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4"/>
    <p:sldMasterId id="2147483660" r:id="rId5"/>
    <p:sldMasterId id="2147483648" r:id="rId6"/>
    <p:sldMasterId id="2147483674" r:id="rId7"/>
  </p:sldMasterIdLst>
  <p:notesMasterIdLst>
    <p:notesMasterId r:id="rId76"/>
  </p:notesMasterIdLst>
  <p:handoutMasterIdLst>
    <p:handoutMasterId r:id="rId77"/>
  </p:handoutMasterIdLst>
  <p:sldIdLst>
    <p:sldId id="769" r:id="rId8"/>
    <p:sldId id="768" r:id="rId9"/>
    <p:sldId id="639" r:id="rId10"/>
    <p:sldId id="797" r:id="rId11"/>
    <p:sldId id="798" r:id="rId12"/>
    <p:sldId id="726" r:id="rId13"/>
    <p:sldId id="719" r:id="rId14"/>
    <p:sldId id="723" r:id="rId15"/>
    <p:sldId id="706" r:id="rId16"/>
    <p:sldId id="802" r:id="rId17"/>
    <p:sldId id="803" r:id="rId18"/>
    <p:sldId id="718" r:id="rId19"/>
    <p:sldId id="725" r:id="rId20"/>
    <p:sldId id="701" r:id="rId21"/>
    <p:sldId id="764" r:id="rId22"/>
    <p:sldId id="593" r:id="rId23"/>
    <p:sldId id="590" r:id="rId24"/>
    <p:sldId id="822" r:id="rId25"/>
    <p:sldId id="824" r:id="rId26"/>
    <p:sldId id="763" r:id="rId27"/>
    <p:sldId id="799" r:id="rId28"/>
    <p:sldId id="741" r:id="rId29"/>
    <p:sldId id="800" r:id="rId30"/>
    <p:sldId id="813" r:id="rId31"/>
    <p:sldId id="820" r:id="rId32"/>
    <p:sldId id="651" r:id="rId33"/>
    <p:sldId id="815" r:id="rId34"/>
    <p:sldId id="790" r:id="rId35"/>
    <p:sldId id="762" r:id="rId36"/>
    <p:sldId id="735" r:id="rId37"/>
    <p:sldId id="780" r:id="rId38"/>
    <p:sldId id="787" r:id="rId39"/>
    <p:sldId id="781" r:id="rId40"/>
    <p:sldId id="743" r:id="rId41"/>
    <p:sldId id="744" r:id="rId42"/>
    <p:sldId id="818" r:id="rId43"/>
    <p:sldId id="819" r:id="rId44"/>
    <p:sldId id="796" r:id="rId45"/>
    <p:sldId id="816" r:id="rId46"/>
    <p:sldId id="829" r:id="rId47"/>
    <p:sldId id="830" r:id="rId48"/>
    <p:sldId id="773" r:id="rId49"/>
    <p:sldId id="812" r:id="rId50"/>
    <p:sldId id="826" r:id="rId51"/>
    <p:sldId id="557" r:id="rId52"/>
    <p:sldId id="761" r:id="rId53"/>
    <p:sldId id="823" r:id="rId54"/>
    <p:sldId id="613" r:id="rId55"/>
    <p:sldId id="667" r:id="rId56"/>
    <p:sldId id="783" r:id="rId57"/>
    <p:sldId id="784" r:id="rId58"/>
    <p:sldId id="709" r:id="rId59"/>
    <p:sldId id="759" r:id="rId60"/>
    <p:sldId id="720" r:id="rId61"/>
    <p:sldId id="660" r:id="rId62"/>
    <p:sldId id="666" r:id="rId63"/>
    <p:sldId id="664" r:id="rId64"/>
    <p:sldId id="699" r:id="rId65"/>
    <p:sldId id="698" r:id="rId66"/>
    <p:sldId id="697" r:id="rId67"/>
    <p:sldId id="694" r:id="rId68"/>
    <p:sldId id="693" r:id="rId69"/>
    <p:sldId id="692" r:id="rId70"/>
    <p:sldId id="782" r:id="rId71"/>
    <p:sldId id="742" r:id="rId72"/>
    <p:sldId id="786" r:id="rId73"/>
    <p:sldId id="748" r:id="rId74"/>
    <p:sldId id="746" r:id="rId7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F1B1DDC-FF88-4168-A242-3CF3CA9B2800}">
          <p14:sldIdLst>
            <p14:sldId id="769"/>
            <p14:sldId id="768"/>
            <p14:sldId id="639"/>
            <p14:sldId id="797"/>
            <p14:sldId id="798"/>
            <p14:sldId id="726"/>
            <p14:sldId id="719"/>
            <p14:sldId id="723"/>
            <p14:sldId id="706"/>
            <p14:sldId id="802"/>
            <p14:sldId id="803"/>
            <p14:sldId id="718"/>
            <p14:sldId id="725"/>
            <p14:sldId id="701"/>
            <p14:sldId id="764"/>
            <p14:sldId id="593"/>
            <p14:sldId id="590"/>
            <p14:sldId id="822"/>
            <p14:sldId id="824"/>
            <p14:sldId id="763"/>
            <p14:sldId id="799"/>
            <p14:sldId id="741"/>
            <p14:sldId id="800"/>
            <p14:sldId id="813"/>
            <p14:sldId id="820"/>
            <p14:sldId id="651"/>
            <p14:sldId id="815"/>
            <p14:sldId id="790"/>
            <p14:sldId id="762"/>
            <p14:sldId id="735"/>
            <p14:sldId id="780"/>
            <p14:sldId id="787"/>
            <p14:sldId id="781"/>
            <p14:sldId id="743"/>
            <p14:sldId id="744"/>
            <p14:sldId id="818"/>
            <p14:sldId id="819"/>
            <p14:sldId id="796"/>
            <p14:sldId id="816"/>
            <p14:sldId id="829"/>
            <p14:sldId id="830"/>
            <p14:sldId id="773"/>
            <p14:sldId id="812"/>
            <p14:sldId id="826"/>
            <p14:sldId id="557"/>
          </p14:sldIdLst>
        </p14:section>
        <p14:section name="Appendix" id="{675E77B1-1591-47CA-BBA0-263D49A99AAC}">
          <p14:sldIdLst>
            <p14:sldId id="761"/>
          </p14:sldIdLst>
        </p14:section>
        <p14:section name="SDOHs Data" id="{07CECB5E-F28F-45EE-9061-13FF0927B25B}">
          <p14:sldIdLst>
            <p14:sldId id="823"/>
            <p14:sldId id="613"/>
          </p14:sldIdLst>
        </p14:section>
        <p14:section name="Survey Details" id="{5EAB0BDF-0A2A-4DF7-9926-987DB6A202FD}">
          <p14:sldIdLst>
            <p14:sldId id="667"/>
            <p14:sldId id="783"/>
            <p14:sldId id="784"/>
            <p14:sldId id="709"/>
            <p14:sldId id="759"/>
            <p14:sldId id="720"/>
          </p14:sldIdLst>
        </p14:section>
        <p14:section name="SDOHs Interventions" id="{2BABF4B7-0E33-46A1-A68D-CB6A27AD41E3}">
          <p14:sldIdLst>
            <p14:sldId id="660"/>
            <p14:sldId id="666"/>
            <p14:sldId id="664"/>
            <p14:sldId id="699"/>
            <p14:sldId id="698"/>
            <p14:sldId id="697"/>
            <p14:sldId id="694"/>
            <p14:sldId id="693"/>
            <p14:sldId id="692"/>
            <p14:sldId id="782"/>
            <p14:sldId id="742"/>
            <p14:sldId id="786"/>
            <p14:sldId id="748"/>
            <p14:sldId id="746"/>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2682022-D367-C4FA-B235-DB5B15FA4EEB}" name="Mazzetti, Bella (HEALTH)" initials="M(" userId="S::bella.mazzetti2@health.ny.gov::e2db6a60-4785-4e8c-9d7d-6c1e2d5924cf" providerId="AD"/>
  <p188:author id="{A4728449-4445-A3B8-E4CA-99E57DF65C44}" name="Davis, Christopher.F F (HEALTH)" initials="D(" userId="S::christopher.f.davis@health.ny.gov::457f31cb-5744-479c-a1e9-8099d36ea0f7" providerId="AD"/>
  <p188:author id="{8B6EF551-FB1F-5165-6574-7C8AC4CDB13F}" name="Alaali, Zahra S (HEALTH)" initials="AZS(" userId="S::zahra.alaali@health.ny.gov::e472fd58-aee6-4d6d-8f69-98bd7d3fdd87" providerId="AD"/>
  <p188:author id="{3E0E8DB6-8457-4027-BEDC-6032E70C5CC3}" name="Roberts, Shane (HEALTH)" initials="R(" userId="S::shane.roberts@health.ny.gov::730c54d1-56f0-40e3-b26a-6ca7329c1141" providerId="AD"/>
  <p188:author id="{9C1C03CD-13A7-229D-7101-2AFCC1C1A0C6}" name="Dee, Elizabeth (OS/OASH)" initials="DE(" userId="S::Elizabeth.Dee@hhs.gov::4caeb5a8-c299-4092-a49b-1159f2b06f1c" providerId="AD"/>
  <p188:author id="{D35870EF-D8C3-2BEA-DC0E-0D7C468E1731}" name="Bauer, Ursula (HEALTH)" initials="B(" userId="S::ursula.bauer@health.ny.gov::afe86f4a-69d4-4b0e-9202-ae45d4b92cde" providerId="AD"/>
  <p188:author id="{3B958FF8-620A-C4BA-C419-C74C8628D38E}" name="Nguyen, Trang Q (HEALTH)" initials="N(" userId="S::trang.nguyen@health.ny.gov::ceccd7bb-4e28-46de-a45b-854151fddfd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2B67"/>
    <a:srgbClr val="F2F2F2"/>
    <a:srgbClr val="FFFFFF"/>
    <a:srgbClr val="480048"/>
    <a:srgbClr val="A6A6A6"/>
    <a:srgbClr val="240D2D"/>
    <a:srgbClr val="2A002A"/>
    <a:srgbClr val="604A7A"/>
    <a:srgbClr val="6C006C"/>
    <a:srgbClr val="8200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899E68-7150-4099-8461-3DA0F74B67CC}" v="2192" dt="2024-07-10T20:20:36.471"/>
    <p1510:client id="{4293A20E-265C-848B-27AA-1BE917CE7856}" v="11" dt="2024-07-10T17:35:22.055"/>
    <p1510:client id="{5C74CF96-7D5C-7817-B1C1-467D843BF080}" v="4" dt="2024-07-10T20:12:22.339"/>
    <p1510:client id="{6CD745BC-1741-D2EA-8ED6-C8938BA8D87D}" v="23" dt="2024-07-10T19:05:30.780"/>
    <p1510:client id="{BFCFFB57-EC38-49D5-FCA9-F5B8643FC2A1}" v="4" dt="2024-07-10T20:10:14.031"/>
    <p1510:client id="{BFFB1674-BFFD-773C-8981-B436ACC34C8D}" v="1" dt="2024-07-10T17:34:15.8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231" autoAdjust="0"/>
  </p:normalViewPr>
  <p:slideViewPr>
    <p:cSldViewPr snapToGrid="0">
      <p:cViewPr varScale="1">
        <p:scale>
          <a:sx n="61" d="100"/>
          <a:sy n="61" d="100"/>
        </p:scale>
        <p:origin x="1440" y="44"/>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notesMaster" Target="notesMasters/notesMaster1.xml"/><Relationship Id="rId84" Type="http://schemas.microsoft.com/office/2018/10/relationships/authors" Target="authors.xml"/><Relationship Id="rId7" Type="http://schemas.openxmlformats.org/officeDocument/2006/relationships/slideMaster" Target="slideMasters/slideMaster4.xml"/><Relationship Id="rId71"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4.xml"/><Relationship Id="rId82" Type="http://schemas.microsoft.com/office/2016/11/relationships/changesInfo" Target="changesInfos/changesInfo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handoutMaster" Target="handoutMasters/handoutMaster1.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aali, Zahra S (HEALTH)" userId="e472fd58-aee6-4d6d-8f69-98bd7d3fdd87" providerId="ADAL" clId="{F2F0C48C-EBA4-43FF-A73C-848FD047AF4B}"/>
    <pc:docChg chg="undo custSel modSld">
      <pc:chgData name="Alaali, Zahra S (HEALTH)" userId="e472fd58-aee6-4d6d-8f69-98bd7d3fdd87" providerId="ADAL" clId="{F2F0C48C-EBA4-43FF-A73C-848FD047AF4B}" dt="2024-07-10T21:03:06.470" v="66" actId="14"/>
      <pc:docMkLst>
        <pc:docMk/>
      </pc:docMkLst>
      <pc:sldChg chg="modNotesTx">
        <pc:chgData name="Alaali, Zahra S (HEALTH)" userId="e472fd58-aee6-4d6d-8f69-98bd7d3fdd87" providerId="ADAL" clId="{F2F0C48C-EBA4-43FF-A73C-848FD047AF4B}" dt="2024-07-10T20:34:34.583" v="5" actId="6549"/>
        <pc:sldMkLst>
          <pc:docMk/>
          <pc:sldMk cId="2637079114" sldId="590"/>
        </pc:sldMkLst>
      </pc:sldChg>
      <pc:sldChg chg="modNotesTx">
        <pc:chgData name="Alaali, Zahra S (HEALTH)" userId="e472fd58-aee6-4d6d-8f69-98bd7d3fdd87" providerId="ADAL" clId="{F2F0C48C-EBA4-43FF-A73C-848FD047AF4B}" dt="2024-07-10T20:34:30.699" v="4" actId="6549"/>
        <pc:sldMkLst>
          <pc:docMk/>
          <pc:sldMk cId="196580787" sldId="593"/>
        </pc:sldMkLst>
      </pc:sldChg>
      <pc:sldChg chg="modNotesTx">
        <pc:chgData name="Alaali, Zahra S (HEALTH)" userId="e472fd58-aee6-4d6d-8f69-98bd7d3fdd87" providerId="ADAL" clId="{F2F0C48C-EBA4-43FF-A73C-848FD047AF4B}" dt="2024-07-10T21:00:46.980" v="37" actId="20577"/>
        <pc:sldMkLst>
          <pc:docMk/>
          <pc:sldMk cId="891131399" sldId="613"/>
        </pc:sldMkLst>
      </pc:sldChg>
      <pc:sldChg chg="modNotesTx">
        <pc:chgData name="Alaali, Zahra S (HEALTH)" userId="e472fd58-aee6-4d6d-8f69-98bd7d3fdd87" providerId="ADAL" clId="{F2F0C48C-EBA4-43FF-A73C-848FD047AF4B}" dt="2024-07-10T20:34:57.837" v="11" actId="6549"/>
        <pc:sldMkLst>
          <pc:docMk/>
          <pc:sldMk cId="3320939981" sldId="651"/>
        </pc:sldMkLst>
      </pc:sldChg>
      <pc:sldChg chg="modNotesTx">
        <pc:chgData name="Alaali, Zahra S (HEALTH)" userId="e472fd58-aee6-4d6d-8f69-98bd7d3fdd87" providerId="ADAL" clId="{F2F0C48C-EBA4-43FF-A73C-848FD047AF4B}" dt="2024-07-10T21:01:09.444" v="44" actId="6549"/>
        <pc:sldMkLst>
          <pc:docMk/>
          <pc:sldMk cId="878629529" sldId="660"/>
        </pc:sldMkLst>
      </pc:sldChg>
      <pc:sldChg chg="modNotesTx">
        <pc:chgData name="Alaali, Zahra S (HEALTH)" userId="e472fd58-aee6-4d6d-8f69-98bd7d3fdd87" providerId="ADAL" clId="{F2F0C48C-EBA4-43FF-A73C-848FD047AF4B}" dt="2024-07-10T21:01:15.528" v="46" actId="6549"/>
        <pc:sldMkLst>
          <pc:docMk/>
          <pc:sldMk cId="590324202" sldId="664"/>
        </pc:sldMkLst>
      </pc:sldChg>
      <pc:sldChg chg="modNotesTx">
        <pc:chgData name="Alaali, Zahra S (HEALTH)" userId="e472fd58-aee6-4d6d-8f69-98bd7d3fdd87" providerId="ADAL" clId="{F2F0C48C-EBA4-43FF-A73C-848FD047AF4B}" dt="2024-07-10T21:01:12.172" v="45" actId="6549"/>
        <pc:sldMkLst>
          <pc:docMk/>
          <pc:sldMk cId="165451273" sldId="666"/>
        </pc:sldMkLst>
      </pc:sldChg>
      <pc:sldChg chg="modNotesTx">
        <pc:chgData name="Alaali, Zahra S (HEALTH)" userId="e472fd58-aee6-4d6d-8f69-98bd7d3fdd87" providerId="ADAL" clId="{F2F0C48C-EBA4-43FF-A73C-848FD047AF4B}" dt="2024-07-10T21:02:42.174" v="62" actId="20577"/>
        <pc:sldMkLst>
          <pc:docMk/>
          <pc:sldMk cId="3132049255" sldId="667"/>
        </pc:sldMkLst>
      </pc:sldChg>
      <pc:sldChg chg="modNotesTx">
        <pc:chgData name="Alaali, Zahra S (HEALTH)" userId="e472fd58-aee6-4d6d-8f69-98bd7d3fdd87" providerId="ADAL" clId="{F2F0C48C-EBA4-43FF-A73C-848FD047AF4B}" dt="2024-07-10T21:01:31.358" v="52" actId="6549"/>
        <pc:sldMkLst>
          <pc:docMk/>
          <pc:sldMk cId="1942919584" sldId="692"/>
        </pc:sldMkLst>
      </pc:sldChg>
      <pc:sldChg chg="modNotesTx">
        <pc:chgData name="Alaali, Zahra S (HEALTH)" userId="e472fd58-aee6-4d6d-8f69-98bd7d3fdd87" providerId="ADAL" clId="{F2F0C48C-EBA4-43FF-A73C-848FD047AF4B}" dt="2024-07-10T21:01:29.038" v="51" actId="6549"/>
        <pc:sldMkLst>
          <pc:docMk/>
          <pc:sldMk cId="3665065162" sldId="693"/>
        </pc:sldMkLst>
      </pc:sldChg>
      <pc:sldChg chg="modNotesTx">
        <pc:chgData name="Alaali, Zahra S (HEALTH)" userId="e472fd58-aee6-4d6d-8f69-98bd7d3fdd87" providerId="ADAL" clId="{F2F0C48C-EBA4-43FF-A73C-848FD047AF4B}" dt="2024-07-10T21:01:26.702" v="50" actId="6549"/>
        <pc:sldMkLst>
          <pc:docMk/>
          <pc:sldMk cId="2676200747" sldId="694"/>
        </pc:sldMkLst>
      </pc:sldChg>
      <pc:sldChg chg="modNotesTx">
        <pc:chgData name="Alaali, Zahra S (HEALTH)" userId="e472fd58-aee6-4d6d-8f69-98bd7d3fdd87" providerId="ADAL" clId="{F2F0C48C-EBA4-43FF-A73C-848FD047AF4B}" dt="2024-07-10T21:01:23.726" v="49" actId="6549"/>
        <pc:sldMkLst>
          <pc:docMk/>
          <pc:sldMk cId="287763789" sldId="697"/>
        </pc:sldMkLst>
      </pc:sldChg>
      <pc:sldChg chg="modNotesTx">
        <pc:chgData name="Alaali, Zahra S (HEALTH)" userId="e472fd58-aee6-4d6d-8f69-98bd7d3fdd87" providerId="ADAL" clId="{F2F0C48C-EBA4-43FF-A73C-848FD047AF4B}" dt="2024-07-10T21:01:20.604" v="48" actId="6549"/>
        <pc:sldMkLst>
          <pc:docMk/>
          <pc:sldMk cId="886020631" sldId="698"/>
        </pc:sldMkLst>
      </pc:sldChg>
      <pc:sldChg chg="modNotesTx">
        <pc:chgData name="Alaali, Zahra S (HEALTH)" userId="e472fd58-aee6-4d6d-8f69-98bd7d3fdd87" providerId="ADAL" clId="{F2F0C48C-EBA4-43FF-A73C-848FD047AF4B}" dt="2024-07-10T21:01:18.247" v="47" actId="6549"/>
        <pc:sldMkLst>
          <pc:docMk/>
          <pc:sldMk cId="2639157689" sldId="699"/>
        </pc:sldMkLst>
      </pc:sldChg>
      <pc:sldChg chg="modNotesTx">
        <pc:chgData name="Alaali, Zahra S (HEALTH)" userId="e472fd58-aee6-4d6d-8f69-98bd7d3fdd87" providerId="ADAL" clId="{F2F0C48C-EBA4-43FF-A73C-848FD047AF4B}" dt="2024-07-10T20:34:22.483" v="3" actId="6549"/>
        <pc:sldMkLst>
          <pc:docMk/>
          <pc:sldMk cId="1392233540" sldId="701"/>
        </pc:sldMkLst>
      </pc:sldChg>
      <pc:sldChg chg="modNotesTx">
        <pc:chgData name="Alaali, Zahra S (HEALTH)" userId="e472fd58-aee6-4d6d-8f69-98bd7d3fdd87" providerId="ADAL" clId="{F2F0C48C-EBA4-43FF-A73C-848FD047AF4B}" dt="2024-07-10T21:00:58.072" v="41" actId="20577"/>
        <pc:sldMkLst>
          <pc:docMk/>
          <pc:sldMk cId="2655567030" sldId="709"/>
        </pc:sldMkLst>
      </pc:sldChg>
      <pc:sldChg chg="modNotesTx">
        <pc:chgData name="Alaali, Zahra S (HEALTH)" userId="e472fd58-aee6-4d6d-8f69-98bd7d3fdd87" providerId="ADAL" clId="{F2F0C48C-EBA4-43FF-A73C-848FD047AF4B}" dt="2024-07-10T20:59:46.470" v="25" actId="6549"/>
        <pc:sldMkLst>
          <pc:docMk/>
          <pc:sldMk cId="3082354249" sldId="719"/>
        </pc:sldMkLst>
      </pc:sldChg>
      <pc:sldChg chg="modNotesTx">
        <pc:chgData name="Alaali, Zahra S (HEALTH)" userId="e472fd58-aee6-4d6d-8f69-98bd7d3fdd87" providerId="ADAL" clId="{F2F0C48C-EBA4-43FF-A73C-848FD047AF4B}" dt="2024-07-10T21:01:03.509" v="42" actId="20577"/>
        <pc:sldMkLst>
          <pc:docMk/>
          <pc:sldMk cId="2867709255" sldId="720"/>
        </pc:sldMkLst>
      </pc:sldChg>
      <pc:sldChg chg="modNotesTx">
        <pc:chgData name="Alaali, Zahra S (HEALTH)" userId="e472fd58-aee6-4d6d-8f69-98bd7d3fdd87" providerId="ADAL" clId="{F2F0C48C-EBA4-43FF-A73C-848FD047AF4B}" dt="2024-07-10T20:34:13.176" v="1" actId="6549"/>
        <pc:sldMkLst>
          <pc:docMk/>
          <pc:sldMk cId="1654148007" sldId="723"/>
        </pc:sldMkLst>
      </pc:sldChg>
      <pc:sldChg chg="modNotesTx">
        <pc:chgData name="Alaali, Zahra S (HEALTH)" userId="e472fd58-aee6-4d6d-8f69-98bd7d3fdd87" providerId="ADAL" clId="{F2F0C48C-EBA4-43FF-A73C-848FD047AF4B}" dt="2024-07-10T20:59:53.968" v="26" actId="5793"/>
        <pc:sldMkLst>
          <pc:docMk/>
          <pc:sldMk cId="2207770681" sldId="725"/>
        </pc:sldMkLst>
      </pc:sldChg>
      <pc:sldChg chg="modNotesTx">
        <pc:chgData name="Alaali, Zahra S (HEALTH)" userId="e472fd58-aee6-4d6d-8f69-98bd7d3fdd87" providerId="ADAL" clId="{F2F0C48C-EBA4-43FF-A73C-848FD047AF4B}" dt="2024-07-10T21:01:36.839" v="54" actId="6549"/>
        <pc:sldMkLst>
          <pc:docMk/>
          <pc:sldMk cId="1995529363" sldId="742"/>
        </pc:sldMkLst>
      </pc:sldChg>
      <pc:sldChg chg="modNotesTx">
        <pc:chgData name="Alaali, Zahra S (HEALTH)" userId="e472fd58-aee6-4d6d-8f69-98bd7d3fdd87" providerId="ADAL" clId="{F2F0C48C-EBA4-43FF-A73C-848FD047AF4B}" dt="2024-07-10T21:02:56.469" v="63" actId="20577"/>
        <pc:sldMkLst>
          <pc:docMk/>
          <pc:sldMk cId="4013449538" sldId="743"/>
        </pc:sldMkLst>
      </pc:sldChg>
      <pc:sldChg chg="modNotesTx">
        <pc:chgData name="Alaali, Zahra S (HEALTH)" userId="e472fd58-aee6-4d6d-8f69-98bd7d3fdd87" providerId="ADAL" clId="{F2F0C48C-EBA4-43FF-A73C-848FD047AF4B}" dt="2024-07-10T21:00:28.951" v="33" actId="6549"/>
        <pc:sldMkLst>
          <pc:docMk/>
          <pc:sldMk cId="3491120150" sldId="744"/>
        </pc:sldMkLst>
      </pc:sldChg>
      <pc:sldChg chg="modNotesTx">
        <pc:chgData name="Alaali, Zahra S (HEALTH)" userId="e472fd58-aee6-4d6d-8f69-98bd7d3fdd87" providerId="ADAL" clId="{F2F0C48C-EBA4-43FF-A73C-848FD047AF4B}" dt="2024-07-10T21:02:23.126" v="60" actId="12"/>
        <pc:sldMkLst>
          <pc:docMk/>
          <pc:sldMk cId="747826035" sldId="746"/>
        </pc:sldMkLst>
      </pc:sldChg>
      <pc:sldChg chg="modNotesTx">
        <pc:chgData name="Alaali, Zahra S (HEALTH)" userId="e472fd58-aee6-4d6d-8f69-98bd7d3fdd87" providerId="ADAL" clId="{F2F0C48C-EBA4-43FF-A73C-848FD047AF4B}" dt="2024-07-10T21:01:41.742" v="56" actId="6549"/>
        <pc:sldMkLst>
          <pc:docMk/>
          <pc:sldMk cId="2273818134" sldId="748"/>
        </pc:sldMkLst>
      </pc:sldChg>
      <pc:sldChg chg="modNotesTx">
        <pc:chgData name="Alaali, Zahra S (HEALTH)" userId="e472fd58-aee6-4d6d-8f69-98bd7d3fdd87" providerId="ADAL" clId="{F2F0C48C-EBA4-43FF-A73C-848FD047AF4B}" dt="2024-07-10T20:35:10.593" v="13" actId="6549"/>
        <pc:sldMkLst>
          <pc:docMk/>
          <pc:sldMk cId="3370095642" sldId="762"/>
        </pc:sldMkLst>
      </pc:sldChg>
      <pc:sldChg chg="modNotesTx">
        <pc:chgData name="Alaali, Zahra S (HEALTH)" userId="e472fd58-aee6-4d6d-8f69-98bd7d3fdd87" providerId="ADAL" clId="{F2F0C48C-EBA4-43FF-A73C-848FD047AF4B}" dt="2024-07-10T20:34:44.283" v="8" actId="6549"/>
        <pc:sldMkLst>
          <pc:docMk/>
          <pc:sldMk cId="1516402244" sldId="763"/>
        </pc:sldMkLst>
      </pc:sldChg>
      <pc:sldChg chg="modNotesTx">
        <pc:chgData name="Alaali, Zahra S (HEALTH)" userId="e472fd58-aee6-4d6d-8f69-98bd7d3fdd87" providerId="ADAL" clId="{F2F0C48C-EBA4-43FF-A73C-848FD047AF4B}" dt="2024-07-10T21:00:18.546" v="29" actId="6549"/>
        <pc:sldMkLst>
          <pc:docMk/>
          <pc:sldMk cId="1743950296" sldId="780"/>
        </pc:sldMkLst>
      </pc:sldChg>
      <pc:sldChg chg="modNotesTx">
        <pc:chgData name="Alaali, Zahra S (HEALTH)" userId="e472fd58-aee6-4d6d-8f69-98bd7d3fdd87" providerId="ADAL" clId="{F2F0C48C-EBA4-43FF-A73C-848FD047AF4B}" dt="2024-07-10T21:00:24.039" v="31" actId="6549"/>
        <pc:sldMkLst>
          <pc:docMk/>
          <pc:sldMk cId="1868644654" sldId="781"/>
        </pc:sldMkLst>
      </pc:sldChg>
      <pc:sldChg chg="modNotesTx">
        <pc:chgData name="Alaali, Zahra S (HEALTH)" userId="e472fd58-aee6-4d6d-8f69-98bd7d3fdd87" providerId="ADAL" clId="{F2F0C48C-EBA4-43FF-A73C-848FD047AF4B}" dt="2024-07-10T21:01:33.737" v="53" actId="6549"/>
        <pc:sldMkLst>
          <pc:docMk/>
          <pc:sldMk cId="1283999925" sldId="782"/>
        </pc:sldMkLst>
      </pc:sldChg>
      <pc:sldChg chg="modNotesTx">
        <pc:chgData name="Alaali, Zahra S (HEALTH)" userId="e472fd58-aee6-4d6d-8f69-98bd7d3fdd87" providerId="ADAL" clId="{F2F0C48C-EBA4-43FF-A73C-848FD047AF4B}" dt="2024-07-10T21:00:52.876" v="39" actId="20577"/>
        <pc:sldMkLst>
          <pc:docMk/>
          <pc:sldMk cId="1342608769" sldId="783"/>
        </pc:sldMkLst>
      </pc:sldChg>
      <pc:sldChg chg="modNotesTx">
        <pc:chgData name="Alaali, Zahra S (HEALTH)" userId="e472fd58-aee6-4d6d-8f69-98bd7d3fdd87" providerId="ADAL" clId="{F2F0C48C-EBA4-43FF-A73C-848FD047AF4B}" dt="2024-07-10T21:02:11.921" v="59" actId="20577"/>
        <pc:sldMkLst>
          <pc:docMk/>
          <pc:sldMk cId="1319908238" sldId="784"/>
        </pc:sldMkLst>
      </pc:sldChg>
      <pc:sldChg chg="modNotesTx">
        <pc:chgData name="Alaali, Zahra S (HEALTH)" userId="e472fd58-aee6-4d6d-8f69-98bd7d3fdd87" providerId="ADAL" clId="{F2F0C48C-EBA4-43FF-A73C-848FD047AF4B}" dt="2024-07-10T21:01:39.418" v="55" actId="6549"/>
        <pc:sldMkLst>
          <pc:docMk/>
          <pc:sldMk cId="2724700489" sldId="786"/>
        </pc:sldMkLst>
      </pc:sldChg>
      <pc:sldChg chg="modNotesTx">
        <pc:chgData name="Alaali, Zahra S (HEALTH)" userId="e472fd58-aee6-4d6d-8f69-98bd7d3fdd87" providerId="ADAL" clId="{F2F0C48C-EBA4-43FF-A73C-848FD047AF4B}" dt="2024-07-10T21:03:06.470" v="66" actId="14"/>
        <pc:sldMkLst>
          <pc:docMk/>
          <pc:sldMk cId="474628170" sldId="787"/>
        </pc:sldMkLst>
      </pc:sldChg>
      <pc:sldChg chg="modNotesTx">
        <pc:chgData name="Alaali, Zahra S (HEALTH)" userId="e472fd58-aee6-4d6d-8f69-98bd7d3fdd87" providerId="ADAL" clId="{F2F0C48C-EBA4-43FF-A73C-848FD047AF4B}" dt="2024-07-10T21:00:13.768" v="28" actId="6549"/>
        <pc:sldMkLst>
          <pc:docMk/>
          <pc:sldMk cId="1734963172" sldId="790"/>
        </pc:sldMkLst>
      </pc:sldChg>
      <pc:sldChg chg="modNotesTx">
        <pc:chgData name="Alaali, Zahra S (HEALTH)" userId="e472fd58-aee6-4d6d-8f69-98bd7d3fdd87" providerId="ADAL" clId="{F2F0C48C-EBA4-43FF-A73C-848FD047AF4B}" dt="2024-07-10T20:35:47.504" v="22" actId="6549"/>
        <pc:sldMkLst>
          <pc:docMk/>
          <pc:sldMk cId="899614229" sldId="796"/>
        </pc:sldMkLst>
      </pc:sldChg>
      <pc:sldChg chg="modNotesTx">
        <pc:chgData name="Alaali, Zahra S (HEALTH)" userId="e472fd58-aee6-4d6d-8f69-98bd7d3fdd87" providerId="ADAL" clId="{F2F0C48C-EBA4-43FF-A73C-848FD047AF4B}" dt="2024-07-10T20:33:58.295" v="0" actId="6549"/>
        <pc:sldMkLst>
          <pc:docMk/>
          <pc:sldMk cId="787709779" sldId="798"/>
        </pc:sldMkLst>
      </pc:sldChg>
      <pc:sldChg chg="modNotesTx">
        <pc:chgData name="Alaali, Zahra S (HEALTH)" userId="e472fd58-aee6-4d6d-8f69-98bd7d3fdd87" providerId="ADAL" clId="{F2F0C48C-EBA4-43FF-A73C-848FD047AF4B}" dt="2024-07-10T20:34:47.085" v="9" actId="6549"/>
        <pc:sldMkLst>
          <pc:docMk/>
          <pc:sldMk cId="3879639132" sldId="799"/>
        </pc:sldMkLst>
      </pc:sldChg>
      <pc:sldChg chg="modNotesTx">
        <pc:chgData name="Alaali, Zahra S (HEALTH)" userId="e472fd58-aee6-4d6d-8f69-98bd7d3fdd87" providerId="ADAL" clId="{F2F0C48C-EBA4-43FF-A73C-848FD047AF4B}" dt="2024-07-10T21:00:07.298" v="27" actId="5793"/>
        <pc:sldMkLst>
          <pc:docMk/>
          <pc:sldMk cId="2010550348" sldId="800"/>
        </pc:sldMkLst>
      </pc:sldChg>
      <pc:sldChg chg="modNotesTx">
        <pc:chgData name="Alaali, Zahra S (HEALTH)" userId="e472fd58-aee6-4d6d-8f69-98bd7d3fdd87" providerId="ADAL" clId="{F2F0C48C-EBA4-43FF-A73C-848FD047AF4B}" dt="2024-07-10T21:00:39.544" v="35" actId="5793"/>
        <pc:sldMkLst>
          <pc:docMk/>
          <pc:sldMk cId="624729369" sldId="812"/>
        </pc:sldMkLst>
      </pc:sldChg>
      <pc:sldChg chg="modNotesTx">
        <pc:chgData name="Alaali, Zahra S (HEALTH)" userId="e472fd58-aee6-4d6d-8f69-98bd7d3fdd87" providerId="ADAL" clId="{F2F0C48C-EBA4-43FF-A73C-848FD047AF4B}" dt="2024-07-10T20:35:01.478" v="12" actId="5793"/>
        <pc:sldMkLst>
          <pc:docMk/>
          <pc:sldMk cId="3441352425" sldId="815"/>
        </pc:sldMkLst>
      </pc:sldChg>
      <pc:sldChg chg="modNotesTx">
        <pc:chgData name="Alaali, Zahra S (HEALTH)" userId="e472fd58-aee6-4d6d-8f69-98bd7d3fdd87" providerId="ADAL" clId="{F2F0C48C-EBA4-43FF-A73C-848FD047AF4B}" dt="2024-07-10T20:35:56.258" v="23" actId="6549"/>
        <pc:sldMkLst>
          <pc:docMk/>
          <pc:sldMk cId="2969281765" sldId="816"/>
        </pc:sldMkLst>
      </pc:sldChg>
      <pc:sldChg chg="modNotesTx">
        <pc:chgData name="Alaali, Zahra S (HEALTH)" userId="e472fd58-aee6-4d6d-8f69-98bd7d3fdd87" providerId="ADAL" clId="{F2F0C48C-EBA4-43FF-A73C-848FD047AF4B}" dt="2024-07-10T20:34:37.871" v="6" actId="6549"/>
        <pc:sldMkLst>
          <pc:docMk/>
          <pc:sldMk cId="3607410241" sldId="822"/>
        </pc:sldMkLst>
      </pc:sldChg>
      <pc:sldChg chg="modNotesTx">
        <pc:chgData name="Alaali, Zahra S (HEALTH)" userId="e472fd58-aee6-4d6d-8f69-98bd7d3fdd87" providerId="ADAL" clId="{F2F0C48C-EBA4-43FF-A73C-848FD047AF4B}" dt="2024-07-10T21:02:03.714" v="58" actId="5793"/>
        <pc:sldMkLst>
          <pc:docMk/>
          <pc:sldMk cId="3744660364" sldId="823"/>
        </pc:sldMkLst>
      </pc:sldChg>
      <pc:sldChg chg="modNotesTx">
        <pc:chgData name="Alaali, Zahra S (HEALTH)" userId="e472fd58-aee6-4d6d-8f69-98bd7d3fdd87" providerId="ADAL" clId="{F2F0C48C-EBA4-43FF-A73C-848FD047AF4B}" dt="2024-07-10T20:34:40.840" v="7" actId="6549"/>
        <pc:sldMkLst>
          <pc:docMk/>
          <pc:sldMk cId="3821856523" sldId="824"/>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nysemail-my.sharepoint.com/personal/zahra_alaali_health_ny_gov/Documents/Desktop/Prevention%20Agenda/Prioritization/The%202025-2030%20Prevention%20Agenda%20Priorities%20Survey_03.22.2024.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baseline="0">
                <a:solidFill>
                  <a:srgbClr val="002060"/>
                </a:solidFill>
                <a:latin typeface="+mn-lt"/>
                <a:ea typeface="+mn-ea"/>
                <a:cs typeface="+mn-cs"/>
              </a:defRPr>
            </a:pPr>
            <a:r>
              <a:rPr lang="en-US" sz="2000" b="1" i="0" u="none" strike="noStrike" kern="1200" baseline="0">
                <a:solidFill>
                  <a:srgbClr val="002060"/>
                </a:solidFill>
                <a:latin typeface="+mn-lt"/>
                <a:ea typeface="+mn-ea"/>
                <a:cs typeface="+mn-cs"/>
              </a:rPr>
              <a:t>Responses by Organization Type</a:t>
            </a:r>
          </a:p>
        </c:rich>
      </c:tx>
      <c:overlay val="0"/>
      <c:spPr>
        <a:noFill/>
        <a:ln>
          <a:noFill/>
        </a:ln>
        <a:effectLst/>
      </c:spPr>
      <c:txPr>
        <a:bodyPr rot="0" spcFirstLastPara="1" vertOverflow="ellipsis" vert="horz" wrap="square" anchor="ctr" anchorCtr="1"/>
        <a:lstStyle/>
        <a:p>
          <a:pPr>
            <a:defRPr sz="2000" b="1" i="0" u="none" strike="noStrike" kern="1200" baseline="0">
              <a:solidFill>
                <a:srgbClr val="002060"/>
              </a:solidFill>
              <a:latin typeface="+mn-lt"/>
              <a:ea typeface="+mn-ea"/>
              <a:cs typeface="+mn-cs"/>
            </a:defRPr>
          </a:pPr>
          <a:endParaRPr lang="en-US"/>
        </a:p>
      </c:txPr>
    </c:title>
    <c:autoTitleDeleted val="0"/>
    <c:plotArea>
      <c:layout>
        <c:manualLayout>
          <c:layoutTarget val="inner"/>
          <c:xMode val="edge"/>
          <c:yMode val="edge"/>
          <c:x val="0.24168076212695636"/>
          <c:y val="0.25446491244021752"/>
          <c:w val="0.32948308544765242"/>
          <c:h val="0.65744430906875684"/>
        </c:manualLayout>
      </c:layout>
      <c:pieChart>
        <c:varyColors val="1"/>
        <c:ser>
          <c:idx val="0"/>
          <c:order val="0"/>
          <c:tx>
            <c:strRef>
              <c:f>'Question 1'!$B$3</c:f>
              <c:strCache>
                <c:ptCount val="1"/>
                <c:pt idx="0">
                  <c:v>Responses</c:v>
                </c:pt>
              </c:strCache>
            </c:strRef>
          </c:tx>
          <c:dPt>
            <c:idx val="0"/>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1-908B-418E-AB40-3A7D1732A2C9}"/>
              </c:ext>
            </c:extLst>
          </c:dPt>
          <c:dPt>
            <c:idx val="1"/>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3-908B-418E-AB40-3A7D1732A2C9}"/>
              </c:ext>
            </c:extLst>
          </c:dPt>
          <c:dPt>
            <c:idx val="2"/>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5-908B-418E-AB40-3A7D1732A2C9}"/>
              </c:ext>
            </c:extLst>
          </c:dPt>
          <c:dPt>
            <c:idx val="3"/>
            <c:bubble3D val="0"/>
            <c:spPr>
              <a:gradFill rotWithShape="1">
                <a:gsLst>
                  <a:gs pos="0">
                    <a:schemeClr val="accent2">
                      <a:lumMod val="60000"/>
                      <a:shade val="51000"/>
                      <a:satMod val="130000"/>
                    </a:schemeClr>
                  </a:gs>
                  <a:gs pos="80000">
                    <a:schemeClr val="accent2">
                      <a:lumMod val="60000"/>
                      <a:shade val="93000"/>
                      <a:satMod val="130000"/>
                    </a:schemeClr>
                  </a:gs>
                  <a:gs pos="100000">
                    <a:schemeClr val="accent2">
                      <a:lumMod val="60000"/>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7-908B-418E-AB40-3A7D1732A2C9}"/>
              </c:ext>
            </c:extLst>
          </c:dPt>
          <c:dPt>
            <c:idx val="4"/>
            <c:bubble3D val="0"/>
            <c:spPr>
              <a:gradFill rotWithShape="1">
                <a:gsLst>
                  <a:gs pos="0">
                    <a:schemeClr val="accent4">
                      <a:lumMod val="60000"/>
                      <a:shade val="51000"/>
                      <a:satMod val="130000"/>
                    </a:schemeClr>
                  </a:gs>
                  <a:gs pos="80000">
                    <a:schemeClr val="accent4">
                      <a:lumMod val="60000"/>
                      <a:shade val="93000"/>
                      <a:satMod val="130000"/>
                    </a:schemeClr>
                  </a:gs>
                  <a:gs pos="100000">
                    <a:schemeClr val="accent4">
                      <a:lumMod val="60000"/>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9-908B-418E-AB40-3A7D1732A2C9}"/>
              </c:ext>
            </c:extLst>
          </c:dPt>
          <c:dLbls>
            <c:dLbl>
              <c:idx val="1"/>
              <c:tx>
                <c:rich>
                  <a:bodyPr/>
                  <a:lstStyle/>
                  <a:p>
                    <a:r>
                      <a:rPr lang="en-US"/>
                      <a:t>LHDs</a:t>
                    </a:r>
                    <a:r>
                      <a:rPr lang="en-US" baseline="0"/>
                      <a:t>
</a:t>
                    </a:r>
                    <a:fld id="{CF3D0AAB-C241-4E20-B5CF-2DB77CD24F76}" type="PERCENTAGE">
                      <a:rPr lang="en-US" baseline="0"/>
                      <a:pPr/>
                      <a:t>[PERCENTAGE]</a:t>
                    </a:fld>
                    <a:endParaRPr lang="en-US" baseline="0"/>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08B-418E-AB40-3A7D1732A2C9}"/>
                </c:ext>
              </c:extLst>
            </c:dLbl>
            <c:dLbl>
              <c:idx val="2"/>
              <c:tx>
                <c:rich>
                  <a:bodyPr/>
                  <a:lstStyle/>
                  <a:p>
                    <a:r>
                      <a:rPr lang="en-US" baseline="0"/>
                      <a:t>Hospitals </a:t>
                    </a:r>
                    <a:fld id="{704ACC1A-CE6A-4CE3-B3BC-60B0130A28F1}" type="PERCENTAGE">
                      <a:rPr lang="en-US" baseline="0" smtClean="0"/>
                      <a:pPr/>
                      <a:t>[PERCENTAGE]</a:t>
                    </a:fld>
                    <a:endParaRPr lang="en-US" baseline="0"/>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908B-418E-AB40-3A7D1732A2C9}"/>
                </c:ext>
              </c:extLst>
            </c:dLbl>
            <c:dLbl>
              <c:idx val="3"/>
              <c:tx>
                <c:rich>
                  <a:bodyPr rot="0" spcFirstLastPara="1" vertOverflow="clip" horzOverflow="clip" vert="horz" wrap="square" lIns="38100" tIns="19050" rIns="38100" bIns="19050" anchor="ctr" anchorCtr="1">
                    <a:noAutofit/>
                  </a:bodyPr>
                  <a:lstStyle/>
                  <a:p>
                    <a:pPr>
                      <a:defRPr sz="1000" b="1" i="0" u="none" strike="noStrike" kern="1200" baseline="0">
                        <a:solidFill>
                          <a:schemeClr val="dk2">
                            <a:lumMod val="75000"/>
                          </a:schemeClr>
                        </a:solidFill>
                        <a:latin typeface="+mn-lt"/>
                        <a:ea typeface="+mn-ea"/>
                        <a:cs typeface="+mn-cs"/>
                      </a:defRPr>
                    </a:pPr>
                    <a:r>
                      <a:rPr lang="en-US" sz="1000" b="1" i="0" u="none" strike="noStrike" baseline="0">
                        <a:effectLst/>
                      </a:rPr>
                      <a:t>Other Government Agencies</a:t>
                    </a:r>
                    <a:r>
                      <a:rPr lang="en-US" baseline="0"/>
                      <a:t>
</a:t>
                    </a:r>
                    <a:fld id="{29D3DDC5-31D1-447B-9814-905A59904816}" type="PERCENTAGE">
                      <a:rPr lang="en-US" baseline="0" dirty="0"/>
                      <a:pPr>
                        <a:defRPr sz="1000" b="1"/>
                      </a:pPr>
                      <a:t>[PERCENTAGE]</a:t>
                    </a:fld>
                    <a:endParaRPr lang="en-US" baseline="0"/>
                  </a:p>
                </c:rich>
              </c:tx>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noAutofit/>
                </a:bodyPr>
                <a:lstStyle/>
                <a:p>
                  <a:pPr>
                    <a:defRPr sz="1000" b="1" i="0" u="none" strike="noStrike" kern="1200" baseline="0">
                      <a:solidFill>
                        <a:schemeClr val="dk2">
                          <a:lumMod val="75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3399521240400503"/>
                      <c:h val="0.19124123341395258"/>
                    </c:manualLayout>
                  </c15:layout>
                  <c15:dlblFieldTable/>
                  <c15:showDataLabelsRange val="0"/>
                </c:ext>
                <c:ext xmlns:c16="http://schemas.microsoft.com/office/drawing/2014/chart" uri="{C3380CC4-5D6E-409C-BE32-E72D297353CC}">
                  <c16:uniqueId val="{00000007-908B-418E-AB40-3A7D1732A2C9}"/>
                </c:ext>
              </c:extLst>
            </c:dLbl>
            <c:dLbl>
              <c:idx val="4"/>
              <c:tx>
                <c:rich>
                  <a:bodyPr/>
                  <a:lstStyle/>
                  <a:p>
                    <a:r>
                      <a:rPr lang="en-US"/>
                      <a:t>Other</a:t>
                    </a:r>
                    <a:r>
                      <a:rPr lang="en-US" baseline="0"/>
                      <a:t>
</a:t>
                    </a:r>
                    <a:fld id="{6DAFD3A4-280E-4EF3-A206-B38AC75E3751}" type="PERCENTAGE">
                      <a:rPr lang="en-US" baseline="0"/>
                      <a:pPr/>
                      <a:t>[PERCENTAGE]</a:t>
                    </a:fld>
                    <a:endParaRPr lang="en-US" baseline="0"/>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908B-418E-AB40-3A7D1732A2C9}"/>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dk2">
                        <a:lumMod val="7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'Question 1'!$A$4:$A$8</c:f>
              <c:strCache>
                <c:ptCount val="5"/>
                <c:pt idx="0">
                  <c:v>NYSDOH</c:v>
                </c:pt>
                <c:pt idx="1">
                  <c:v>Local Health Department</c:v>
                </c:pt>
                <c:pt idx="2">
                  <c:v>Hospital or Healthcare System</c:v>
                </c:pt>
                <c:pt idx="3">
                  <c:v>Other Government Agency</c:v>
                </c:pt>
                <c:pt idx="4">
                  <c:v>Other</c:v>
                </c:pt>
              </c:strCache>
            </c:strRef>
          </c:cat>
          <c:val>
            <c:numRef>
              <c:f>'Question 1'!$B$4:$B$8</c:f>
              <c:numCache>
                <c:formatCode>0.00%</c:formatCode>
                <c:ptCount val="5"/>
                <c:pt idx="0">
                  <c:v>8.2599999999999993E-2</c:v>
                </c:pt>
                <c:pt idx="1">
                  <c:v>0.27829999999999999</c:v>
                </c:pt>
                <c:pt idx="2">
                  <c:v>0.30869999999999997</c:v>
                </c:pt>
                <c:pt idx="3">
                  <c:v>6.5199999999999994E-2</c:v>
                </c:pt>
                <c:pt idx="4">
                  <c:v>0.26519999999999999</c:v>
                </c:pt>
              </c:numCache>
            </c:numRef>
          </c:val>
          <c:extLst>
            <c:ext xmlns:c16="http://schemas.microsoft.com/office/drawing/2014/chart" uri="{C3380CC4-5D6E-409C-BE32-E72D297353CC}">
              <c16:uniqueId val="{0000000A-908B-418E-AB40-3A7D1732A2C9}"/>
            </c:ext>
          </c:extLst>
        </c:ser>
        <c:dLbls>
          <c:dLblPos val="outEnd"/>
          <c:showLegendKey val="0"/>
          <c:showVal val="0"/>
          <c:showCatName val="1"/>
          <c:showSerName val="0"/>
          <c:showPercent val="1"/>
          <c:showBubbleSize val="0"/>
          <c:showLeaderLines val="0"/>
        </c:dLbls>
        <c:firstSliceAng val="0"/>
      </c:pieChart>
      <c:spPr>
        <a:noFill/>
        <a:ln>
          <a:noFill/>
        </a:ln>
        <a:effectLst/>
      </c:spPr>
    </c:plotArea>
    <c:legend>
      <c:legendPos val="r"/>
      <c:layout>
        <c:manualLayout>
          <c:xMode val="edge"/>
          <c:yMode val="edge"/>
          <c:x val="0.72025213862156123"/>
          <c:y val="0.43063119419541379"/>
          <c:w val="0.27048860211917952"/>
          <c:h val="0.2373673267746843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0"/>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4CAF5B-7421-4216-9FFC-288849B4AB67}" type="doc">
      <dgm:prSet loTypeId="urn:microsoft.com/office/officeart/2005/8/layout/chevron2" loCatId="list" qsTypeId="urn:microsoft.com/office/officeart/2005/8/quickstyle/3d1" qsCatId="3D" csTypeId="urn:microsoft.com/office/officeart/2005/8/colors/colorful4" csCatId="colorful" phldr="1"/>
      <dgm:spPr/>
      <dgm:t>
        <a:bodyPr/>
        <a:lstStyle/>
        <a:p>
          <a:endParaRPr lang="en-US"/>
        </a:p>
      </dgm:t>
    </dgm:pt>
    <dgm:pt modelId="{4BB4C188-828E-46E2-BDEE-9EB949346941}">
      <dgm:prSet phldrT="[Text]" custT="1"/>
      <dgm:spPr>
        <a:solidFill>
          <a:srgbClr val="2A002A"/>
        </a:solidFill>
      </dgm:spPr>
      <dgm:t>
        <a:bodyPr/>
        <a:lstStyle/>
        <a:p>
          <a:pPr rtl="0"/>
          <a:r>
            <a:rPr lang="en-US" sz="1000" b="1"/>
            <a:t>State Health Assessment</a:t>
          </a:r>
          <a:r>
            <a:rPr lang="en-US" sz="1000" b="1">
              <a:latin typeface="Verdana"/>
            </a:rPr>
            <a:t> </a:t>
          </a:r>
          <a:endParaRPr lang="en-US" sz="1000" b="1"/>
        </a:p>
      </dgm:t>
    </dgm:pt>
    <dgm:pt modelId="{72B55EA4-ACB6-4383-8F3A-5D4C3A92528A}" type="parTrans" cxnId="{E29CD1D3-7329-4200-9A32-16322B3A0FF8}">
      <dgm:prSet/>
      <dgm:spPr/>
      <dgm:t>
        <a:bodyPr/>
        <a:lstStyle/>
        <a:p>
          <a:endParaRPr lang="en-US" sz="1000"/>
        </a:p>
      </dgm:t>
    </dgm:pt>
    <dgm:pt modelId="{5A04F2D3-C54A-46E6-9191-CB4C6760DE29}" type="sibTrans" cxnId="{E29CD1D3-7329-4200-9A32-16322B3A0FF8}">
      <dgm:prSet/>
      <dgm:spPr/>
      <dgm:t>
        <a:bodyPr/>
        <a:lstStyle/>
        <a:p>
          <a:endParaRPr lang="en-US" sz="1000"/>
        </a:p>
      </dgm:t>
    </dgm:pt>
    <dgm:pt modelId="{78BA46D4-3B72-4CA8-A8A8-F9B8CF6E45F3}">
      <dgm:prSet phldrT="[Text]" custT="1"/>
      <dgm:spPr/>
      <dgm:t>
        <a:bodyPr/>
        <a:lstStyle/>
        <a:p>
          <a:r>
            <a:rPr lang="en-US" sz="900" b="1" i="0"/>
            <a:t>New York State Data </a:t>
          </a:r>
          <a:r>
            <a:rPr lang="en-US" sz="900" b="1" i="0">
              <a:latin typeface="Verdana"/>
            </a:rPr>
            <a:t>Profiles</a:t>
          </a:r>
          <a:r>
            <a:rPr lang="en-US" sz="900" b="1" i="0"/>
            <a:t> (</a:t>
          </a:r>
          <a:r>
            <a:rPr lang="en-US" sz="900" b="0" i="0"/>
            <a:t>e.g., birth, death, hospital records, program statistics, U.S. Census, and national survey</a:t>
          </a:r>
          <a:r>
            <a:rPr lang="en-US" sz="900" b="1" i="0"/>
            <a:t>)</a:t>
          </a:r>
          <a:endParaRPr lang="en-US" sz="900"/>
        </a:p>
      </dgm:t>
    </dgm:pt>
    <dgm:pt modelId="{9A7D8256-09A8-4764-8B0F-F133A9F091C4}" type="parTrans" cxnId="{E43ED72B-777C-4F62-BEA8-2E0CEEC3C89A}">
      <dgm:prSet/>
      <dgm:spPr/>
      <dgm:t>
        <a:bodyPr/>
        <a:lstStyle/>
        <a:p>
          <a:endParaRPr lang="en-US" sz="1000"/>
        </a:p>
      </dgm:t>
    </dgm:pt>
    <dgm:pt modelId="{0038DDC3-5502-470F-A75C-6D3450F32A92}" type="sibTrans" cxnId="{E43ED72B-777C-4F62-BEA8-2E0CEEC3C89A}">
      <dgm:prSet/>
      <dgm:spPr/>
      <dgm:t>
        <a:bodyPr/>
        <a:lstStyle/>
        <a:p>
          <a:endParaRPr lang="en-US" sz="1000"/>
        </a:p>
      </dgm:t>
    </dgm:pt>
    <dgm:pt modelId="{F0AD5B51-24EB-47A2-9D9F-AE344DE539C2}">
      <dgm:prSet phldrT="[Text]" custT="1"/>
      <dgm:spPr>
        <a:solidFill>
          <a:srgbClr val="433456"/>
        </a:solidFill>
        <a:ln>
          <a:solidFill>
            <a:srgbClr val="7030A0"/>
          </a:solidFill>
        </a:ln>
      </dgm:spPr>
      <dgm:t>
        <a:bodyPr/>
        <a:lstStyle/>
        <a:p>
          <a:r>
            <a:rPr lang="en-US" sz="1050" b="1" kern="1200">
              <a:solidFill>
                <a:prstClr val="white"/>
              </a:solidFill>
              <a:latin typeface="Verdana"/>
              <a:ea typeface="+mn-ea"/>
              <a:cs typeface="+mn-cs"/>
            </a:rPr>
            <a:t>Stakeholder Engagement</a:t>
          </a:r>
        </a:p>
      </dgm:t>
    </dgm:pt>
    <dgm:pt modelId="{0B32C513-FAAF-4943-866F-4980C0909A3B}" type="parTrans" cxnId="{02F511A1-8BC8-4570-B610-890A0A279FB4}">
      <dgm:prSet/>
      <dgm:spPr/>
      <dgm:t>
        <a:bodyPr/>
        <a:lstStyle/>
        <a:p>
          <a:endParaRPr lang="en-US" sz="1000"/>
        </a:p>
      </dgm:t>
    </dgm:pt>
    <dgm:pt modelId="{50FFEE6C-534E-4113-A2A7-4179F0981941}" type="sibTrans" cxnId="{02F511A1-8BC8-4570-B610-890A0A279FB4}">
      <dgm:prSet/>
      <dgm:spPr/>
      <dgm:t>
        <a:bodyPr/>
        <a:lstStyle/>
        <a:p>
          <a:endParaRPr lang="en-US" sz="1000"/>
        </a:p>
      </dgm:t>
    </dgm:pt>
    <dgm:pt modelId="{96EA675E-F616-40C8-9194-772E94E5C7E5}">
      <dgm:prSet phldrT="[Text]" custT="1"/>
      <dgm:spPr/>
      <dgm:t>
        <a:bodyPr/>
        <a:lstStyle/>
        <a:p>
          <a:pPr marL="57150" indent="0"/>
          <a:r>
            <a:rPr lang="en-US" sz="950" b="1" kern="1200">
              <a:latin typeface="+mn-lt"/>
            </a:rPr>
            <a:t>Steering Committee </a:t>
          </a:r>
          <a:r>
            <a:rPr lang="en-US" sz="950" kern="1200">
              <a:latin typeface="+mn-lt"/>
            </a:rPr>
            <a:t>made up of subject matter experts from over 38 centers, divisions, and programs across NYSDOH</a:t>
          </a:r>
        </a:p>
      </dgm:t>
    </dgm:pt>
    <dgm:pt modelId="{93D481B1-0A46-4EBC-BD2E-30C3A3E5ED0C}" type="parTrans" cxnId="{06F1491D-B577-4254-92A1-9611BD0B7F46}">
      <dgm:prSet/>
      <dgm:spPr/>
      <dgm:t>
        <a:bodyPr/>
        <a:lstStyle/>
        <a:p>
          <a:endParaRPr lang="en-US" sz="1000"/>
        </a:p>
      </dgm:t>
    </dgm:pt>
    <dgm:pt modelId="{7BE0F661-8B8E-494E-8566-A16BE9E2B9D1}" type="sibTrans" cxnId="{06F1491D-B577-4254-92A1-9611BD0B7F46}">
      <dgm:prSet/>
      <dgm:spPr/>
      <dgm:t>
        <a:bodyPr/>
        <a:lstStyle/>
        <a:p>
          <a:endParaRPr lang="en-US" sz="1000"/>
        </a:p>
      </dgm:t>
    </dgm:pt>
    <dgm:pt modelId="{65700141-BC65-4BFE-9649-5E4F5D4CCD0C}">
      <dgm:prSet phldrT="[Text]" custT="1"/>
      <dgm:spPr/>
      <dgm:t>
        <a:bodyPr/>
        <a:lstStyle/>
        <a:p>
          <a:r>
            <a:rPr lang="en-US" sz="900" b="1">
              <a:cs typeface="Arial"/>
            </a:rPr>
            <a:t>2019-2024 Prevention Agenda progress</a:t>
          </a:r>
          <a:endParaRPr lang="en-US" sz="900"/>
        </a:p>
      </dgm:t>
    </dgm:pt>
    <dgm:pt modelId="{745F729B-8FE6-4136-8E2A-EFA6428C5C69}" type="parTrans" cxnId="{7C4B807A-1303-48E9-9131-C1494217C4CF}">
      <dgm:prSet/>
      <dgm:spPr/>
      <dgm:t>
        <a:bodyPr/>
        <a:lstStyle/>
        <a:p>
          <a:endParaRPr lang="en-US" sz="1000"/>
        </a:p>
      </dgm:t>
    </dgm:pt>
    <dgm:pt modelId="{1A24C58E-6954-4B6C-AA18-B624A5774E45}" type="sibTrans" cxnId="{7C4B807A-1303-48E9-9131-C1494217C4CF}">
      <dgm:prSet/>
      <dgm:spPr/>
      <dgm:t>
        <a:bodyPr/>
        <a:lstStyle/>
        <a:p>
          <a:endParaRPr lang="en-US" sz="1000"/>
        </a:p>
      </dgm:t>
    </dgm:pt>
    <dgm:pt modelId="{4A2333F6-B6E6-4B84-8B31-143A4276BAF5}">
      <dgm:prSet custT="1"/>
      <dgm:spPr/>
      <dgm:t>
        <a:bodyPr/>
        <a:lstStyle/>
        <a:p>
          <a:pPr marL="57150" indent="0" rtl="0"/>
          <a:r>
            <a:rPr lang="en-US" sz="950" b="1" kern="1200">
              <a:latin typeface="+mn-lt"/>
            </a:rPr>
            <a:t>Ad Hoc Committee </a:t>
          </a:r>
          <a:r>
            <a:rPr lang="en-US" sz="950" kern="1200">
              <a:latin typeface="+mn-lt"/>
            </a:rPr>
            <a:t>Includes 120+ representatives from 48 agencies across various sectors beyond health</a:t>
          </a:r>
        </a:p>
      </dgm:t>
    </dgm:pt>
    <dgm:pt modelId="{8BCA24FA-22B9-4BD2-956C-C9E81AF8F515}" type="parTrans" cxnId="{6B555AD9-E27C-4429-84D0-82C455926BE5}">
      <dgm:prSet/>
      <dgm:spPr/>
      <dgm:t>
        <a:bodyPr/>
        <a:lstStyle/>
        <a:p>
          <a:endParaRPr lang="en-US" sz="1000"/>
        </a:p>
      </dgm:t>
    </dgm:pt>
    <dgm:pt modelId="{E06F9742-F817-44AC-8656-4842BB7FE829}" type="sibTrans" cxnId="{6B555AD9-E27C-4429-84D0-82C455926BE5}">
      <dgm:prSet/>
      <dgm:spPr/>
      <dgm:t>
        <a:bodyPr/>
        <a:lstStyle/>
        <a:p>
          <a:endParaRPr lang="en-US" sz="1000"/>
        </a:p>
      </dgm:t>
    </dgm:pt>
    <dgm:pt modelId="{B0355264-C645-4082-BFA2-6F5515254064}">
      <dgm:prSet custT="1"/>
      <dgm:spPr/>
      <dgm:t>
        <a:bodyPr/>
        <a:lstStyle/>
        <a:p>
          <a:pPr marL="274320" indent="0">
            <a:buFont typeface="Wingdings" panose="05000000000000000000" pitchFamily="2" charset="2"/>
            <a:buChar char="§"/>
          </a:pPr>
          <a:r>
            <a:rPr lang="en-US" sz="950" b="1" kern="1200">
              <a:latin typeface="+mn-lt"/>
            </a:rPr>
            <a:t>Local Health Departments and </a:t>
          </a:r>
          <a:r>
            <a:rPr lang="en-US" sz="950" b="1" kern="1200"/>
            <a:t>NYS Association of County Health Officials</a:t>
          </a:r>
          <a:endParaRPr lang="en-US" sz="950" b="1" i="0" kern="1200">
            <a:latin typeface="+mn-lt"/>
          </a:endParaRPr>
        </a:p>
      </dgm:t>
    </dgm:pt>
    <dgm:pt modelId="{5D32A424-397A-4871-816C-DDC554DE7926}" type="parTrans" cxnId="{35A0A025-9D7A-4236-86C2-236422C240EB}">
      <dgm:prSet/>
      <dgm:spPr/>
      <dgm:t>
        <a:bodyPr/>
        <a:lstStyle/>
        <a:p>
          <a:endParaRPr lang="en-US" sz="1000"/>
        </a:p>
      </dgm:t>
    </dgm:pt>
    <dgm:pt modelId="{96CF2CE7-826A-4CE7-934D-A585DC019B54}" type="sibTrans" cxnId="{35A0A025-9D7A-4236-86C2-236422C240EB}">
      <dgm:prSet/>
      <dgm:spPr/>
      <dgm:t>
        <a:bodyPr/>
        <a:lstStyle/>
        <a:p>
          <a:endParaRPr lang="en-US" sz="1000"/>
        </a:p>
      </dgm:t>
    </dgm:pt>
    <dgm:pt modelId="{482C0CB3-FF96-45EF-BBC4-41D71332C995}">
      <dgm:prSet custT="1"/>
      <dgm:spPr/>
      <dgm:t>
        <a:bodyPr/>
        <a:lstStyle/>
        <a:p>
          <a:pPr marL="274320" indent="0">
            <a:buFont typeface="Wingdings" panose="05000000000000000000" pitchFamily="2" charset="2"/>
            <a:buChar char="§"/>
          </a:pPr>
          <a:r>
            <a:rPr lang="en-US" sz="950" b="1" i="0" kern="1200">
              <a:latin typeface="+mn-lt"/>
            </a:rPr>
            <a:t>Non-profit </a:t>
          </a:r>
          <a:r>
            <a:rPr lang="en-US" sz="950" b="1" kern="1200">
              <a:latin typeface="+mn-lt"/>
            </a:rPr>
            <a:t>Hospitals and Hospital Associations</a:t>
          </a:r>
          <a:endParaRPr lang="en-US" sz="950" kern="1200">
            <a:latin typeface="+mn-lt"/>
          </a:endParaRPr>
        </a:p>
      </dgm:t>
    </dgm:pt>
    <dgm:pt modelId="{F8C7792D-EE17-4310-85A1-5EA7681401C9}" type="parTrans" cxnId="{53ED8211-6E86-48F7-8152-31A236447D81}">
      <dgm:prSet/>
      <dgm:spPr/>
      <dgm:t>
        <a:bodyPr/>
        <a:lstStyle/>
        <a:p>
          <a:endParaRPr lang="en-US" sz="1000"/>
        </a:p>
      </dgm:t>
    </dgm:pt>
    <dgm:pt modelId="{09767D5B-62E4-447B-81AC-28A69B17F573}" type="sibTrans" cxnId="{53ED8211-6E86-48F7-8152-31A236447D81}">
      <dgm:prSet/>
      <dgm:spPr/>
      <dgm:t>
        <a:bodyPr/>
        <a:lstStyle/>
        <a:p>
          <a:endParaRPr lang="en-US" sz="1000"/>
        </a:p>
      </dgm:t>
    </dgm:pt>
    <dgm:pt modelId="{A9EE4E83-9929-4810-B6BC-B0E3D8FBF5BE}">
      <dgm:prSet custT="1"/>
      <dgm:spPr/>
      <dgm:t>
        <a:bodyPr/>
        <a:lstStyle/>
        <a:p>
          <a:pPr marL="274320" indent="0">
            <a:buFont typeface="Wingdings" panose="05000000000000000000" pitchFamily="2" charset="2"/>
            <a:buChar char="§"/>
          </a:pPr>
          <a:r>
            <a:rPr lang="en-US" sz="950" b="1" kern="1200">
              <a:latin typeface="+mn-lt"/>
            </a:rPr>
            <a:t>State Agencies (</a:t>
          </a:r>
          <a:r>
            <a:rPr lang="en-US" sz="950" b="0" kern="1200">
              <a:latin typeface="+mn-lt"/>
            </a:rPr>
            <a:t>e.g.; OMH, </a:t>
          </a:r>
          <a:r>
            <a:rPr lang="en-US" sz="950" b="0" kern="1200">
              <a:latin typeface="+mn-lt"/>
              <a:ea typeface="+mn-ea"/>
              <a:cs typeface="+mn-cs"/>
            </a:rPr>
            <a:t>OASAS, DOS, NYSOFA </a:t>
          </a:r>
          <a:r>
            <a:rPr lang="en-US" sz="950" b="0" kern="1200">
              <a:latin typeface="+mn-lt"/>
            </a:rPr>
            <a:t>and others</a:t>
          </a:r>
          <a:r>
            <a:rPr lang="en-US" sz="950" b="1" kern="1200">
              <a:latin typeface="+mn-lt"/>
            </a:rPr>
            <a:t>)</a:t>
          </a:r>
          <a:endParaRPr lang="en-US" sz="950" kern="1200">
            <a:latin typeface="+mn-lt"/>
          </a:endParaRPr>
        </a:p>
      </dgm:t>
    </dgm:pt>
    <dgm:pt modelId="{E18ACAC6-C07B-4DEB-9975-6465085BE7AE}" type="parTrans" cxnId="{7F35AC8D-8B34-47C9-825B-9173FBEB25DF}">
      <dgm:prSet/>
      <dgm:spPr/>
      <dgm:t>
        <a:bodyPr/>
        <a:lstStyle/>
        <a:p>
          <a:endParaRPr lang="en-US" sz="1000"/>
        </a:p>
      </dgm:t>
    </dgm:pt>
    <dgm:pt modelId="{C3BAEFDC-2C8B-48DF-BBAD-763166D32341}" type="sibTrans" cxnId="{7F35AC8D-8B34-47C9-825B-9173FBEB25DF}">
      <dgm:prSet/>
      <dgm:spPr/>
      <dgm:t>
        <a:bodyPr/>
        <a:lstStyle/>
        <a:p>
          <a:endParaRPr lang="en-US" sz="1000"/>
        </a:p>
      </dgm:t>
    </dgm:pt>
    <dgm:pt modelId="{66162369-6C48-495E-8E74-A6EF5A651AC9}">
      <dgm:prSet custT="1"/>
      <dgm:spPr>
        <a:solidFill>
          <a:srgbClr val="002060"/>
        </a:solidFill>
      </dgm:spPr>
      <dgm:t>
        <a:bodyPr/>
        <a:lstStyle/>
        <a:p>
          <a:r>
            <a:rPr lang="en-US" sz="1000" b="1"/>
            <a:t>Prioritization</a:t>
          </a:r>
        </a:p>
      </dgm:t>
    </dgm:pt>
    <dgm:pt modelId="{726B28A7-8BE5-4AF9-AAE1-4668C7DF4E8C}" type="parTrans" cxnId="{B350A425-282B-44D4-B08E-5FB6641E79CA}">
      <dgm:prSet/>
      <dgm:spPr/>
      <dgm:t>
        <a:bodyPr/>
        <a:lstStyle/>
        <a:p>
          <a:endParaRPr lang="en-US" sz="1000"/>
        </a:p>
      </dgm:t>
    </dgm:pt>
    <dgm:pt modelId="{EF529442-B543-4F15-AE44-8AD95FB9A9EB}" type="sibTrans" cxnId="{B350A425-282B-44D4-B08E-5FB6641E79CA}">
      <dgm:prSet/>
      <dgm:spPr/>
      <dgm:t>
        <a:bodyPr/>
        <a:lstStyle/>
        <a:p>
          <a:endParaRPr lang="en-US" sz="1000"/>
        </a:p>
      </dgm:t>
    </dgm:pt>
    <dgm:pt modelId="{92EAC6FF-56F3-45C2-8852-FF7E62BD900B}">
      <dgm:prSet custT="1"/>
      <dgm:spPr/>
      <dgm:t>
        <a:bodyPr/>
        <a:lstStyle/>
        <a:p>
          <a:r>
            <a:rPr lang="en-US" sz="950" b="1"/>
            <a:t>Online survey completed in Feb 2023 (230 participants)</a:t>
          </a:r>
        </a:p>
      </dgm:t>
    </dgm:pt>
    <dgm:pt modelId="{FADD6D2A-82AA-451F-BAD5-6649FFF7C629}" type="parTrans" cxnId="{0BDF6478-EF74-4353-A440-8843C1419066}">
      <dgm:prSet/>
      <dgm:spPr/>
      <dgm:t>
        <a:bodyPr/>
        <a:lstStyle/>
        <a:p>
          <a:endParaRPr lang="en-US" sz="1000"/>
        </a:p>
      </dgm:t>
    </dgm:pt>
    <dgm:pt modelId="{5AA6733F-9F88-49FA-85C4-87BF44714BFF}" type="sibTrans" cxnId="{0BDF6478-EF74-4353-A440-8843C1419066}">
      <dgm:prSet/>
      <dgm:spPr/>
      <dgm:t>
        <a:bodyPr/>
        <a:lstStyle/>
        <a:p>
          <a:endParaRPr lang="en-US" sz="1000"/>
        </a:p>
      </dgm:t>
    </dgm:pt>
    <dgm:pt modelId="{EA20A9F1-CB3B-4F9E-BCC5-B3D22389B1AE}">
      <dgm:prSet custT="1"/>
      <dgm:spPr/>
      <dgm:t>
        <a:bodyPr/>
        <a:lstStyle/>
        <a:p>
          <a:endParaRPr lang="en-US" sz="950" b="1"/>
        </a:p>
      </dgm:t>
    </dgm:pt>
    <dgm:pt modelId="{ED49D8FA-23BE-4254-B7B4-55D3143599E6}" type="parTrans" cxnId="{F4834D5D-8603-42BC-B2DB-00050EE86962}">
      <dgm:prSet/>
      <dgm:spPr/>
      <dgm:t>
        <a:bodyPr/>
        <a:lstStyle/>
        <a:p>
          <a:endParaRPr lang="en-US" sz="1000"/>
        </a:p>
      </dgm:t>
    </dgm:pt>
    <dgm:pt modelId="{933BF15A-9896-4E3A-BE7C-9CA7198834B2}" type="sibTrans" cxnId="{F4834D5D-8603-42BC-B2DB-00050EE86962}">
      <dgm:prSet/>
      <dgm:spPr/>
      <dgm:t>
        <a:bodyPr/>
        <a:lstStyle/>
        <a:p>
          <a:endParaRPr lang="en-US" sz="1000"/>
        </a:p>
      </dgm:t>
    </dgm:pt>
    <dgm:pt modelId="{8F4716E3-15F1-4ADD-8A18-8F0F2FD67EBF}">
      <dgm:prSet custT="1"/>
      <dgm:spPr/>
      <dgm:t>
        <a:bodyPr/>
        <a:lstStyle/>
        <a:p>
          <a:endParaRPr lang="en-US" sz="950" b="1"/>
        </a:p>
      </dgm:t>
    </dgm:pt>
    <dgm:pt modelId="{0A2EB8F6-2957-4755-99F0-B0829BE82ED3}" type="parTrans" cxnId="{EDF345F2-05FD-4D28-B57E-1E3EEA5E1409}">
      <dgm:prSet/>
      <dgm:spPr/>
      <dgm:t>
        <a:bodyPr/>
        <a:lstStyle/>
        <a:p>
          <a:endParaRPr lang="en-US" sz="1000"/>
        </a:p>
      </dgm:t>
    </dgm:pt>
    <dgm:pt modelId="{8B9498B6-B786-47A0-8F60-7082692607FC}" type="sibTrans" cxnId="{EDF345F2-05FD-4D28-B57E-1E3EEA5E1409}">
      <dgm:prSet/>
      <dgm:spPr/>
      <dgm:t>
        <a:bodyPr/>
        <a:lstStyle/>
        <a:p>
          <a:endParaRPr lang="en-US" sz="1000"/>
        </a:p>
      </dgm:t>
    </dgm:pt>
    <dgm:pt modelId="{D3697E12-77E0-43A3-BC6B-F2EF90D4709D}">
      <dgm:prSet custT="1"/>
      <dgm:spPr/>
      <dgm:t>
        <a:bodyPr/>
        <a:lstStyle/>
        <a:p>
          <a:endParaRPr lang="en-US" sz="950" b="1"/>
        </a:p>
      </dgm:t>
    </dgm:pt>
    <dgm:pt modelId="{E8376C30-57A2-4182-BDD6-3E9E180D29EB}" type="parTrans" cxnId="{0FB400C4-3AEC-4D4F-A18B-9CB16EF1A345}">
      <dgm:prSet/>
      <dgm:spPr/>
      <dgm:t>
        <a:bodyPr/>
        <a:lstStyle/>
        <a:p>
          <a:endParaRPr lang="en-US" sz="1000"/>
        </a:p>
      </dgm:t>
    </dgm:pt>
    <dgm:pt modelId="{A50619B5-12E2-4932-9BBB-936F24B10D3A}" type="sibTrans" cxnId="{0FB400C4-3AEC-4D4F-A18B-9CB16EF1A345}">
      <dgm:prSet/>
      <dgm:spPr/>
      <dgm:t>
        <a:bodyPr/>
        <a:lstStyle/>
        <a:p>
          <a:endParaRPr lang="en-US" sz="1000"/>
        </a:p>
      </dgm:t>
    </dgm:pt>
    <dgm:pt modelId="{A9E5D153-BC36-438A-AD86-A318967FD171}">
      <dgm:prSet custT="1"/>
      <dgm:spPr/>
      <dgm:t>
        <a:bodyPr/>
        <a:lstStyle/>
        <a:p>
          <a:r>
            <a:rPr lang="en-US" sz="950" b="1"/>
            <a:t>Collected stakeholders feedback on selected priorities</a:t>
          </a:r>
        </a:p>
      </dgm:t>
    </dgm:pt>
    <dgm:pt modelId="{A55059F2-DEA3-4902-B65C-AC150A5F8FFA}" type="parTrans" cxnId="{C3731DB0-159E-4356-96D2-DCCA021BB613}">
      <dgm:prSet/>
      <dgm:spPr/>
      <dgm:t>
        <a:bodyPr/>
        <a:lstStyle/>
        <a:p>
          <a:endParaRPr lang="en-US" sz="1000"/>
        </a:p>
      </dgm:t>
    </dgm:pt>
    <dgm:pt modelId="{A73014A9-7768-4F1F-BE72-DE4BFFF654C5}" type="sibTrans" cxnId="{C3731DB0-159E-4356-96D2-DCCA021BB613}">
      <dgm:prSet/>
      <dgm:spPr/>
      <dgm:t>
        <a:bodyPr/>
        <a:lstStyle/>
        <a:p>
          <a:endParaRPr lang="en-US" sz="1000"/>
        </a:p>
      </dgm:t>
    </dgm:pt>
    <dgm:pt modelId="{C2E44EAD-CF04-4C26-8B0C-C8332E1390DD}">
      <dgm:prSet phldrT="[Text]" custT="1"/>
      <dgm:spPr/>
      <dgm:t>
        <a:bodyPr/>
        <a:lstStyle/>
        <a:p>
          <a:r>
            <a:rPr lang="en-US" sz="900" b="1"/>
            <a:t>Local Health Departments and Hospitals Plans (</a:t>
          </a:r>
          <a:r>
            <a:rPr lang="en-US" sz="900"/>
            <a:t>112 plans from 58 LHDs and 185 hospitals</a:t>
          </a:r>
          <a:r>
            <a:rPr lang="en-US" sz="900" b="1"/>
            <a:t>)</a:t>
          </a:r>
          <a:endParaRPr lang="en-US" sz="900"/>
        </a:p>
      </dgm:t>
    </dgm:pt>
    <dgm:pt modelId="{1EF8C540-75A7-42D8-A845-CDDB59A59DE1}" type="parTrans" cxnId="{1D74C7F3-4419-4545-BD06-1C644DD38865}">
      <dgm:prSet/>
      <dgm:spPr/>
      <dgm:t>
        <a:bodyPr/>
        <a:lstStyle/>
        <a:p>
          <a:endParaRPr lang="en-US" sz="1000"/>
        </a:p>
      </dgm:t>
    </dgm:pt>
    <dgm:pt modelId="{07CE1BF6-FD75-4D85-8F0A-52E8314437FE}" type="sibTrans" cxnId="{1D74C7F3-4419-4545-BD06-1C644DD38865}">
      <dgm:prSet/>
      <dgm:spPr/>
      <dgm:t>
        <a:bodyPr/>
        <a:lstStyle/>
        <a:p>
          <a:endParaRPr lang="en-US" sz="1000"/>
        </a:p>
      </dgm:t>
    </dgm:pt>
    <dgm:pt modelId="{3590FEDD-0443-43AC-A0E0-A2B2F91DFA41}">
      <dgm:prSet custT="1"/>
      <dgm:spPr/>
      <dgm:t>
        <a:bodyPr/>
        <a:lstStyle/>
        <a:p>
          <a:pPr marL="274320" indent="0">
            <a:buFont typeface="Arial" panose="020B0604020202020204" pitchFamily="34" charset="0"/>
            <a:buChar char="•"/>
          </a:pPr>
          <a:r>
            <a:rPr lang="en-US" sz="950" b="1" i="0" u="none" kern="1200"/>
            <a:t>Local agencies and community-based organizations</a:t>
          </a:r>
          <a:r>
            <a:rPr lang="en-US" sz="950" b="1" i="0" kern="1200"/>
            <a:t>​</a:t>
          </a:r>
          <a:endParaRPr lang="en-US" sz="950" b="1" kern="1200">
            <a:latin typeface="+mn-lt"/>
          </a:endParaRPr>
        </a:p>
      </dgm:t>
    </dgm:pt>
    <dgm:pt modelId="{1AAB57B3-08E0-4721-B494-E94329AA3397}" type="parTrans" cxnId="{D8465D3A-2841-4CF1-A99B-C2B663FE716F}">
      <dgm:prSet/>
      <dgm:spPr/>
      <dgm:t>
        <a:bodyPr/>
        <a:lstStyle/>
        <a:p>
          <a:endParaRPr lang="en-US"/>
        </a:p>
      </dgm:t>
    </dgm:pt>
    <dgm:pt modelId="{6E5B6DAF-CFD4-4BDC-B3E8-5F00B611C263}" type="sibTrans" cxnId="{D8465D3A-2841-4CF1-A99B-C2B663FE716F}">
      <dgm:prSet/>
      <dgm:spPr/>
      <dgm:t>
        <a:bodyPr/>
        <a:lstStyle/>
        <a:p>
          <a:endParaRPr lang="en-US"/>
        </a:p>
      </dgm:t>
    </dgm:pt>
    <dgm:pt modelId="{86E8A735-8D9B-4C11-819A-E9AD66D469EF}" type="pres">
      <dgm:prSet presAssocID="{D14CAF5B-7421-4216-9FFC-288849B4AB67}" presName="linearFlow" presStyleCnt="0">
        <dgm:presLayoutVars>
          <dgm:dir/>
          <dgm:animLvl val="lvl"/>
          <dgm:resizeHandles val="exact"/>
        </dgm:presLayoutVars>
      </dgm:prSet>
      <dgm:spPr/>
    </dgm:pt>
    <dgm:pt modelId="{C8A09677-3E81-4A14-9C12-D65AFDAAD29E}" type="pres">
      <dgm:prSet presAssocID="{4BB4C188-828E-46E2-BDEE-9EB949346941}" presName="composite" presStyleCnt="0"/>
      <dgm:spPr/>
    </dgm:pt>
    <dgm:pt modelId="{55CA0CB9-4012-4D39-B40F-F3158BB2F441}" type="pres">
      <dgm:prSet presAssocID="{4BB4C188-828E-46E2-BDEE-9EB949346941}" presName="parentText" presStyleLbl="alignNode1" presStyleIdx="0" presStyleCnt="3">
        <dgm:presLayoutVars>
          <dgm:chMax val="1"/>
          <dgm:bulletEnabled val="1"/>
        </dgm:presLayoutVars>
      </dgm:prSet>
      <dgm:spPr/>
    </dgm:pt>
    <dgm:pt modelId="{B7D1A775-A132-4D57-83D0-3CAF1270F551}" type="pres">
      <dgm:prSet presAssocID="{4BB4C188-828E-46E2-BDEE-9EB949346941}" presName="descendantText" presStyleLbl="alignAcc1" presStyleIdx="0" presStyleCnt="3">
        <dgm:presLayoutVars>
          <dgm:bulletEnabled val="1"/>
        </dgm:presLayoutVars>
      </dgm:prSet>
      <dgm:spPr/>
    </dgm:pt>
    <dgm:pt modelId="{3125BF8B-0636-4B41-8878-81A287D23008}" type="pres">
      <dgm:prSet presAssocID="{5A04F2D3-C54A-46E6-9191-CB4C6760DE29}" presName="sp" presStyleCnt="0"/>
      <dgm:spPr/>
    </dgm:pt>
    <dgm:pt modelId="{6D471715-6499-49E2-ADF8-851CC69DD1E1}" type="pres">
      <dgm:prSet presAssocID="{F0AD5B51-24EB-47A2-9D9F-AE344DE539C2}" presName="composite" presStyleCnt="0"/>
      <dgm:spPr/>
    </dgm:pt>
    <dgm:pt modelId="{7D0510C3-D47D-4233-8787-63CFCB6AA5DF}" type="pres">
      <dgm:prSet presAssocID="{F0AD5B51-24EB-47A2-9D9F-AE344DE539C2}" presName="parentText" presStyleLbl="alignNode1" presStyleIdx="1" presStyleCnt="3">
        <dgm:presLayoutVars>
          <dgm:chMax val="1"/>
          <dgm:bulletEnabled val="1"/>
        </dgm:presLayoutVars>
      </dgm:prSet>
      <dgm:spPr/>
    </dgm:pt>
    <dgm:pt modelId="{A326BB37-A21E-4958-B22D-9D7FDB5E9A53}" type="pres">
      <dgm:prSet presAssocID="{F0AD5B51-24EB-47A2-9D9F-AE344DE539C2}" presName="descendantText" presStyleLbl="alignAcc1" presStyleIdx="1" presStyleCnt="3" custScaleY="126046">
        <dgm:presLayoutVars>
          <dgm:bulletEnabled val="1"/>
        </dgm:presLayoutVars>
      </dgm:prSet>
      <dgm:spPr/>
    </dgm:pt>
    <dgm:pt modelId="{406A9104-7B64-4CDA-AD47-B96441918933}" type="pres">
      <dgm:prSet presAssocID="{50FFEE6C-534E-4113-A2A7-4179F0981941}" presName="sp" presStyleCnt="0"/>
      <dgm:spPr/>
    </dgm:pt>
    <dgm:pt modelId="{F2F73D34-A480-4BBB-AFF8-E4B2C595740A}" type="pres">
      <dgm:prSet presAssocID="{66162369-6C48-495E-8E74-A6EF5A651AC9}" presName="composite" presStyleCnt="0"/>
      <dgm:spPr/>
    </dgm:pt>
    <dgm:pt modelId="{1B2A5A55-E0AB-4B2B-8260-AC2333C6372C}" type="pres">
      <dgm:prSet presAssocID="{66162369-6C48-495E-8E74-A6EF5A651AC9}" presName="parentText" presStyleLbl="alignNode1" presStyleIdx="2" presStyleCnt="3">
        <dgm:presLayoutVars>
          <dgm:chMax val="1"/>
          <dgm:bulletEnabled val="1"/>
        </dgm:presLayoutVars>
      </dgm:prSet>
      <dgm:spPr/>
    </dgm:pt>
    <dgm:pt modelId="{CE7BCE7D-4752-4191-9810-E5D281E65DF2}" type="pres">
      <dgm:prSet presAssocID="{66162369-6C48-495E-8E74-A6EF5A651AC9}" presName="descendantText" presStyleLbl="alignAcc1" presStyleIdx="2" presStyleCnt="3" custLinFactNeighborX="8424" custLinFactNeighborY="0">
        <dgm:presLayoutVars>
          <dgm:bulletEnabled val="1"/>
        </dgm:presLayoutVars>
      </dgm:prSet>
      <dgm:spPr/>
    </dgm:pt>
  </dgm:ptLst>
  <dgm:cxnLst>
    <dgm:cxn modelId="{3C487B05-FFF4-4BE2-BF6C-607CE4F1046E}" type="presOf" srcId="{4A2333F6-B6E6-4B84-8B31-143A4276BAF5}" destId="{A326BB37-A21E-4958-B22D-9D7FDB5E9A53}" srcOrd="0" destOrd="1" presId="urn:microsoft.com/office/officeart/2005/8/layout/chevron2"/>
    <dgm:cxn modelId="{F465FC10-DE13-439D-9CBE-F21B10E4399F}" type="presOf" srcId="{A9E5D153-BC36-438A-AD86-A318967FD171}" destId="{CE7BCE7D-4752-4191-9810-E5D281E65DF2}" srcOrd="0" destOrd="1" presId="urn:microsoft.com/office/officeart/2005/8/layout/chevron2"/>
    <dgm:cxn modelId="{53ED8211-6E86-48F7-8152-31A236447D81}" srcId="{4A2333F6-B6E6-4B84-8B31-143A4276BAF5}" destId="{482C0CB3-FF96-45EF-BBC4-41D71332C995}" srcOrd="1" destOrd="0" parTransId="{F8C7792D-EE17-4310-85A1-5EA7681401C9}" sibTransId="{09767D5B-62E4-447B-81AC-28A69B17F573}"/>
    <dgm:cxn modelId="{06F1491D-B577-4254-92A1-9611BD0B7F46}" srcId="{F0AD5B51-24EB-47A2-9D9F-AE344DE539C2}" destId="{96EA675E-F616-40C8-9194-772E94E5C7E5}" srcOrd="0" destOrd="0" parTransId="{93D481B1-0A46-4EBC-BD2E-30C3A3E5ED0C}" sibTransId="{7BE0F661-8B8E-494E-8566-A16BE9E2B9D1}"/>
    <dgm:cxn modelId="{35A0A025-9D7A-4236-86C2-236422C240EB}" srcId="{4A2333F6-B6E6-4B84-8B31-143A4276BAF5}" destId="{B0355264-C645-4082-BFA2-6F5515254064}" srcOrd="0" destOrd="0" parTransId="{5D32A424-397A-4871-816C-DDC554DE7926}" sibTransId="{96CF2CE7-826A-4CE7-934D-A585DC019B54}"/>
    <dgm:cxn modelId="{B350A425-282B-44D4-B08E-5FB6641E79CA}" srcId="{D14CAF5B-7421-4216-9FFC-288849B4AB67}" destId="{66162369-6C48-495E-8E74-A6EF5A651AC9}" srcOrd="2" destOrd="0" parTransId="{726B28A7-8BE5-4AF9-AAE1-4668C7DF4E8C}" sibTransId="{EF529442-B543-4F15-AE44-8AD95FB9A9EB}"/>
    <dgm:cxn modelId="{E43ED72B-777C-4F62-BEA8-2E0CEEC3C89A}" srcId="{4BB4C188-828E-46E2-BDEE-9EB949346941}" destId="{78BA46D4-3B72-4CA8-A8A8-F9B8CF6E45F3}" srcOrd="0" destOrd="0" parTransId="{9A7D8256-09A8-4764-8B0F-F133A9F091C4}" sibTransId="{0038DDC3-5502-470F-A75C-6D3450F32A92}"/>
    <dgm:cxn modelId="{E30E1937-5708-4A8C-9568-CD7BB6682AE1}" type="presOf" srcId="{C2E44EAD-CF04-4C26-8B0C-C8332E1390DD}" destId="{B7D1A775-A132-4D57-83D0-3CAF1270F551}" srcOrd="0" destOrd="2" presId="urn:microsoft.com/office/officeart/2005/8/layout/chevron2"/>
    <dgm:cxn modelId="{D8465D3A-2841-4CF1-A99B-C2B663FE716F}" srcId="{4A2333F6-B6E6-4B84-8B31-143A4276BAF5}" destId="{3590FEDD-0443-43AC-A0E0-A2B2F91DFA41}" srcOrd="3" destOrd="0" parTransId="{1AAB57B3-08E0-4721-B494-E94329AA3397}" sibTransId="{6E5B6DAF-CFD4-4BDC-B3E8-5F00B611C263}"/>
    <dgm:cxn modelId="{A5BF483D-72D0-427D-9419-27FCAE3111E9}" type="presOf" srcId="{B0355264-C645-4082-BFA2-6F5515254064}" destId="{A326BB37-A21E-4958-B22D-9D7FDB5E9A53}" srcOrd="0" destOrd="2" presId="urn:microsoft.com/office/officeart/2005/8/layout/chevron2"/>
    <dgm:cxn modelId="{F4834D5D-8603-42BC-B2DB-00050EE86962}" srcId="{66162369-6C48-495E-8E74-A6EF5A651AC9}" destId="{EA20A9F1-CB3B-4F9E-BCC5-B3D22389B1AE}" srcOrd="4" destOrd="0" parTransId="{ED49D8FA-23BE-4254-B7B4-55D3143599E6}" sibTransId="{933BF15A-9896-4E3A-BE7C-9CA7198834B2}"/>
    <dgm:cxn modelId="{F26AB757-EE82-446B-A722-AD5EF32DCAC0}" type="presOf" srcId="{96EA675E-F616-40C8-9194-772E94E5C7E5}" destId="{A326BB37-A21E-4958-B22D-9D7FDB5E9A53}" srcOrd="0" destOrd="0" presId="urn:microsoft.com/office/officeart/2005/8/layout/chevron2"/>
    <dgm:cxn modelId="{2D42C057-9ED0-499E-A127-9A49B9B9D079}" type="presOf" srcId="{65700141-BC65-4BFE-9649-5E4F5D4CCD0C}" destId="{B7D1A775-A132-4D57-83D0-3CAF1270F551}" srcOrd="0" destOrd="1" presId="urn:microsoft.com/office/officeart/2005/8/layout/chevron2"/>
    <dgm:cxn modelId="{0BDF6478-EF74-4353-A440-8843C1419066}" srcId="{66162369-6C48-495E-8E74-A6EF5A651AC9}" destId="{92EAC6FF-56F3-45C2-8852-FF7E62BD900B}" srcOrd="0" destOrd="0" parTransId="{FADD6D2A-82AA-451F-BAD5-6649FFF7C629}" sibTransId="{5AA6733F-9F88-49FA-85C4-87BF44714BFF}"/>
    <dgm:cxn modelId="{C73A4C58-0090-46E4-ACB5-0573B99B5CC1}" type="presOf" srcId="{D14CAF5B-7421-4216-9FFC-288849B4AB67}" destId="{86E8A735-8D9B-4C11-819A-E9AD66D469EF}" srcOrd="0" destOrd="0" presId="urn:microsoft.com/office/officeart/2005/8/layout/chevron2"/>
    <dgm:cxn modelId="{7C4B807A-1303-48E9-9131-C1494217C4CF}" srcId="{4BB4C188-828E-46E2-BDEE-9EB949346941}" destId="{65700141-BC65-4BFE-9649-5E4F5D4CCD0C}" srcOrd="1" destOrd="0" parTransId="{745F729B-8FE6-4136-8E2A-EFA6428C5C69}" sibTransId="{1A24C58E-6954-4B6C-AA18-B624A5774E45}"/>
    <dgm:cxn modelId="{7F35AC8D-8B34-47C9-825B-9173FBEB25DF}" srcId="{4A2333F6-B6E6-4B84-8B31-143A4276BAF5}" destId="{A9EE4E83-9929-4810-B6BC-B0E3D8FBF5BE}" srcOrd="2" destOrd="0" parTransId="{E18ACAC6-C07B-4DEB-9975-6465085BE7AE}" sibTransId="{C3BAEFDC-2C8B-48DF-BBAD-763166D32341}"/>
    <dgm:cxn modelId="{B2A1C391-394E-423A-9D30-E5C886A690F7}" type="presOf" srcId="{A9EE4E83-9929-4810-B6BC-B0E3D8FBF5BE}" destId="{A326BB37-A21E-4958-B22D-9D7FDB5E9A53}" srcOrd="0" destOrd="4" presId="urn:microsoft.com/office/officeart/2005/8/layout/chevron2"/>
    <dgm:cxn modelId="{94832995-BC5D-48AB-B31D-104E416C86B8}" type="presOf" srcId="{EA20A9F1-CB3B-4F9E-BCC5-B3D22389B1AE}" destId="{CE7BCE7D-4752-4191-9810-E5D281E65DF2}" srcOrd="0" destOrd="4" presId="urn:microsoft.com/office/officeart/2005/8/layout/chevron2"/>
    <dgm:cxn modelId="{EABF4B98-DEF0-4C15-B81A-C60AF10F4CE7}" type="presOf" srcId="{66162369-6C48-495E-8E74-A6EF5A651AC9}" destId="{1B2A5A55-E0AB-4B2B-8260-AC2333C6372C}" srcOrd="0" destOrd="0" presId="urn:microsoft.com/office/officeart/2005/8/layout/chevron2"/>
    <dgm:cxn modelId="{5AB5C09D-3221-4D6C-A88B-B1DA89F123A7}" type="presOf" srcId="{4BB4C188-828E-46E2-BDEE-9EB949346941}" destId="{55CA0CB9-4012-4D39-B40F-F3158BB2F441}" srcOrd="0" destOrd="0" presId="urn:microsoft.com/office/officeart/2005/8/layout/chevron2"/>
    <dgm:cxn modelId="{02F511A1-8BC8-4570-B610-890A0A279FB4}" srcId="{D14CAF5B-7421-4216-9FFC-288849B4AB67}" destId="{F0AD5B51-24EB-47A2-9D9F-AE344DE539C2}" srcOrd="1" destOrd="0" parTransId="{0B32C513-FAAF-4943-866F-4980C0909A3B}" sibTransId="{50FFEE6C-534E-4113-A2A7-4179F0981941}"/>
    <dgm:cxn modelId="{C3731DB0-159E-4356-96D2-DCCA021BB613}" srcId="{66162369-6C48-495E-8E74-A6EF5A651AC9}" destId="{A9E5D153-BC36-438A-AD86-A318967FD171}" srcOrd="1" destOrd="0" parTransId="{A55059F2-DEA3-4902-B65C-AC150A5F8FFA}" sibTransId="{A73014A9-7768-4F1F-BE72-DE4BFFF654C5}"/>
    <dgm:cxn modelId="{F68F2AB8-4C14-4B83-A53A-0FAB26228E21}" type="presOf" srcId="{D3697E12-77E0-43A3-BC6B-F2EF90D4709D}" destId="{CE7BCE7D-4752-4191-9810-E5D281E65DF2}" srcOrd="0" destOrd="2" presId="urn:microsoft.com/office/officeart/2005/8/layout/chevron2"/>
    <dgm:cxn modelId="{7AF907BD-664A-4CB0-8969-525B166A6451}" type="presOf" srcId="{3590FEDD-0443-43AC-A0E0-A2B2F91DFA41}" destId="{A326BB37-A21E-4958-B22D-9D7FDB5E9A53}" srcOrd="0" destOrd="5" presId="urn:microsoft.com/office/officeart/2005/8/layout/chevron2"/>
    <dgm:cxn modelId="{145BE2C2-7AE9-4565-8D5B-AB44B091C99C}" type="presOf" srcId="{F0AD5B51-24EB-47A2-9D9F-AE344DE539C2}" destId="{7D0510C3-D47D-4233-8787-63CFCB6AA5DF}" srcOrd="0" destOrd="0" presId="urn:microsoft.com/office/officeart/2005/8/layout/chevron2"/>
    <dgm:cxn modelId="{0FB400C4-3AEC-4D4F-A18B-9CB16EF1A345}" srcId="{66162369-6C48-495E-8E74-A6EF5A651AC9}" destId="{D3697E12-77E0-43A3-BC6B-F2EF90D4709D}" srcOrd="2" destOrd="0" parTransId="{E8376C30-57A2-4182-BDD6-3E9E180D29EB}" sibTransId="{A50619B5-12E2-4932-9BBB-936F24B10D3A}"/>
    <dgm:cxn modelId="{BDC90ECB-3017-4B4D-882A-C6B32EBF3FB3}" type="presOf" srcId="{78BA46D4-3B72-4CA8-A8A8-F9B8CF6E45F3}" destId="{B7D1A775-A132-4D57-83D0-3CAF1270F551}" srcOrd="0" destOrd="0" presId="urn:microsoft.com/office/officeart/2005/8/layout/chevron2"/>
    <dgm:cxn modelId="{E29CD1D3-7329-4200-9A32-16322B3A0FF8}" srcId="{D14CAF5B-7421-4216-9FFC-288849B4AB67}" destId="{4BB4C188-828E-46E2-BDEE-9EB949346941}" srcOrd="0" destOrd="0" parTransId="{72B55EA4-ACB6-4383-8F3A-5D4C3A92528A}" sibTransId="{5A04F2D3-C54A-46E6-9191-CB4C6760DE29}"/>
    <dgm:cxn modelId="{EDF142D6-18BD-4E87-A39E-0B67E3298211}" type="presOf" srcId="{92EAC6FF-56F3-45C2-8852-FF7E62BD900B}" destId="{CE7BCE7D-4752-4191-9810-E5D281E65DF2}" srcOrd="0" destOrd="0" presId="urn:microsoft.com/office/officeart/2005/8/layout/chevron2"/>
    <dgm:cxn modelId="{6B555AD9-E27C-4429-84D0-82C455926BE5}" srcId="{F0AD5B51-24EB-47A2-9D9F-AE344DE539C2}" destId="{4A2333F6-B6E6-4B84-8B31-143A4276BAF5}" srcOrd="1" destOrd="0" parTransId="{8BCA24FA-22B9-4BD2-956C-C9E81AF8F515}" sibTransId="{E06F9742-F817-44AC-8656-4842BB7FE829}"/>
    <dgm:cxn modelId="{58532BDF-1D91-45DF-9028-2AC802E86A69}" type="presOf" srcId="{482C0CB3-FF96-45EF-BBC4-41D71332C995}" destId="{A326BB37-A21E-4958-B22D-9D7FDB5E9A53}" srcOrd="0" destOrd="3" presId="urn:microsoft.com/office/officeart/2005/8/layout/chevron2"/>
    <dgm:cxn modelId="{EDF345F2-05FD-4D28-B57E-1E3EEA5E1409}" srcId="{66162369-6C48-495E-8E74-A6EF5A651AC9}" destId="{8F4716E3-15F1-4ADD-8A18-8F0F2FD67EBF}" srcOrd="3" destOrd="0" parTransId="{0A2EB8F6-2957-4755-99F0-B0829BE82ED3}" sibTransId="{8B9498B6-B786-47A0-8F60-7082692607FC}"/>
    <dgm:cxn modelId="{1D74C7F3-4419-4545-BD06-1C644DD38865}" srcId="{4BB4C188-828E-46E2-BDEE-9EB949346941}" destId="{C2E44EAD-CF04-4C26-8B0C-C8332E1390DD}" srcOrd="2" destOrd="0" parTransId="{1EF8C540-75A7-42D8-A845-CDDB59A59DE1}" sibTransId="{07CE1BF6-FD75-4D85-8F0A-52E8314437FE}"/>
    <dgm:cxn modelId="{7EBE6DF5-798B-4E67-A34F-60B6F2ABD96C}" type="presOf" srcId="{8F4716E3-15F1-4ADD-8A18-8F0F2FD67EBF}" destId="{CE7BCE7D-4752-4191-9810-E5D281E65DF2}" srcOrd="0" destOrd="3" presId="urn:microsoft.com/office/officeart/2005/8/layout/chevron2"/>
    <dgm:cxn modelId="{C5749F20-750F-4C0E-96E4-ECA51325668C}" type="presParOf" srcId="{86E8A735-8D9B-4C11-819A-E9AD66D469EF}" destId="{C8A09677-3E81-4A14-9C12-D65AFDAAD29E}" srcOrd="0" destOrd="0" presId="urn:microsoft.com/office/officeart/2005/8/layout/chevron2"/>
    <dgm:cxn modelId="{763AE7B7-BBB2-423E-9619-A1CDA74FC9FE}" type="presParOf" srcId="{C8A09677-3E81-4A14-9C12-D65AFDAAD29E}" destId="{55CA0CB9-4012-4D39-B40F-F3158BB2F441}" srcOrd="0" destOrd="0" presId="urn:microsoft.com/office/officeart/2005/8/layout/chevron2"/>
    <dgm:cxn modelId="{F842DABF-9A67-48E7-B902-37883885AD75}" type="presParOf" srcId="{C8A09677-3E81-4A14-9C12-D65AFDAAD29E}" destId="{B7D1A775-A132-4D57-83D0-3CAF1270F551}" srcOrd="1" destOrd="0" presId="urn:microsoft.com/office/officeart/2005/8/layout/chevron2"/>
    <dgm:cxn modelId="{32BB7728-E960-45F0-91CA-F741751B6E36}" type="presParOf" srcId="{86E8A735-8D9B-4C11-819A-E9AD66D469EF}" destId="{3125BF8B-0636-4B41-8878-81A287D23008}" srcOrd="1" destOrd="0" presId="urn:microsoft.com/office/officeart/2005/8/layout/chevron2"/>
    <dgm:cxn modelId="{52124360-9D0F-4BE8-9E68-C15966FCBA25}" type="presParOf" srcId="{86E8A735-8D9B-4C11-819A-E9AD66D469EF}" destId="{6D471715-6499-49E2-ADF8-851CC69DD1E1}" srcOrd="2" destOrd="0" presId="urn:microsoft.com/office/officeart/2005/8/layout/chevron2"/>
    <dgm:cxn modelId="{4FB935BD-C121-4520-8CA2-4FFF4C38E901}" type="presParOf" srcId="{6D471715-6499-49E2-ADF8-851CC69DD1E1}" destId="{7D0510C3-D47D-4233-8787-63CFCB6AA5DF}" srcOrd="0" destOrd="0" presId="urn:microsoft.com/office/officeart/2005/8/layout/chevron2"/>
    <dgm:cxn modelId="{8468D148-C4B8-431C-A8B7-9BDBBC069512}" type="presParOf" srcId="{6D471715-6499-49E2-ADF8-851CC69DD1E1}" destId="{A326BB37-A21E-4958-B22D-9D7FDB5E9A53}" srcOrd="1" destOrd="0" presId="urn:microsoft.com/office/officeart/2005/8/layout/chevron2"/>
    <dgm:cxn modelId="{315262B8-836F-4C41-B959-23D73A93DEDE}" type="presParOf" srcId="{86E8A735-8D9B-4C11-819A-E9AD66D469EF}" destId="{406A9104-7B64-4CDA-AD47-B96441918933}" srcOrd="3" destOrd="0" presId="urn:microsoft.com/office/officeart/2005/8/layout/chevron2"/>
    <dgm:cxn modelId="{8FF3FDB9-935B-45E4-8AB3-ED7303712788}" type="presParOf" srcId="{86E8A735-8D9B-4C11-819A-E9AD66D469EF}" destId="{F2F73D34-A480-4BBB-AFF8-E4B2C595740A}" srcOrd="4" destOrd="0" presId="urn:microsoft.com/office/officeart/2005/8/layout/chevron2"/>
    <dgm:cxn modelId="{97735B20-298C-48F2-90B9-BA1F19E7B29E}" type="presParOf" srcId="{F2F73D34-A480-4BBB-AFF8-E4B2C595740A}" destId="{1B2A5A55-E0AB-4B2B-8260-AC2333C6372C}" srcOrd="0" destOrd="0" presId="urn:microsoft.com/office/officeart/2005/8/layout/chevron2"/>
    <dgm:cxn modelId="{A7F1250E-83D3-48D3-8E23-C2F9F2926206}" type="presParOf" srcId="{F2F73D34-A480-4BBB-AFF8-E4B2C595740A}" destId="{CE7BCE7D-4752-4191-9810-E5D281E65DF2}"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DCE2A8-65BF-4815-9540-9097B6C8358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CD8F051F-2C76-4875-8C7D-A5F09051138B}">
      <dgm:prSet phldrT="[Text]" custT="1"/>
      <dgm:spPr>
        <a:solidFill>
          <a:schemeClr val="accent1">
            <a:lumMod val="40000"/>
            <a:lumOff val="60000"/>
          </a:schemeClr>
        </a:solidFill>
        <a:ln>
          <a:solidFill>
            <a:schemeClr val="bg1"/>
          </a:solidFill>
        </a:ln>
      </dgm:spPr>
      <dgm:t>
        <a:bodyPr/>
        <a:lstStyle/>
        <a:p>
          <a:r>
            <a:rPr lang="en-US" sz="1000" b="1">
              <a:solidFill>
                <a:srgbClr val="002060"/>
              </a:solidFill>
              <a:latin typeface="+mn-lt"/>
            </a:rPr>
            <a:t>1. </a:t>
          </a:r>
          <a:r>
            <a:rPr lang="en-US" sz="1000" b="1" i="0">
              <a:solidFill>
                <a:srgbClr val="002060"/>
              </a:solidFill>
              <a:latin typeface="+mn-lt"/>
            </a:rPr>
            <a:t>Economic Stability</a:t>
          </a:r>
          <a:endParaRPr lang="en-US" sz="1000" b="1">
            <a:solidFill>
              <a:srgbClr val="002060"/>
            </a:solidFill>
            <a:latin typeface="+mn-lt"/>
          </a:endParaRPr>
        </a:p>
      </dgm:t>
    </dgm:pt>
    <dgm:pt modelId="{D1AF9FDB-12CB-4B02-9E35-BC28937E0A88}" type="parTrans" cxnId="{AE3C2A4E-D1DD-4C88-86DC-B32B8076AFF3}">
      <dgm:prSet/>
      <dgm:spPr/>
      <dgm:t>
        <a:bodyPr/>
        <a:lstStyle/>
        <a:p>
          <a:endParaRPr lang="en-US" sz="1000" b="0">
            <a:latin typeface="+mn-lt"/>
          </a:endParaRPr>
        </a:p>
      </dgm:t>
    </dgm:pt>
    <dgm:pt modelId="{FA9A05DD-0EBE-4239-BCE1-94F5A4B23E4A}" type="sibTrans" cxnId="{AE3C2A4E-D1DD-4C88-86DC-B32B8076AFF3}">
      <dgm:prSet/>
      <dgm:spPr/>
      <dgm:t>
        <a:bodyPr/>
        <a:lstStyle/>
        <a:p>
          <a:endParaRPr lang="en-US" sz="1000" b="0">
            <a:latin typeface="+mn-lt"/>
          </a:endParaRPr>
        </a:p>
      </dgm:t>
    </dgm:pt>
    <dgm:pt modelId="{FCF0FF3B-AE8F-4C86-977A-A89A5CE46BF7}">
      <dgm:prSet phldrT="[Text]" custT="1"/>
      <dgm:spPr>
        <a:solidFill>
          <a:srgbClr val="B9CDE5"/>
        </a:solidFill>
      </dgm:spPr>
      <dgm:t>
        <a:bodyPr/>
        <a:lstStyle/>
        <a:p>
          <a:r>
            <a:rPr lang="en-US" sz="1000" b="1">
              <a:solidFill>
                <a:srgbClr val="002060"/>
              </a:solidFill>
              <a:latin typeface="+mn-lt"/>
            </a:rPr>
            <a:t>2. </a:t>
          </a:r>
          <a:r>
            <a:rPr lang="en-US" sz="1000" b="1" i="0">
              <a:solidFill>
                <a:srgbClr val="002060"/>
              </a:solidFill>
              <a:latin typeface="+mn-lt"/>
            </a:rPr>
            <a:t>Social and Community Context</a:t>
          </a:r>
          <a:endParaRPr lang="en-US" sz="1000" b="1">
            <a:solidFill>
              <a:srgbClr val="002060"/>
            </a:solidFill>
            <a:latin typeface="+mn-lt"/>
          </a:endParaRPr>
        </a:p>
      </dgm:t>
    </dgm:pt>
    <dgm:pt modelId="{6D6E2079-840F-41C0-A7CF-B1E7638DFB0F}" type="parTrans" cxnId="{743B3A64-BE34-4409-9B39-10998C9678A1}">
      <dgm:prSet/>
      <dgm:spPr/>
      <dgm:t>
        <a:bodyPr/>
        <a:lstStyle/>
        <a:p>
          <a:endParaRPr lang="en-US" sz="1000" b="0">
            <a:latin typeface="+mn-lt"/>
          </a:endParaRPr>
        </a:p>
      </dgm:t>
    </dgm:pt>
    <dgm:pt modelId="{27C5A420-4784-4554-8729-2DB34426AFFA}" type="sibTrans" cxnId="{743B3A64-BE34-4409-9B39-10998C9678A1}">
      <dgm:prSet/>
      <dgm:spPr/>
      <dgm:t>
        <a:bodyPr/>
        <a:lstStyle/>
        <a:p>
          <a:endParaRPr lang="en-US" sz="1000" b="0">
            <a:latin typeface="+mn-lt"/>
          </a:endParaRPr>
        </a:p>
      </dgm:t>
    </dgm:pt>
    <dgm:pt modelId="{3EB6CF2B-68DA-4526-B8CF-84807B76C158}">
      <dgm:prSet phldrT="[Text]" custT="1"/>
      <dgm:spPr>
        <a:solidFill>
          <a:srgbClr val="B9CDE5"/>
        </a:solidFill>
      </dgm:spPr>
      <dgm:t>
        <a:bodyPr/>
        <a:lstStyle/>
        <a:p>
          <a:r>
            <a:rPr lang="en-US" sz="1000" b="1">
              <a:solidFill>
                <a:srgbClr val="002060"/>
              </a:solidFill>
              <a:latin typeface="+mn-lt"/>
            </a:rPr>
            <a:t>3. </a:t>
          </a:r>
          <a:r>
            <a:rPr lang="en-US" sz="1000" b="1" i="0">
              <a:solidFill>
                <a:srgbClr val="002060"/>
              </a:solidFill>
              <a:latin typeface="+mn-lt"/>
              <a:ea typeface="+mn-ea"/>
              <a:cs typeface="+mn-cs"/>
            </a:rPr>
            <a:t>Neighborhood and Built Environment</a:t>
          </a:r>
          <a:endParaRPr lang="en-US" sz="1000" b="1">
            <a:solidFill>
              <a:srgbClr val="002060"/>
            </a:solidFill>
            <a:latin typeface="+mn-lt"/>
          </a:endParaRPr>
        </a:p>
      </dgm:t>
    </dgm:pt>
    <dgm:pt modelId="{CF7981CA-5930-4E7B-AD2D-4EA4F06E7800}" type="parTrans" cxnId="{B3CDB6A0-48D9-4807-B906-EBAA5B2B1BB3}">
      <dgm:prSet/>
      <dgm:spPr/>
      <dgm:t>
        <a:bodyPr/>
        <a:lstStyle/>
        <a:p>
          <a:endParaRPr lang="en-US" sz="1000" b="0">
            <a:latin typeface="+mn-lt"/>
          </a:endParaRPr>
        </a:p>
      </dgm:t>
    </dgm:pt>
    <dgm:pt modelId="{85EA7411-5965-42AB-B1C8-90AC966A3F37}" type="sibTrans" cxnId="{B3CDB6A0-48D9-4807-B906-EBAA5B2B1BB3}">
      <dgm:prSet/>
      <dgm:spPr/>
      <dgm:t>
        <a:bodyPr/>
        <a:lstStyle/>
        <a:p>
          <a:endParaRPr lang="en-US" sz="1000" b="0">
            <a:latin typeface="+mn-lt"/>
          </a:endParaRPr>
        </a:p>
      </dgm:t>
    </dgm:pt>
    <dgm:pt modelId="{59CDFECA-D7D9-4238-BEF5-D00D72C05BE4}">
      <dgm:prSet phldrT="[Text]" custT="1"/>
      <dgm:spPr>
        <a:solidFill>
          <a:srgbClr val="B9CDE5"/>
        </a:solidFill>
        <a:ln>
          <a:solidFill>
            <a:schemeClr val="bg1"/>
          </a:solidFill>
        </a:ln>
      </dgm:spPr>
      <dgm:t>
        <a:bodyPr/>
        <a:lstStyle/>
        <a:p>
          <a:r>
            <a:rPr lang="en-US" sz="1000" b="1">
              <a:solidFill>
                <a:srgbClr val="002060"/>
              </a:solidFill>
              <a:latin typeface="+mn-lt"/>
            </a:rPr>
            <a:t>4. </a:t>
          </a:r>
          <a:r>
            <a:rPr lang="en-US" sz="1000" b="1" i="0">
              <a:solidFill>
                <a:srgbClr val="002060"/>
              </a:solidFill>
              <a:latin typeface="+mn-lt"/>
            </a:rPr>
            <a:t>Health Care Access and Quality</a:t>
          </a:r>
          <a:endParaRPr lang="en-US" sz="1000" b="1">
            <a:solidFill>
              <a:srgbClr val="002060"/>
            </a:solidFill>
            <a:latin typeface="+mn-lt"/>
          </a:endParaRPr>
        </a:p>
      </dgm:t>
    </dgm:pt>
    <dgm:pt modelId="{71F2FC42-1523-437B-8F35-646A7F4BD406}" type="parTrans" cxnId="{041ADE15-CB7A-49C2-A2A9-9A6813A9D359}">
      <dgm:prSet/>
      <dgm:spPr/>
      <dgm:t>
        <a:bodyPr/>
        <a:lstStyle/>
        <a:p>
          <a:endParaRPr lang="en-US" sz="1000" b="0">
            <a:latin typeface="+mn-lt"/>
          </a:endParaRPr>
        </a:p>
      </dgm:t>
    </dgm:pt>
    <dgm:pt modelId="{E249A90F-4158-4570-A21A-E41225ACC7EB}" type="sibTrans" cxnId="{041ADE15-CB7A-49C2-A2A9-9A6813A9D359}">
      <dgm:prSet/>
      <dgm:spPr/>
      <dgm:t>
        <a:bodyPr/>
        <a:lstStyle/>
        <a:p>
          <a:endParaRPr lang="en-US" sz="1000" b="0">
            <a:latin typeface="+mn-lt"/>
          </a:endParaRPr>
        </a:p>
      </dgm:t>
    </dgm:pt>
    <dgm:pt modelId="{A5D0ED5F-0CFF-457C-9E92-BD75840CDCE5}">
      <dgm:prSet custT="1"/>
      <dgm:spPr>
        <a:solidFill>
          <a:srgbClr val="B9CDE5"/>
        </a:solidFill>
      </dgm:spPr>
      <dgm:t>
        <a:bodyPr/>
        <a:lstStyle/>
        <a:p>
          <a:r>
            <a:rPr lang="en-US" sz="1000" b="1" i="0" kern="1200">
              <a:solidFill>
                <a:srgbClr val="002060"/>
              </a:solidFill>
              <a:latin typeface="Verdana"/>
              <a:ea typeface="+mn-ea"/>
              <a:cs typeface="+mn-cs"/>
            </a:rPr>
            <a:t>5. Education Access and Quality</a:t>
          </a:r>
        </a:p>
      </dgm:t>
    </dgm:pt>
    <dgm:pt modelId="{CD9B1C70-07EC-49F9-9F3D-681A6FCADC42}" type="parTrans" cxnId="{6A8E1822-1157-4859-91A6-7A5393D63A03}">
      <dgm:prSet/>
      <dgm:spPr/>
      <dgm:t>
        <a:bodyPr/>
        <a:lstStyle/>
        <a:p>
          <a:endParaRPr lang="en-US"/>
        </a:p>
      </dgm:t>
    </dgm:pt>
    <dgm:pt modelId="{5F708CC7-B256-4424-9462-122B960ACC12}" type="sibTrans" cxnId="{6A8E1822-1157-4859-91A6-7A5393D63A03}">
      <dgm:prSet/>
      <dgm:spPr/>
      <dgm:t>
        <a:bodyPr/>
        <a:lstStyle/>
        <a:p>
          <a:endParaRPr lang="en-US"/>
        </a:p>
      </dgm:t>
    </dgm:pt>
    <dgm:pt modelId="{2B42401E-C271-400C-99A1-5A67A0980D14}" type="pres">
      <dgm:prSet presAssocID="{84DCE2A8-65BF-4815-9540-9097B6C83588}" presName="diagram" presStyleCnt="0">
        <dgm:presLayoutVars>
          <dgm:dir/>
          <dgm:resizeHandles val="exact"/>
        </dgm:presLayoutVars>
      </dgm:prSet>
      <dgm:spPr/>
    </dgm:pt>
    <dgm:pt modelId="{61A899DB-44B6-482A-96A4-53746CCC847B}" type="pres">
      <dgm:prSet presAssocID="{CD8F051F-2C76-4875-8C7D-A5F09051138B}" presName="node" presStyleLbl="node1" presStyleIdx="0" presStyleCnt="5">
        <dgm:presLayoutVars>
          <dgm:bulletEnabled val="1"/>
        </dgm:presLayoutVars>
      </dgm:prSet>
      <dgm:spPr/>
    </dgm:pt>
    <dgm:pt modelId="{8825F690-CD5D-49A5-B6A6-83EB1653D9BE}" type="pres">
      <dgm:prSet presAssocID="{FA9A05DD-0EBE-4239-BCE1-94F5A4B23E4A}" presName="sibTrans" presStyleCnt="0"/>
      <dgm:spPr/>
    </dgm:pt>
    <dgm:pt modelId="{09D7397C-8CB5-495C-A837-2D7B976C240B}" type="pres">
      <dgm:prSet presAssocID="{FCF0FF3B-AE8F-4C86-977A-A89A5CE46BF7}" presName="node" presStyleLbl="node1" presStyleIdx="1" presStyleCnt="5">
        <dgm:presLayoutVars>
          <dgm:bulletEnabled val="1"/>
        </dgm:presLayoutVars>
      </dgm:prSet>
      <dgm:spPr/>
    </dgm:pt>
    <dgm:pt modelId="{2AD25782-E729-44F5-971C-F8812B37A2F1}" type="pres">
      <dgm:prSet presAssocID="{27C5A420-4784-4554-8729-2DB34426AFFA}" presName="sibTrans" presStyleCnt="0"/>
      <dgm:spPr/>
    </dgm:pt>
    <dgm:pt modelId="{E5962875-E91C-45E2-B209-B355DE9F6A5A}" type="pres">
      <dgm:prSet presAssocID="{3EB6CF2B-68DA-4526-B8CF-84807B76C158}" presName="node" presStyleLbl="node1" presStyleIdx="2" presStyleCnt="5">
        <dgm:presLayoutVars>
          <dgm:bulletEnabled val="1"/>
        </dgm:presLayoutVars>
      </dgm:prSet>
      <dgm:spPr/>
    </dgm:pt>
    <dgm:pt modelId="{4518D424-7244-40E6-B069-88C484DF459A}" type="pres">
      <dgm:prSet presAssocID="{85EA7411-5965-42AB-B1C8-90AC966A3F37}" presName="sibTrans" presStyleCnt="0"/>
      <dgm:spPr/>
    </dgm:pt>
    <dgm:pt modelId="{FE472306-6A63-479C-88C6-9CA78443018C}" type="pres">
      <dgm:prSet presAssocID="{59CDFECA-D7D9-4238-BEF5-D00D72C05BE4}" presName="node" presStyleLbl="node1" presStyleIdx="3" presStyleCnt="5">
        <dgm:presLayoutVars>
          <dgm:bulletEnabled val="1"/>
        </dgm:presLayoutVars>
      </dgm:prSet>
      <dgm:spPr/>
    </dgm:pt>
    <dgm:pt modelId="{85747B21-D209-4F17-8872-8EE928E1CC92}" type="pres">
      <dgm:prSet presAssocID="{E249A90F-4158-4570-A21A-E41225ACC7EB}" presName="sibTrans" presStyleCnt="0"/>
      <dgm:spPr/>
    </dgm:pt>
    <dgm:pt modelId="{B2576840-F3D9-43D6-9A92-7E34E54B940F}" type="pres">
      <dgm:prSet presAssocID="{A5D0ED5F-0CFF-457C-9E92-BD75840CDCE5}" presName="node" presStyleLbl="node1" presStyleIdx="4" presStyleCnt="5">
        <dgm:presLayoutVars>
          <dgm:bulletEnabled val="1"/>
        </dgm:presLayoutVars>
      </dgm:prSet>
      <dgm:spPr/>
    </dgm:pt>
  </dgm:ptLst>
  <dgm:cxnLst>
    <dgm:cxn modelId="{4704B50B-8180-4049-8DBE-869277011DAC}" type="presOf" srcId="{A5D0ED5F-0CFF-457C-9E92-BD75840CDCE5}" destId="{B2576840-F3D9-43D6-9A92-7E34E54B940F}" srcOrd="0" destOrd="0" presId="urn:microsoft.com/office/officeart/2005/8/layout/default"/>
    <dgm:cxn modelId="{041ADE15-CB7A-49C2-A2A9-9A6813A9D359}" srcId="{84DCE2A8-65BF-4815-9540-9097B6C83588}" destId="{59CDFECA-D7D9-4238-BEF5-D00D72C05BE4}" srcOrd="3" destOrd="0" parTransId="{71F2FC42-1523-437B-8F35-646A7F4BD406}" sibTransId="{E249A90F-4158-4570-A21A-E41225ACC7EB}"/>
    <dgm:cxn modelId="{6A8E1822-1157-4859-91A6-7A5393D63A03}" srcId="{84DCE2A8-65BF-4815-9540-9097B6C83588}" destId="{A5D0ED5F-0CFF-457C-9E92-BD75840CDCE5}" srcOrd="4" destOrd="0" parTransId="{CD9B1C70-07EC-49F9-9F3D-681A6FCADC42}" sibTransId="{5F708CC7-B256-4424-9462-122B960ACC12}"/>
    <dgm:cxn modelId="{FAFA2D2B-0182-451E-BB5E-E4DA07BF8C3E}" type="presOf" srcId="{84DCE2A8-65BF-4815-9540-9097B6C83588}" destId="{2B42401E-C271-400C-99A1-5A67A0980D14}" srcOrd="0" destOrd="0" presId="urn:microsoft.com/office/officeart/2005/8/layout/default"/>
    <dgm:cxn modelId="{743B3A64-BE34-4409-9B39-10998C9678A1}" srcId="{84DCE2A8-65BF-4815-9540-9097B6C83588}" destId="{FCF0FF3B-AE8F-4C86-977A-A89A5CE46BF7}" srcOrd="1" destOrd="0" parTransId="{6D6E2079-840F-41C0-A7CF-B1E7638DFB0F}" sibTransId="{27C5A420-4784-4554-8729-2DB34426AFFA}"/>
    <dgm:cxn modelId="{AE3C2A4E-D1DD-4C88-86DC-B32B8076AFF3}" srcId="{84DCE2A8-65BF-4815-9540-9097B6C83588}" destId="{CD8F051F-2C76-4875-8C7D-A5F09051138B}" srcOrd="0" destOrd="0" parTransId="{D1AF9FDB-12CB-4B02-9E35-BC28937E0A88}" sibTransId="{FA9A05DD-0EBE-4239-BCE1-94F5A4B23E4A}"/>
    <dgm:cxn modelId="{B3CDB6A0-48D9-4807-B906-EBAA5B2B1BB3}" srcId="{84DCE2A8-65BF-4815-9540-9097B6C83588}" destId="{3EB6CF2B-68DA-4526-B8CF-84807B76C158}" srcOrd="2" destOrd="0" parTransId="{CF7981CA-5930-4E7B-AD2D-4EA4F06E7800}" sibTransId="{85EA7411-5965-42AB-B1C8-90AC966A3F37}"/>
    <dgm:cxn modelId="{4E9CAAB8-524C-4379-8C69-C2F2B3B02EFE}" type="presOf" srcId="{FCF0FF3B-AE8F-4C86-977A-A89A5CE46BF7}" destId="{09D7397C-8CB5-495C-A837-2D7B976C240B}" srcOrd="0" destOrd="0" presId="urn:microsoft.com/office/officeart/2005/8/layout/default"/>
    <dgm:cxn modelId="{85E592B9-93E7-4662-945C-14AADEAD6854}" type="presOf" srcId="{59CDFECA-D7D9-4238-BEF5-D00D72C05BE4}" destId="{FE472306-6A63-479C-88C6-9CA78443018C}" srcOrd="0" destOrd="0" presId="urn:microsoft.com/office/officeart/2005/8/layout/default"/>
    <dgm:cxn modelId="{084BB8E6-A604-4C4D-8DB5-E16490A3F472}" type="presOf" srcId="{CD8F051F-2C76-4875-8C7D-A5F09051138B}" destId="{61A899DB-44B6-482A-96A4-53746CCC847B}" srcOrd="0" destOrd="0" presId="urn:microsoft.com/office/officeart/2005/8/layout/default"/>
    <dgm:cxn modelId="{872F44F3-B0A3-4215-956F-2C76EE9633E7}" type="presOf" srcId="{3EB6CF2B-68DA-4526-B8CF-84807B76C158}" destId="{E5962875-E91C-45E2-B209-B355DE9F6A5A}" srcOrd="0" destOrd="0" presId="urn:microsoft.com/office/officeart/2005/8/layout/default"/>
    <dgm:cxn modelId="{9088F1DD-F552-4C60-ABE5-86F9A5144330}" type="presParOf" srcId="{2B42401E-C271-400C-99A1-5A67A0980D14}" destId="{61A899DB-44B6-482A-96A4-53746CCC847B}" srcOrd="0" destOrd="0" presId="urn:microsoft.com/office/officeart/2005/8/layout/default"/>
    <dgm:cxn modelId="{4D55C7AC-5124-41C6-BF1B-B436E2357652}" type="presParOf" srcId="{2B42401E-C271-400C-99A1-5A67A0980D14}" destId="{8825F690-CD5D-49A5-B6A6-83EB1653D9BE}" srcOrd="1" destOrd="0" presId="urn:microsoft.com/office/officeart/2005/8/layout/default"/>
    <dgm:cxn modelId="{AF1F51A4-3E13-4BA6-8482-4718E30A34F0}" type="presParOf" srcId="{2B42401E-C271-400C-99A1-5A67A0980D14}" destId="{09D7397C-8CB5-495C-A837-2D7B976C240B}" srcOrd="2" destOrd="0" presId="urn:microsoft.com/office/officeart/2005/8/layout/default"/>
    <dgm:cxn modelId="{18FAE7DA-7DA3-490C-9B84-F5DC2220C6D7}" type="presParOf" srcId="{2B42401E-C271-400C-99A1-5A67A0980D14}" destId="{2AD25782-E729-44F5-971C-F8812B37A2F1}" srcOrd="3" destOrd="0" presId="urn:microsoft.com/office/officeart/2005/8/layout/default"/>
    <dgm:cxn modelId="{42587A5E-81A8-4388-88E4-6D34A2B84A5E}" type="presParOf" srcId="{2B42401E-C271-400C-99A1-5A67A0980D14}" destId="{E5962875-E91C-45E2-B209-B355DE9F6A5A}" srcOrd="4" destOrd="0" presId="urn:microsoft.com/office/officeart/2005/8/layout/default"/>
    <dgm:cxn modelId="{C2844E49-D76A-43B8-8EAB-ADBA11DE064A}" type="presParOf" srcId="{2B42401E-C271-400C-99A1-5A67A0980D14}" destId="{4518D424-7244-40E6-B069-88C484DF459A}" srcOrd="5" destOrd="0" presId="urn:microsoft.com/office/officeart/2005/8/layout/default"/>
    <dgm:cxn modelId="{12A8BC01-98A7-49BB-A815-19BA2ED554E6}" type="presParOf" srcId="{2B42401E-C271-400C-99A1-5A67A0980D14}" destId="{FE472306-6A63-479C-88C6-9CA78443018C}" srcOrd="6" destOrd="0" presId="urn:microsoft.com/office/officeart/2005/8/layout/default"/>
    <dgm:cxn modelId="{4A13DC9C-4D28-4858-BF24-DE78D176B2A2}" type="presParOf" srcId="{2B42401E-C271-400C-99A1-5A67A0980D14}" destId="{85747B21-D209-4F17-8872-8EE928E1CC92}" srcOrd="7" destOrd="0" presId="urn:microsoft.com/office/officeart/2005/8/layout/default"/>
    <dgm:cxn modelId="{20C6E3F3-7347-4ACB-9157-B9C848D66C7A}" type="presParOf" srcId="{2B42401E-C271-400C-99A1-5A67A0980D14}" destId="{B2576840-F3D9-43D6-9A92-7E34E54B940F}" srcOrd="8"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4DCE2A8-65BF-4815-9540-9097B6C8358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CD8F051F-2C76-4875-8C7D-A5F09051138B}">
      <dgm:prSet phldrT="[Text]" custT="1"/>
      <dgm:spPr>
        <a:solidFill>
          <a:schemeClr val="tx2">
            <a:lumMod val="50000"/>
          </a:schemeClr>
        </a:solidFill>
        <a:ln>
          <a:solidFill>
            <a:schemeClr val="bg1"/>
          </a:solidFill>
        </a:ln>
      </dgm:spPr>
      <dgm:t>
        <a:bodyPr/>
        <a:lstStyle/>
        <a:p>
          <a:r>
            <a:rPr lang="en-US" sz="1000" b="1">
              <a:latin typeface="+mn-lt"/>
            </a:rPr>
            <a:t>1. </a:t>
          </a:r>
          <a:r>
            <a:rPr lang="en-US" sz="1000" b="1" i="0"/>
            <a:t>Prevent Chronic Diseases</a:t>
          </a:r>
          <a:endParaRPr lang="en-US" sz="1000" b="1">
            <a:latin typeface="+mn-lt"/>
          </a:endParaRPr>
        </a:p>
      </dgm:t>
    </dgm:pt>
    <dgm:pt modelId="{D1AF9FDB-12CB-4B02-9E35-BC28937E0A88}" type="parTrans" cxnId="{AE3C2A4E-D1DD-4C88-86DC-B32B8076AFF3}">
      <dgm:prSet/>
      <dgm:spPr/>
      <dgm:t>
        <a:bodyPr/>
        <a:lstStyle/>
        <a:p>
          <a:endParaRPr lang="en-US" sz="1000" b="1">
            <a:latin typeface="+mn-lt"/>
          </a:endParaRPr>
        </a:p>
      </dgm:t>
    </dgm:pt>
    <dgm:pt modelId="{FA9A05DD-0EBE-4239-BCE1-94F5A4B23E4A}" type="sibTrans" cxnId="{AE3C2A4E-D1DD-4C88-86DC-B32B8076AFF3}">
      <dgm:prSet/>
      <dgm:spPr/>
      <dgm:t>
        <a:bodyPr/>
        <a:lstStyle/>
        <a:p>
          <a:endParaRPr lang="en-US" sz="1000" b="1">
            <a:latin typeface="+mn-lt"/>
          </a:endParaRPr>
        </a:p>
      </dgm:t>
    </dgm:pt>
    <dgm:pt modelId="{FCF0FF3B-AE8F-4C86-977A-A89A5CE46BF7}">
      <dgm:prSet phldrT="[Text]" custT="1"/>
      <dgm:spPr>
        <a:solidFill>
          <a:schemeClr val="tx2">
            <a:lumMod val="50000"/>
          </a:schemeClr>
        </a:solidFill>
      </dgm:spPr>
      <dgm:t>
        <a:bodyPr/>
        <a:lstStyle/>
        <a:p>
          <a:r>
            <a:rPr lang="en-US" sz="1000" b="1">
              <a:latin typeface="+mn-lt"/>
            </a:rPr>
            <a:t>2. </a:t>
          </a:r>
          <a:r>
            <a:rPr lang="en-US" sz="1000" b="1" i="0"/>
            <a:t>Promote a Healthy and Safe Environment</a:t>
          </a:r>
          <a:endParaRPr lang="en-US" sz="1000" b="1">
            <a:latin typeface="+mn-lt"/>
          </a:endParaRPr>
        </a:p>
      </dgm:t>
    </dgm:pt>
    <dgm:pt modelId="{6D6E2079-840F-41C0-A7CF-B1E7638DFB0F}" type="parTrans" cxnId="{743B3A64-BE34-4409-9B39-10998C9678A1}">
      <dgm:prSet/>
      <dgm:spPr/>
      <dgm:t>
        <a:bodyPr/>
        <a:lstStyle/>
        <a:p>
          <a:endParaRPr lang="en-US" sz="1000" b="1">
            <a:latin typeface="+mn-lt"/>
          </a:endParaRPr>
        </a:p>
      </dgm:t>
    </dgm:pt>
    <dgm:pt modelId="{27C5A420-4784-4554-8729-2DB34426AFFA}" type="sibTrans" cxnId="{743B3A64-BE34-4409-9B39-10998C9678A1}">
      <dgm:prSet/>
      <dgm:spPr/>
      <dgm:t>
        <a:bodyPr/>
        <a:lstStyle/>
        <a:p>
          <a:endParaRPr lang="en-US" sz="1000" b="1">
            <a:latin typeface="+mn-lt"/>
          </a:endParaRPr>
        </a:p>
      </dgm:t>
    </dgm:pt>
    <dgm:pt modelId="{3EB6CF2B-68DA-4526-B8CF-84807B76C158}">
      <dgm:prSet phldrT="[Text]" custT="1"/>
      <dgm:spPr>
        <a:solidFill>
          <a:schemeClr val="tx2">
            <a:lumMod val="50000"/>
          </a:schemeClr>
        </a:solidFill>
      </dgm:spPr>
      <dgm:t>
        <a:bodyPr/>
        <a:lstStyle/>
        <a:p>
          <a:r>
            <a:rPr lang="en-US" sz="1000" b="1">
              <a:latin typeface="+mn-lt"/>
            </a:rPr>
            <a:t>3. </a:t>
          </a:r>
          <a:r>
            <a:rPr lang="en-US" sz="1000" b="1" i="0"/>
            <a:t>Promote Healthy Women, Infants and Children </a:t>
          </a:r>
          <a:endParaRPr lang="en-US" sz="1000" b="1">
            <a:latin typeface="+mn-lt"/>
          </a:endParaRPr>
        </a:p>
      </dgm:t>
    </dgm:pt>
    <dgm:pt modelId="{CF7981CA-5930-4E7B-AD2D-4EA4F06E7800}" type="parTrans" cxnId="{B3CDB6A0-48D9-4807-B906-EBAA5B2B1BB3}">
      <dgm:prSet/>
      <dgm:spPr/>
      <dgm:t>
        <a:bodyPr/>
        <a:lstStyle/>
        <a:p>
          <a:endParaRPr lang="en-US" sz="1000" b="1">
            <a:latin typeface="+mn-lt"/>
          </a:endParaRPr>
        </a:p>
      </dgm:t>
    </dgm:pt>
    <dgm:pt modelId="{85EA7411-5965-42AB-B1C8-90AC966A3F37}" type="sibTrans" cxnId="{B3CDB6A0-48D9-4807-B906-EBAA5B2B1BB3}">
      <dgm:prSet/>
      <dgm:spPr/>
      <dgm:t>
        <a:bodyPr/>
        <a:lstStyle/>
        <a:p>
          <a:endParaRPr lang="en-US" sz="1000" b="1">
            <a:latin typeface="+mn-lt"/>
          </a:endParaRPr>
        </a:p>
      </dgm:t>
    </dgm:pt>
    <dgm:pt modelId="{59CDFECA-D7D9-4238-BEF5-D00D72C05BE4}">
      <dgm:prSet phldrT="[Text]" custT="1"/>
      <dgm:spPr>
        <a:solidFill>
          <a:schemeClr val="tx2">
            <a:lumMod val="50000"/>
          </a:schemeClr>
        </a:solidFill>
        <a:ln>
          <a:solidFill>
            <a:schemeClr val="bg1"/>
          </a:solidFill>
        </a:ln>
      </dgm:spPr>
      <dgm:t>
        <a:bodyPr/>
        <a:lstStyle/>
        <a:p>
          <a:r>
            <a:rPr lang="en-US" sz="1000" b="1">
              <a:solidFill>
                <a:schemeClr val="bg1"/>
              </a:solidFill>
              <a:latin typeface="+mn-lt"/>
            </a:rPr>
            <a:t>4. </a:t>
          </a:r>
          <a:r>
            <a:rPr lang="en-US" sz="1000" b="1" i="0"/>
            <a:t>Promote Well-Being and Prevent Mental and Substance Use Disorders</a:t>
          </a:r>
          <a:endParaRPr lang="en-US" sz="1000" b="1">
            <a:solidFill>
              <a:schemeClr val="tx1"/>
            </a:solidFill>
            <a:latin typeface="+mn-lt"/>
          </a:endParaRPr>
        </a:p>
      </dgm:t>
    </dgm:pt>
    <dgm:pt modelId="{71F2FC42-1523-437B-8F35-646A7F4BD406}" type="parTrans" cxnId="{041ADE15-CB7A-49C2-A2A9-9A6813A9D359}">
      <dgm:prSet/>
      <dgm:spPr/>
      <dgm:t>
        <a:bodyPr/>
        <a:lstStyle/>
        <a:p>
          <a:endParaRPr lang="en-US" sz="1000" b="1">
            <a:latin typeface="+mn-lt"/>
          </a:endParaRPr>
        </a:p>
      </dgm:t>
    </dgm:pt>
    <dgm:pt modelId="{E249A90F-4158-4570-A21A-E41225ACC7EB}" type="sibTrans" cxnId="{041ADE15-CB7A-49C2-A2A9-9A6813A9D359}">
      <dgm:prSet/>
      <dgm:spPr/>
      <dgm:t>
        <a:bodyPr/>
        <a:lstStyle/>
        <a:p>
          <a:endParaRPr lang="en-US" sz="1000" b="1">
            <a:latin typeface="+mn-lt"/>
          </a:endParaRPr>
        </a:p>
      </dgm:t>
    </dgm:pt>
    <dgm:pt modelId="{C8BD87F2-C783-41DC-BB30-DAF55736CD03}">
      <dgm:prSet phldrT="[Text]" custT="1"/>
      <dgm:spPr>
        <a:solidFill>
          <a:schemeClr val="tx2">
            <a:lumMod val="50000"/>
          </a:schemeClr>
        </a:solidFill>
        <a:ln>
          <a:solidFill>
            <a:schemeClr val="bg1"/>
          </a:solidFill>
        </a:ln>
      </dgm:spPr>
      <dgm:t>
        <a:bodyPr/>
        <a:lstStyle/>
        <a:p>
          <a:r>
            <a:rPr lang="en-US" sz="1000" b="1">
              <a:solidFill>
                <a:schemeClr val="bg1"/>
              </a:solidFill>
              <a:latin typeface="+mn-lt"/>
            </a:rPr>
            <a:t>5. </a:t>
          </a:r>
          <a:r>
            <a:rPr lang="en-US" sz="1000" b="1" i="0"/>
            <a:t>Prevent Communicable Diseases</a:t>
          </a:r>
          <a:endParaRPr lang="en-US" sz="1000" b="1">
            <a:solidFill>
              <a:schemeClr val="tx1"/>
            </a:solidFill>
            <a:latin typeface="+mn-lt"/>
          </a:endParaRPr>
        </a:p>
      </dgm:t>
    </dgm:pt>
    <dgm:pt modelId="{7089C163-0685-426E-80ED-D5EF360A7B99}" type="parTrans" cxnId="{ED2B7E75-8978-414C-8BFF-4FC68EBB54AA}">
      <dgm:prSet/>
      <dgm:spPr/>
      <dgm:t>
        <a:bodyPr/>
        <a:lstStyle/>
        <a:p>
          <a:endParaRPr lang="en-US" sz="1000" b="1">
            <a:latin typeface="+mn-lt"/>
          </a:endParaRPr>
        </a:p>
      </dgm:t>
    </dgm:pt>
    <dgm:pt modelId="{2543BE41-0073-4326-8683-B2B16715B56F}" type="sibTrans" cxnId="{ED2B7E75-8978-414C-8BFF-4FC68EBB54AA}">
      <dgm:prSet/>
      <dgm:spPr/>
      <dgm:t>
        <a:bodyPr/>
        <a:lstStyle/>
        <a:p>
          <a:endParaRPr lang="en-US" sz="1000" b="1">
            <a:latin typeface="+mn-lt"/>
          </a:endParaRPr>
        </a:p>
      </dgm:t>
    </dgm:pt>
    <dgm:pt modelId="{2B42401E-C271-400C-99A1-5A67A0980D14}" type="pres">
      <dgm:prSet presAssocID="{84DCE2A8-65BF-4815-9540-9097B6C83588}" presName="diagram" presStyleCnt="0">
        <dgm:presLayoutVars>
          <dgm:dir/>
          <dgm:resizeHandles val="exact"/>
        </dgm:presLayoutVars>
      </dgm:prSet>
      <dgm:spPr/>
    </dgm:pt>
    <dgm:pt modelId="{61A899DB-44B6-482A-96A4-53746CCC847B}" type="pres">
      <dgm:prSet presAssocID="{CD8F051F-2C76-4875-8C7D-A5F09051138B}" presName="node" presStyleLbl="node1" presStyleIdx="0" presStyleCnt="5">
        <dgm:presLayoutVars>
          <dgm:bulletEnabled val="1"/>
        </dgm:presLayoutVars>
      </dgm:prSet>
      <dgm:spPr/>
    </dgm:pt>
    <dgm:pt modelId="{8825F690-CD5D-49A5-B6A6-83EB1653D9BE}" type="pres">
      <dgm:prSet presAssocID="{FA9A05DD-0EBE-4239-BCE1-94F5A4B23E4A}" presName="sibTrans" presStyleCnt="0"/>
      <dgm:spPr/>
    </dgm:pt>
    <dgm:pt modelId="{09D7397C-8CB5-495C-A837-2D7B976C240B}" type="pres">
      <dgm:prSet presAssocID="{FCF0FF3B-AE8F-4C86-977A-A89A5CE46BF7}" presName="node" presStyleLbl="node1" presStyleIdx="1" presStyleCnt="5">
        <dgm:presLayoutVars>
          <dgm:bulletEnabled val="1"/>
        </dgm:presLayoutVars>
      </dgm:prSet>
      <dgm:spPr/>
    </dgm:pt>
    <dgm:pt modelId="{2AD25782-E729-44F5-971C-F8812B37A2F1}" type="pres">
      <dgm:prSet presAssocID="{27C5A420-4784-4554-8729-2DB34426AFFA}" presName="sibTrans" presStyleCnt="0"/>
      <dgm:spPr/>
    </dgm:pt>
    <dgm:pt modelId="{E5962875-E91C-45E2-B209-B355DE9F6A5A}" type="pres">
      <dgm:prSet presAssocID="{3EB6CF2B-68DA-4526-B8CF-84807B76C158}" presName="node" presStyleLbl="node1" presStyleIdx="2" presStyleCnt="5">
        <dgm:presLayoutVars>
          <dgm:bulletEnabled val="1"/>
        </dgm:presLayoutVars>
      </dgm:prSet>
      <dgm:spPr/>
    </dgm:pt>
    <dgm:pt modelId="{4518D424-7244-40E6-B069-88C484DF459A}" type="pres">
      <dgm:prSet presAssocID="{85EA7411-5965-42AB-B1C8-90AC966A3F37}" presName="sibTrans" presStyleCnt="0"/>
      <dgm:spPr/>
    </dgm:pt>
    <dgm:pt modelId="{FE472306-6A63-479C-88C6-9CA78443018C}" type="pres">
      <dgm:prSet presAssocID="{59CDFECA-D7D9-4238-BEF5-D00D72C05BE4}" presName="node" presStyleLbl="node1" presStyleIdx="3" presStyleCnt="5">
        <dgm:presLayoutVars>
          <dgm:bulletEnabled val="1"/>
        </dgm:presLayoutVars>
      </dgm:prSet>
      <dgm:spPr/>
    </dgm:pt>
    <dgm:pt modelId="{88552BBD-0A13-4B39-9EAF-4DC98741A7F0}" type="pres">
      <dgm:prSet presAssocID="{E249A90F-4158-4570-A21A-E41225ACC7EB}" presName="sibTrans" presStyleCnt="0"/>
      <dgm:spPr/>
    </dgm:pt>
    <dgm:pt modelId="{DEA1F594-3BB2-4569-90F0-CFA55FCED3FE}" type="pres">
      <dgm:prSet presAssocID="{C8BD87F2-C783-41DC-BB30-DAF55736CD03}" presName="node" presStyleLbl="node1" presStyleIdx="4" presStyleCnt="5">
        <dgm:presLayoutVars>
          <dgm:bulletEnabled val="1"/>
        </dgm:presLayoutVars>
      </dgm:prSet>
      <dgm:spPr/>
    </dgm:pt>
  </dgm:ptLst>
  <dgm:cxnLst>
    <dgm:cxn modelId="{041ADE15-CB7A-49C2-A2A9-9A6813A9D359}" srcId="{84DCE2A8-65BF-4815-9540-9097B6C83588}" destId="{59CDFECA-D7D9-4238-BEF5-D00D72C05BE4}" srcOrd="3" destOrd="0" parTransId="{71F2FC42-1523-437B-8F35-646A7F4BD406}" sibTransId="{E249A90F-4158-4570-A21A-E41225ACC7EB}"/>
    <dgm:cxn modelId="{6815C41F-E46D-48A7-8727-B97CAF92A878}" type="presOf" srcId="{C8BD87F2-C783-41DC-BB30-DAF55736CD03}" destId="{DEA1F594-3BB2-4569-90F0-CFA55FCED3FE}" srcOrd="0" destOrd="0" presId="urn:microsoft.com/office/officeart/2005/8/layout/default"/>
    <dgm:cxn modelId="{FAFA2D2B-0182-451E-BB5E-E4DA07BF8C3E}" type="presOf" srcId="{84DCE2A8-65BF-4815-9540-9097B6C83588}" destId="{2B42401E-C271-400C-99A1-5A67A0980D14}" srcOrd="0" destOrd="0" presId="urn:microsoft.com/office/officeart/2005/8/layout/default"/>
    <dgm:cxn modelId="{743B3A64-BE34-4409-9B39-10998C9678A1}" srcId="{84DCE2A8-65BF-4815-9540-9097B6C83588}" destId="{FCF0FF3B-AE8F-4C86-977A-A89A5CE46BF7}" srcOrd="1" destOrd="0" parTransId="{6D6E2079-840F-41C0-A7CF-B1E7638DFB0F}" sibTransId="{27C5A420-4784-4554-8729-2DB34426AFFA}"/>
    <dgm:cxn modelId="{AE3C2A4E-D1DD-4C88-86DC-B32B8076AFF3}" srcId="{84DCE2A8-65BF-4815-9540-9097B6C83588}" destId="{CD8F051F-2C76-4875-8C7D-A5F09051138B}" srcOrd="0" destOrd="0" parTransId="{D1AF9FDB-12CB-4B02-9E35-BC28937E0A88}" sibTransId="{FA9A05DD-0EBE-4239-BCE1-94F5A4B23E4A}"/>
    <dgm:cxn modelId="{ED2B7E75-8978-414C-8BFF-4FC68EBB54AA}" srcId="{84DCE2A8-65BF-4815-9540-9097B6C83588}" destId="{C8BD87F2-C783-41DC-BB30-DAF55736CD03}" srcOrd="4" destOrd="0" parTransId="{7089C163-0685-426E-80ED-D5EF360A7B99}" sibTransId="{2543BE41-0073-4326-8683-B2B16715B56F}"/>
    <dgm:cxn modelId="{B3CDB6A0-48D9-4807-B906-EBAA5B2B1BB3}" srcId="{84DCE2A8-65BF-4815-9540-9097B6C83588}" destId="{3EB6CF2B-68DA-4526-B8CF-84807B76C158}" srcOrd="2" destOrd="0" parTransId="{CF7981CA-5930-4E7B-AD2D-4EA4F06E7800}" sibTransId="{85EA7411-5965-42AB-B1C8-90AC966A3F37}"/>
    <dgm:cxn modelId="{4E9CAAB8-524C-4379-8C69-C2F2B3B02EFE}" type="presOf" srcId="{FCF0FF3B-AE8F-4C86-977A-A89A5CE46BF7}" destId="{09D7397C-8CB5-495C-A837-2D7B976C240B}" srcOrd="0" destOrd="0" presId="urn:microsoft.com/office/officeart/2005/8/layout/default"/>
    <dgm:cxn modelId="{85E592B9-93E7-4662-945C-14AADEAD6854}" type="presOf" srcId="{59CDFECA-D7D9-4238-BEF5-D00D72C05BE4}" destId="{FE472306-6A63-479C-88C6-9CA78443018C}" srcOrd="0" destOrd="0" presId="urn:microsoft.com/office/officeart/2005/8/layout/default"/>
    <dgm:cxn modelId="{084BB8E6-A604-4C4D-8DB5-E16490A3F472}" type="presOf" srcId="{CD8F051F-2C76-4875-8C7D-A5F09051138B}" destId="{61A899DB-44B6-482A-96A4-53746CCC847B}" srcOrd="0" destOrd="0" presId="urn:microsoft.com/office/officeart/2005/8/layout/default"/>
    <dgm:cxn modelId="{872F44F3-B0A3-4215-956F-2C76EE9633E7}" type="presOf" srcId="{3EB6CF2B-68DA-4526-B8CF-84807B76C158}" destId="{E5962875-E91C-45E2-B209-B355DE9F6A5A}" srcOrd="0" destOrd="0" presId="urn:microsoft.com/office/officeart/2005/8/layout/default"/>
    <dgm:cxn modelId="{9088F1DD-F552-4C60-ABE5-86F9A5144330}" type="presParOf" srcId="{2B42401E-C271-400C-99A1-5A67A0980D14}" destId="{61A899DB-44B6-482A-96A4-53746CCC847B}" srcOrd="0" destOrd="0" presId="urn:microsoft.com/office/officeart/2005/8/layout/default"/>
    <dgm:cxn modelId="{4D55C7AC-5124-41C6-BF1B-B436E2357652}" type="presParOf" srcId="{2B42401E-C271-400C-99A1-5A67A0980D14}" destId="{8825F690-CD5D-49A5-B6A6-83EB1653D9BE}" srcOrd="1" destOrd="0" presId="urn:microsoft.com/office/officeart/2005/8/layout/default"/>
    <dgm:cxn modelId="{AF1F51A4-3E13-4BA6-8482-4718E30A34F0}" type="presParOf" srcId="{2B42401E-C271-400C-99A1-5A67A0980D14}" destId="{09D7397C-8CB5-495C-A837-2D7B976C240B}" srcOrd="2" destOrd="0" presId="urn:microsoft.com/office/officeart/2005/8/layout/default"/>
    <dgm:cxn modelId="{18FAE7DA-7DA3-490C-9B84-F5DC2220C6D7}" type="presParOf" srcId="{2B42401E-C271-400C-99A1-5A67A0980D14}" destId="{2AD25782-E729-44F5-971C-F8812B37A2F1}" srcOrd="3" destOrd="0" presId="urn:microsoft.com/office/officeart/2005/8/layout/default"/>
    <dgm:cxn modelId="{42587A5E-81A8-4388-88E4-6D34A2B84A5E}" type="presParOf" srcId="{2B42401E-C271-400C-99A1-5A67A0980D14}" destId="{E5962875-E91C-45E2-B209-B355DE9F6A5A}" srcOrd="4" destOrd="0" presId="urn:microsoft.com/office/officeart/2005/8/layout/default"/>
    <dgm:cxn modelId="{C2844E49-D76A-43B8-8EAB-ADBA11DE064A}" type="presParOf" srcId="{2B42401E-C271-400C-99A1-5A67A0980D14}" destId="{4518D424-7244-40E6-B069-88C484DF459A}" srcOrd="5" destOrd="0" presId="urn:microsoft.com/office/officeart/2005/8/layout/default"/>
    <dgm:cxn modelId="{12A8BC01-98A7-49BB-A815-19BA2ED554E6}" type="presParOf" srcId="{2B42401E-C271-400C-99A1-5A67A0980D14}" destId="{FE472306-6A63-479C-88C6-9CA78443018C}" srcOrd="6" destOrd="0" presId="urn:microsoft.com/office/officeart/2005/8/layout/default"/>
    <dgm:cxn modelId="{704FF640-7755-41AC-8050-001747704660}" type="presParOf" srcId="{2B42401E-C271-400C-99A1-5A67A0980D14}" destId="{88552BBD-0A13-4B39-9EAF-4DC98741A7F0}" srcOrd="7" destOrd="0" presId="urn:microsoft.com/office/officeart/2005/8/layout/default"/>
    <dgm:cxn modelId="{14506025-7D41-4E91-A294-60FA657BCE2D}" type="presParOf" srcId="{2B42401E-C271-400C-99A1-5A67A0980D14}" destId="{DEA1F594-3BB2-4569-90F0-CFA55FCED3FE}" srcOrd="8" destOrd="0" presId="urn:microsoft.com/office/officeart/2005/8/layout/default"/>
  </dgm:cxnLst>
  <dgm:bg>
    <a:solidFill>
      <a:schemeClr val="bg1"/>
    </a:solid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1D4129B-290E-4838-B7AF-19C73E8DDF7F}" type="doc">
      <dgm:prSet loTypeId="urn:microsoft.com/office/officeart/2005/8/layout/default" loCatId="list" qsTypeId="urn:microsoft.com/office/officeart/2005/8/quickstyle/3d1" qsCatId="3D" csTypeId="urn:microsoft.com/office/officeart/2005/8/colors/accent4_2" csCatId="accent4" phldr="1"/>
      <dgm:spPr/>
      <dgm:t>
        <a:bodyPr/>
        <a:lstStyle/>
        <a:p>
          <a:endParaRPr lang="en-US"/>
        </a:p>
      </dgm:t>
    </dgm:pt>
    <dgm:pt modelId="{CC41AE27-945C-49AE-84A6-F27DEC2EB41B}">
      <dgm:prSet phldrT="[Text]" custT="1"/>
      <dgm:spPr>
        <a:solidFill>
          <a:srgbClr val="2A002A"/>
        </a:solidFill>
      </dgm:spPr>
      <dgm:t>
        <a:bodyPr/>
        <a:lstStyle/>
        <a:p>
          <a:r>
            <a:rPr lang="en-US" sz="1800" b="1" i="0"/>
            <a:t>Holistic Approach</a:t>
          </a:r>
          <a:endParaRPr lang="en-US" sz="1800"/>
        </a:p>
      </dgm:t>
    </dgm:pt>
    <dgm:pt modelId="{CD656626-D2A3-48A0-85CD-A264F763731C}" type="parTrans" cxnId="{547E010E-4348-4C2F-B905-B8495016D98B}">
      <dgm:prSet/>
      <dgm:spPr/>
      <dgm:t>
        <a:bodyPr/>
        <a:lstStyle/>
        <a:p>
          <a:endParaRPr lang="en-US"/>
        </a:p>
      </dgm:t>
    </dgm:pt>
    <dgm:pt modelId="{76F33369-2F64-4237-8923-E95B7230AB49}" type="sibTrans" cxnId="{547E010E-4348-4C2F-B905-B8495016D98B}">
      <dgm:prSet/>
      <dgm:spPr/>
      <dgm:t>
        <a:bodyPr/>
        <a:lstStyle/>
        <a:p>
          <a:endParaRPr lang="en-US"/>
        </a:p>
      </dgm:t>
    </dgm:pt>
    <dgm:pt modelId="{3F7DD955-A281-41BD-8BDE-417CCF5B4C0B}">
      <dgm:prSet phldrT="[Text]" custT="1"/>
      <dgm:spPr>
        <a:solidFill>
          <a:srgbClr val="480048"/>
        </a:solidFill>
      </dgm:spPr>
      <dgm:t>
        <a:bodyPr/>
        <a:lstStyle/>
        <a:p>
          <a:r>
            <a:rPr lang="en-US" sz="1800" b="1" i="0"/>
            <a:t>Addressing Root Causes</a:t>
          </a:r>
          <a:endParaRPr lang="en-US" sz="1800"/>
        </a:p>
      </dgm:t>
    </dgm:pt>
    <dgm:pt modelId="{3F73A27D-7184-4711-AD78-C86AC0C96E27}" type="parTrans" cxnId="{086431D8-95DD-4B86-984F-2382D73FD5DA}">
      <dgm:prSet/>
      <dgm:spPr/>
      <dgm:t>
        <a:bodyPr/>
        <a:lstStyle/>
        <a:p>
          <a:endParaRPr lang="en-US"/>
        </a:p>
      </dgm:t>
    </dgm:pt>
    <dgm:pt modelId="{36DAD77A-CE7F-434A-9F47-6C9AE98BEEB7}" type="sibTrans" cxnId="{086431D8-95DD-4B86-984F-2382D73FD5DA}">
      <dgm:prSet/>
      <dgm:spPr/>
      <dgm:t>
        <a:bodyPr/>
        <a:lstStyle/>
        <a:p>
          <a:endParaRPr lang="en-US"/>
        </a:p>
      </dgm:t>
    </dgm:pt>
    <dgm:pt modelId="{5B61C3FD-8D3E-4303-A6E8-7F69B56504DB}">
      <dgm:prSet phldrT="[Text]" custT="1"/>
      <dgm:spPr>
        <a:solidFill>
          <a:srgbClr val="6C006C"/>
        </a:solidFill>
      </dgm:spPr>
      <dgm:t>
        <a:bodyPr/>
        <a:lstStyle/>
        <a:p>
          <a:r>
            <a:rPr lang="en-US" sz="1800" b="1" i="0"/>
            <a:t>Health Equity</a:t>
          </a:r>
          <a:endParaRPr lang="en-US" sz="1800"/>
        </a:p>
      </dgm:t>
    </dgm:pt>
    <dgm:pt modelId="{2AB148E8-1731-40DB-8D48-04F5DFD58D1A}" type="parTrans" cxnId="{3C92C566-7CB6-4A06-9758-7DA6AE01B920}">
      <dgm:prSet/>
      <dgm:spPr/>
      <dgm:t>
        <a:bodyPr/>
        <a:lstStyle/>
        <a:p>
          <a:endParaRPr lang="en-US"/>
        </a:p>
      </dgm:t>
    </dgm:pt>
    <dgm:pt modelId="{6666CC21-AE72-432F-9BFD-358F0C53DAFC}" type="sibTrans" cxnId="{3C92C566-7CB6-4A06-9758-7DA6AE01B920}">
      <dgm:prSet/>
      <dgm:spPr/>
      <dgm:t>
        <a:bodyPr/>
        <a:lstStyle/>
        <a:p>
          <a:endParaRPr lang="en-US"/>
        </a:p>
      </dgm:t>
    </dgm:pt>
    <dgm:pt modelId="{51269A1E-65F5-414D-BD09-91BC7D1FB295}">
      <dgm:prSet phldrT="[Text]" custT="1"/>
      <dgm:spPr>
        <a:solidFill>
          <a:schemeClr val="accent4">
            <a:lumMod val="50000"/>
          </a:schemeClr>
        </a:solidFill>
      </dgm:spPr>
      <dgm:t>
        <a:bodyPr/>
        <a:lstStyle/>
        <a:p>
          <a:r>
            <a:rPr lang="en-US" sz="1800" b="1" i="0"/>
            <a:t>Intersectoral Collaboration</a:t>
          </a:r>
          <a:endParaRPr lang="en-US" sz="1800"/>
        </a:p>
      </dgm:t>
    </dgm:pt>
    <dgm:pt modelId="{2AF1138C-85A0-4886-9E2A-598CB2B36A64}" type="parTrans" cxnId="{EA05804E-1600-47B3-91FE-419A64486C2D}">
      <dgm:prSet/>
      <dgm:spPr/>
      <dgm:t>
        <a:bodyPr/>
        <a:lstStyle/>
        <a:p>
          <a:endParaRPr lang="en-US"/>
        </a:p>
      </dgm:t>
    </dgm:pt>
    <dgm:pt modelId="{1ECFBFA5-9168-4A6A-B1AB-1AD770A4D2CF}" type="sibTrans" cxnId="{EA05804E-1600-47B3-91FE-419A64486C2D}">
      <dgm:prSet/>
      <dgm:spPr/>
      <dgm:t>
        <a:bodyPr/>
        <a:lstStyle/>
        <a:p>
          <a:endParaRPr lang="en-US"/>
        </a:p>
      </dgm:t>
    </dgm:pt>
    <dgm:pt modelId="{DA8D20BF-01A9-4E73-9829-AD0CCBCEABEB}">
      <dgm:prSet phldrT="[Text]" custT="1"/>
      <dgm:spPr>
        <a:solidFill>
          <a:schemeClr val="accent4">
            <a:lumMod val="75000"/>
          </a:schemeClr>
        </a:solidFill>
      </dgm:spPr>
      <dgm:t>
        <a:bodyPr/>
        <a:lstStyle/>
        <a:p>
          <a:r>
            <a:rPr lang="en-US" sz="1800" b="1" i="0"/>
            <a:t>Preventive Approach</a:t>
          </a:r>
          <a:endParaRPr lang="en-US" sz="1800"/>
        </a:p>
      </dgm:t>
    </dgm:pt>
    <dgm:pt modelId="{8B0007A7-D5B9-4A3C-8B44-B21D03547EA5}" type="parTrans" cxnId="{535B03C1-6AF4-419A-BA52-B761F27FC1CC}">
      <dgm:prSet/>
      <dgm:spPr/>
      <dgm:t>
        <a:bodyPr/>
        <a:lstStyle/>
        <a:p>
          <a:endParaRPr lang="en-US"/>
        </a:p>
      </dgm:t>
    </dgm:pt>
    <dgm:pt modelId="{2BB12E74-E382-47F8-8DF8-31EC4CAD8ADB}" type="sibTrans" cxnId="{535B03C1-6AF4-419A-BA52-B761F27FC1CC}">
      <dgm:prSet/>
      <dgm:spPr/>
      <dgm:t>
        <a:bodyPr/>
        <a:lstStyle/>
        <a:p>
          <a:endParaRPr lang="en-US"/>
        </a:p>
      </dgm:t>
    </dgm:pt>
    <dgm:pt modelId="{F90607E4-C8B6-4407-9B3B-C25A01B440AC}">
      <dgm:prSet custT="1"/>
      <dgm:spPr>
        <a:solidFill>
          <a:schemeClr val="accent4">
            <a:lumMod val="60000"/>
            <a:lumOff val="40000"/>
          </a:schemeClr>
        </a:solidFill>
      </dgm:spPr>
      <dgm:t>
        <a:bodyPr/>
        <a:lstStyle/>
        <a:p>
          <a:r>
            <a:rPr lang="en-US" sz="1800" b="1" i="0"/>
            <a:t>Community Empowerment</a:t>
          </a:r>
          <a:endParaRPr lang="en-US" sz="1800"/>
        </a:p>
      </dgm:t>
    </dgm:pt>
    <dgm:pt modelId="{C1512202-76A1-4E8E-AE36-A1E8E0AAB88F}" type="parTrans" cxnId="{33275840-0183-4DD5-B9CE-C86D2E79837D}">
      <dgm:prSet/>
      <dgm:spPr/>
      <dgm:t>
        <a:bodyPr/>
        <a:lstStyle/>
        <a:p>
          <a:endParaRPr lang="en-US"/>
        </a:p>
      </dgm:t>
    </dgm:pt>
    <dgm:pt modelId="{AA7E9EE8-5F48-4DA5-A3D5-CC0A272D9BEE}" type="sibTrans" cxnId="{33275840-0183-4DD5-B9CE-C86D2E79837D}">
      <dgm:prSet/>
      <dgm:spPr/>
      <dgm:t>
        <a:bodyPr/>
        <a:lstStyle/>
        <a:p>
          <a:endParaRPr lang="en-US"/>
        </a:p>
      </dgm:t>
    </dgm:pt>
    <dgm:pt modelId="{B1DC6DFE-0A70-4622-A4B5-0E7D037576EE}" type="pres">
      <dgm:prSet presAssocID="{E1D4129B-290E-4838-B7AF-19C73E8DDF7F}" presName="diagram" presStyleCnt="0">
        <dgm:presLayoutVars>
          <dgm:dir/>
          <dgm:resizeHandles val="exact"/>
        </dgm:presLayoutVars>
      </dgm:prSet>
      <dgm:spPr/>
    </dgm:pt>
    <dgm:pt modelId="{CD9011A5-C151-4C32-AEB9-9B6A13A252EE}" type="pres">
      <dgm:prSet presAssocID="{CC41AE27-945C-49AE-84A6-F27DEC2EB41B}" presName="node" presStyleLbl="node1" presStyleIdx="0" presStyleCnt="6">
        <dgm:presLayoutVars>
          <dgm:bulletEnabled val="1"/>
        </dgm:presLayoutVars>
      </dgm:prSet>
      <dgm:spPr/>
    </dgm:pt>
    <dgm:pt modelId="{CA03F994-D1E9-435D-B6F4-6B9E22C1D69C}" type="pres">
      <dgm:prSet presAssocID="{76F33369-2F64-4237-8923-E95B7230AB49}" presName="sibTrans" presStyleCnt="0"/>
      <dgm:spPr/>
    </dgm:pt>
    <dgm:pt modelId="{2C671B55-C861-4E16-8B8E-F4FB91859BA3}" type="pres">
      <dgm:prSet presAssocID="{3F7DD955-A281-41BD-8BDE-417CCF5B4C0B}" presName="node" presStyleLbl="node1" presStyleIdx="1" presStyleCnt="6">
        <dgm:presLayoutVars>
          <dgm:bulletEnabled val="1"/>
        </dgm:presLayoutVars>
      </dgm:prSet>
      <dgm:spPr/>
    </dgm:pt>
    <dgm:pt modelId="{C1A57D86-0118-4BB8-ACEC-F739E98A0508}" type="pres">
      <dgm:prSet presAssocID="{36DAD77A-CE7F-434A-9F47-6C9AE98BEEB7}" presName="sibTrans" presStyleCnt="0"/>
      <dgm:spPr/>
    </dgm:pt>
    <dgm:pt modelId="{B6CD1873-A5D2-4C92-98BB-1F08594B0E44}" type="pres">
      <dgm:prSet presAssocID="{5B61C3FD-8D3E-4303-A6E8-7F69B56504DB}" presName="node" presStyleLbl="node1" presStyleIdx="2" presStyleCnt="6">
        <dgm:presLayoutVars>
          <dgm:bulletEnabled val="1"/>
        </dgm:presLayoutVars>
      </dgm:prSet>
      <dgm:spPr/>
    </dgm:pt>
    <dgm:pt modelId="{3A63D069-5A62-4FD6-A009-96C8899C3B68}" type="pres">
      <dgm:prSet presAssocID="{6666CC21-AE72-432F-9BFD-358F0C53DAFC}" presName="sibTrans" presStyleCnt="0"/>
      <dgm:spPr/>
    </dgm:pt>
    <dgm:pt modelId="{9B138D88-16D4-49D8-AA3A-6B06DBF40DB1}" type="pres">
      <dgm:prSet presAssocID="{51269A1E-65F5-414D-BD09-91BC7D1FB295}" presName="node" presStyleLbl="node1" presStyleIdx="3" presStyleCnt="6">
        <dgm:presLayoutVars>
          <dgm:bulletEnabled val="1"/>
        </dgm:presLayoutVars>
      </dgm:prSet>
      <dgm:spPr/>
    </dgm:pt>
    <dgm:pt modelId="{34849402-2CEF-41CE-B95F-8A692CF49B59}" type="pres">
      <dgm:prSet presAssocID="{1ECFBFA5-9168-4A6A-B1AB-1AD770A4D2CF}" presName="sibTrans" presStyleCnt="0"/>
      <dgm:spPr/>
    </dgm:pt>
    <dgm:pt modelId="{E8C725AF-F028-4EEF-93C3-870A2257422C}" type="pres">
      <dgm:prSet presAssocID="{DA8D20BF-01A9-4E73-9829-AD0CCBCEABEB}" presName="node" presStyleLbl="node1" presStyleIdx="4" presStyleCnt="6">
        <dgm:presLayoutVars>
          <dgm:bulletEnabled val="1"/>
        </dgm:presLayoutVars>
      </dgm:prSet>
      <dgm:spPr/>
    </dgm:pt>
    <dgm:pt modelId="{56BDE98A-B1B7-4C63-94B9-62CAE48D4F17}" type="pres">
      <dgm:prSet presAssocID="{2BB12E74-E382-47F8-8DF8-31EC4CAD8ADB}" presName="sibTrans" presStyleCnt="0"/>
      <dgm:spPr/>
    </dgm:pt>
    <dgm:pt modelId="{5412EBFC-5E47-4786-B7E0-E1F6CC6670D5}" type="pres">
      <dgm:prSet presAssocID="{F90607E4-C8B6-4407-9B3B-C25A01B440AC}" presName="node" presStyleLbl="node1" presStyleIdx="5" presStyleCnt="6">
        <dgm:presLayoutVars>
          <dgm:bulletEnabled val="1"/>
        </dgm:presLayoutVars>
      </dgm:prSet>
      <dgm:spPr/>
    </dgm:pt>
  </dgm:ptLst>
  <dgm:cxnLst>
    <dgm:cxn modelId="{547E010E-4348-4C2F-B905-B8495016D98B}" srcId="{E1D4129B-290E-4838-B7AF-19C73E8DDF7F}" destId="{CC41AE27-945C-49AE-84A6-F27DEC2EB41B}" srcOrd="0" destOrd="0" parTransId="{CD656626-D2A3-48A0-85CD-A264F763731C}" sibTransId="{76F33369-2F64-4237-8923-E95B7230AB49}"/>
    <dgm:cxn modelId="{33275840-0183-4DD5-B9CE-C86D2E79837D}" srcId="{E1D4129B-290E-4838-B7AF-19C73E8DDF7F}" destId="{F90607E4-C8B6-4407-9B3B-C25A01B440AC}" srcOrd="5" destOrd="0" parTransId="{C1512202-76A1-4E8E-AE36-A1E8E0AAB88F}" sibTransId="{AA7E9EE8-5F48-4DA5-A3D5-CC0A272D9BEE}"/>
    <dgm:cxn modelId="{3C92C566-7CB6-4A06-9758-7DA6AE01B920}" srcId="{E1D4129B-290E-4838-B7AF-19C73E8DDF7F}" destId="{5B61C3FD-8D3E-4303-A6E8-7F69B56504DB}" srcOrd="2" destOrd="0" parTransId="{2AB148E8-1731-40DB-8D48-04F5DFD58D1A}" sibTransId="{6666CC21-AE72-432F-9BFD-358F0C53DAFC}"/>
    <dgm:cxn modelId="{7F6CCE47-B3F5-4040-A638-8A123562CD02}" type="presOf" srcId="{E1D4129B-290E-4838-B7AF-19C73E8DDF7F}" destId="{B1DC6DFE-0A70-4622-A4B5-0E7D037576EE}" srcOrd="0" destOrd="0" presId="urn:microsoft.com/office/officeart/2005/8/layout/default"/>
    <dgm:cxn modelId="{C13B1748-E45C-4F3F-BCAB-005BBF62CCDD}" type="presOf" srcId="{51269A1E-65F5-414D-BD09-91BC7D1FB295}" destId="{9B138D88-16D4-49D8-AA3A-6B06DBF40DB1}" srcOrd="0" destOrd="0" presId="urn:microsoft.com/office/officeart/2005/8/layout/default"/>
    <dgm:cxn modelId="{CE7E7B4A-5C4A-4C02-A63C-9D030FEB5B82}" type="presOf" srcId="{CC41AE27-945C-49AE-84A6-F27DEC2EB41B}" destId="{CD9011A5-C151-4C32-AEB9-9B6A13A252EE}" srcOrd="0" destOrd="0" presId="urn:microsoft.com/office/officeart/2005/8/layout/default"/>
    <dgm:cxn modelId="{D3D9B56C-202F-4861-BEC4-7E3F8F1F87A9}" type="presOf" srcId="{F90607E4-C8B6-4407-9B3B-C25A01B440AC}" destId="{5412EBFC-5E47-4786-B7E0-E1F6CC6670D5}" srcOrd="0" destOrd="0" presId="urn:microsoft.com/office/officeart/2005/8/layout/default"/>
    <dgm:cxn modelId="{EA05804E-1600-47B3-91FE-419A64486C2D}" srcId="{E1D4129B-290E-4838-B7AF-19C73E8DDF7F}" destId="{51269A1E-65F5-414D-BD09-91BC7D1FB295}" srcOrd="3" destOrd="0" parTransId="{2AF1138C-85A0-4886-9E2A-598CB2B36A64}" sibTransId="{1ECFBFA5-9168-4A6A-B1AB-1AD770A4D2CF}"/>
    <dgm:cxn modelId="{C1C88E83-9721-4277-BEFF-466633C2DAFE}" type="presOf" srcId="{DA8D20BF-01A9-4E73-9829-AD0CCBCEABEB}" destId="{E8C725AF-F028-4EEF-93C3-870A2257422C}" srcOrd="0" destOrd="0" presId="urn:microsoft.com/office/officeart/2005/8/layout/default"/>
    <dgm:cxn modelId="{8492A48C-12EA-4F6F-ABF7-CD7330458A01}" type="presOf" srcId="{3F7DD955-A281-41BD-8BDE-417CCF5B4C0B}" destId="{2C671B55-C861-4E16-8B8E-F4FB91859BA3}" srcOrd="0" destOrd="0" presId="urn:microsoft.com/office/officeart/2005/8/layout/default"/>
    <dgm:cxn modelId="{535B03C1-6AF4-419A-BA52-B761F27FC1CC}" srcId="{E1D4129B-290E-4838-B7AF-19C73E8DDF7F}" destId="{DA8D20BF-01A9-4E73-9829-AD0CCBCEABEB}" srcOrd="4" destOrd="0" parTransId="{8B0007A7-D5B9-4A3C-8B44-B21D03547EA5}" sibTransId="{2BB12E74-E382-47F8-8DF8-31EC4CAD8ADB}"/>
    <dgm:cxn modelId="{086431D8-95DD-4B86-984F-2382D73FD5DA}" srcId="{E1D4129B-290E-4838-B7AF-19C73E8DDF7F}" destId="{3F7DD955-A281-41BD-8BDE-417CCF5B4C0B}" srcOrd="1" destOrd="0" parTransId="{3F73A27D-7184-4711-AD78-C86AC0C96E27}" sibTransId="{36DAD77A-CE7F-434A-9F47-6C9AE98BEEB7}"/>
    <dgm:cxn modelId="{E3478FDF-5793-402C-AA55-DE5794E2D50A}" type="presOf" srcId="{5B61C3FD-8D3E-4303-A6E8-7F69B56504DB}" destId="{B6CD1873-A5D2-4C92-98BB-1F08594B0E44}" srcOrd="0" destOrd="0" presId="urn:microsoft.com/office/officeart/2005/8/layout/default"/>
    <dgm:cxn modelId="{2ED6ADD3-8B4D-455F-898D-0F7174E1F4DE}" type="presParOf" srcId="{B1DC6DFE-0A70-4622-A4B5-0E7D037576EE}" destId="{CD9011A5-C151-4C32-AEB9-9B6A13A252EE}" srcOrd="0" destOrd="0" presId="urn:microsoft.com/office/officeart/2005/8/layout/default"/>
    <dgm:cxn modelId="{9390576A-02D5-44C9-8B54-D96F7C4CB045}" type="presParOf" srcId="{B1DC6DFE-0A70-4622-A4B5-0E7D037576EE}" destId="{CA03F994-D1E9-435D-B6F4-6B9E22C1D69C}" srcOrd="1" destOrd="0" presId="urn:microsoft.com/office/officeart/2005/8/layout/default"/>
    <dgm:cxn modelId="{EDAD8AA2-B7C5-4E62-B503-43A78D527F81}" type="presParOf" srcId="{B1DC6DFE-0A70-4622-A4B5-0E7D037576EE}" destId="{2C671B55-C861-4E16-8B8E-F4FB91859BA3}" srcOrd="2" destOrd="0" presId="urn:microsoft.com/office/officeart/2005/8/layout/default"/>
    <dgm:cxn modelId="{7341B091-3BF5-49CB-9FE0-046A7FC0F591}" type="presParOf" srcId="{B1DC6DFE-0A70-4622-A4B5-0E7D037576EE}" destId="{C1A57D86-0118-4BB8-ACEC-F739E98A0508}" srcOrd="3" destOrd="0" presId="urn:microsoft.com/office/officeart/2005/8/layout/default"/>
    <dgm:cxn modelId="{577AF984-28C9-4B42-9DE7-9306F5C99788}" type="presParOf" srcId="{B1DC6DFE-0A70-4622-A4B5-0E7D037576EE}" destId="{B6CD1873-A5D2-4C92-98BB-1F08594B0E44}" srcOrd="4" destOrd="0" presId="urn:microsoft.com/office/officeart/2005/8/layout/default"/>
    <dgm:cxn modelId="{AA7605F1-877D-492C-9509-AF4ADF16C39C}" type="presParOf" srcId="{B1DC6DFE-0A70-4622-A4B5-0E7D037576EE}" destId="{3A63D069-5A62-4FD6-A009-96C8899C3B68}" srcOrd="5" destOrd="0" presId="urn:microsoft.com/office/officeart/2005/8/layout/default"/>
    <dgm:cxn modelId="{2B3AF2CF-07CC-47A1-B19A-8993F0095C6B}" type="presParOf" srcId="{B1DC6DFE-0A70-4622-A4B5-0E7D037576EE}" destId="{9B138D88-16D4-49D8-AA3A-6B06DBF40DB1}" srcOrd="6" destOrd="0" presId="urn:microsoft.com/office/officeart/2005/8/layout/default"/>
    <dgm:cxn modelId="{4B4B4E47-35FA-479E-A7D9-453730717FFB}" type="presParOf" srcId="{B1DC6DFE-0A70-4622-A4B5-0E7D037576EE}" destId="{34849402-2CEF-41CE-B95F-8A692CF49B59}" srcOrd="7" destOrd="0" presId="urn:microsoft.com/office/officeart/2005/8/layout/default"/>
    <dgm:cxn modelId="{DA66D964-2DDA-4FB9-9526-E2E6EA0A5785}" type="presParOf" srcId="{B1DC6DFE-0A70-4622-A4B5-0E7D037576EE}" destId="{E8C725AF-F028-4EEF-93C3-870A2257422C}" srcOrd="8" destOrd="0" presId="urn:microsoft.com/office/officeart/2005/8/layout/default"/>
    <dgm:cxn modelId="{16B2B715-795D-4383-B38F-FBD00F5E2FEA}" type="presParOf" srcId="{B1DC6DFE-0A70-4622-A4B5-0E7D037576EE}" destId="{56BDE98A-B1B7-4C63-94B9-62CAE48D4F17}" srcOrd="9" destOrd="0" presId="urn:microsoft.com/office/officeart/2005/8/layout/default"/>
    <dgm:cxn modelId="{0A00F5C1-1F73-4AEB-8426-96F790AB51B6}" type="presParOf" srcId="{B1DC6DFE-0A70-4622-A4B5-0E7D037576EE}" destId="{5412EBFC-5E47-4786-B7E0-E1F6CC6670D5}"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CA0CB9-4012-4D39-B40F-F3158BB2F441}">
      <dsp:nvSpPr>
        <dsp:cNvPr id="0" name=""/>
        <dsp:cNvSpPr/>
      </dsp:nvSpPr>
      <dsp:spPr>
        <a:xfrm rot="5400000">
          <a:off x="-210055" y="212138"/>
          <a:ext cx="1400368" cy="980258"/>
        </a:xfrm>
        <a:prstGeom prst="chevron">
          <a:avLst/>
        </a:prstGeom>
        <a:solidFill>
          <a:srgbClr val="2A002A"/>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rtl="0">
            <a:lnSpc>
              <a:spcPct val="90000"/>
            </a:lnSpc>
            <a:spcBef>
              <a:spcPct val="0"/>
            </a:spcBef>
            <a:spcAft>
              <a:spcPct val="35000"/>
            </a:spcAft>
            <a:buNone/>
          </a:pPr>
          <a:r>
            <a:rPr lang="en-US" sz="1000" b="1" kern="1200"/>
            <a:t>State Health Assessment</a:t>
          </a:r>
          <a:r>
            <a:rPr lang="en-US" sz="1000" b="1" kern="1200">
              <a:latin typeface="Verdana"/>
            </a:rPr>
            <a:t> </a:t>
          </a:r>
          <a:endParaRPr lang="en-US" sz="1000" b="1" kern="1200"/>
        </a:p>
      </dsp:txBody>
      <dsp:txXfrm rot="-5400000">
        <a:off x="0" y="492212"/>
        <a:ext cx="980258" cy="420110"/>
      </dsp:txXfrm>
    </dsp:sp>
    <dsp:sp modelId="{B7D1A775-A132-4D57-83D0-3CAF1270F551}">
      <dsp:nvSpPr>
        <dsp:cNvPr id="0" name=""/>
        <dsp:cNvSpPr/>
      </dsp:nvSpPr>
      <dsp:spPr>
        <a:xfrm rot="5400000">
          <a:off x="4385132" y="-3402791"/>
          <a:ext cx="910239" cy="7719988"/>
        </a:xfrm>
        <a:prstGeom prst="round2Same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4008" tIns="5715" rIns="5715" bIns="5715" numCol="1" spcCol="1270" anchor="ctr" anchorCtr="0">
          <a:noAutofit/>
        </a:bodyPr>
        <a:lstStyle/>
        <a:p>
          <a:pPr marL="57150" lvl="1" indent="-57150" algn="l" defTabSz="400050">
            <a:lnSpc>
              <a:spcPct val="90000"/>
            </a:lnSpc>
            <a:spcBef>
              <a:spcPct val="0"/>
            </a:spcBef>
            <a:spcAft>
              <a:spcPct val="15000"/>
            </a:spcAft>
            <a:buChar char="•"/>
          </a:pPr>
          <a:r>
            <a:rPr lang="en-US" sz="900" b="1" i="0" kern="1200"/>
            <a:t>New York State Data </a:t>
          </a:r>
          <a:r>
            <a:rPr lang="en-US" sz="900" b="1" i="0" kern="1200">
              <a:latin typeface="Verdana"/>
            </a:rPr>
            <a:t>Profiles</a:t>
          </a:r>
          <a:r>
            <a:rPr lang="en-US" sz="900" b="1" i="0" kern="1200"/>
            <a:t> (</a:t>
          </a:r>
          <a:r>
            <a:rPr lang="en-US" sz="900" b="0" i="0" kern="1200"/>
            <a:t>e.g., birth, death, hospital records, program statistics, U.S. Census, and national survey</a:t>
          </a:r>
          <a:r>
            <a:rPr lang="en-US" sz="900" b="1" i="0" kern="1200"/>
            <a:t>)</a:t>
          </a:r>
          <a:endParaRPr lang="en-US" sz="900" kern="1200"/>
        </a:p>
        <a:p>
          <a:pPr marL="57150" lvl="1" indent="-57150" algn="l" defTabSz="400050">
            <a:lnSpc>
              <a:spcPct val="90000"/>
            </a:lnSpc>
            <a:spcBef>
              <a:spcPct val="0"/>
            </a:spcBef>
            <a:spcAft>
              <a:spcPct val="15000"/>
            </a:spcAft>
            <a:buChar char="•"/>
          </a:pPr>
          <a:r>
            <a:rPr lang="en-US" sz="900" b="1" kern="1200">
              <a:cs typeface="Arial"/>
            </a:rPr>
            <a:t>2019-2024 Prevention Agenda progress</a:t>
          </a:r>
          <a:endParaRPr lang="en-US" sz="900" kern="1200"/>
        </a:p>
        <a:p>
          <a:pPr marL="57150" lvl="1" indent="-57150" algn="l" defTabSz="400050">
            <a:lnSpc>
              <a:spcPct val="90000"/>
            </a:lnSpc>
            <a:spcBef>
              <a:spcPct val="0"/>
            </a:spcBef>
            <a:spcAft>
              <a:spcPct val="15000"/>
            </a:spcAft>
            <a:buChar char="•"/>
          </a:pPr>
          <a:r>
            <a:rPr lang="en-US" sz="900" b="1" kern="1200"/>
            <a:t>Local Health Departments and Hospitals Plans (</a:t>
          </a:r>
          <a:r>
            <a:rPr lang="en-US" sz="900" kern="1200"/>
            <a:t>112 plans from 58 LHDs and 185 hospitals</a:t>
          </a:r>
          <a:r>
            <a:rPr lang="en-US" sz="900" b="1" kern="1200"/>
            <a:t>)</a:t>
          </a:r>
          <a:endParaRPr lang="en-US" sz="900" kern="1200"/>
        </a:p>
      </dsp:txBody>
      <dsp:txXfrm rot="-5400000">
        <a:off x="980258" y="46517"/>
        <a:ext cx="7675554" cy="821371"/>
      </dsp:txXfrm>
    </dsp:sp>
    <dsp:sp modelId="{7D0510C3-D47D-4233-8787-63CFCB6AA5DF}">
      <dsp:nvSpPr>
        <dsp:cNvPr id="0" name=""/>
        <dsp:cNvSpPr/>
      </dsp:nvSpPr>
      <dsp:spPr>
        <a:xfrm rot="5400000">
          <a:off x="-210055" y="1540816"/>
          <a:ext cx="1400368" cy="980258"/>
        </a:xfrm>
        <a:prstGeom prst="chevron">
          <a:avLst/>
        </a:prstGeom>
        <a:solidFill>
          <a:srgbClr val="433456"/>
        </a:solidFill>
        <a:ln w="9525" cap="flat" cmpd="sng" algn="ctr">
          <a:solidFill>
            <a:srgbClr val="7030A0"/>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b="1" kern="1200">
              <a:solidFill>
                <a:prstClr val="white"/>
              </a:solidFill>
              <a:latin typeface="Verdana"/>
              <a:ea typeface="+mn-ea"/>
              <a:cs typeface="+mn-cs"/>
            </a:rPr>
            <a:t>Stakeholder Engagement</a:t>
          </a:r>
        </a:p>
      </dsp:txBody>
      <dsp:txXfrm rot="-5400000">
        <a:off x="0" y="1820890"/>
        <a:ext cx="980258" cy="420110"/>
      </dsp:txXfrm>
    </dsp:sp>
    <dsp:sp modelId="{A326BB37-A21E-4958-B22D-9D7FDB5E9A53}">
      <dsp:nvSpPr>
        <dsp:cNvPr id="0" name=""/>
        <dsp:cNvSpPr/>
      </dsp:nvSpPr>
      <dsp:spPr>
        <a:xfrm rot="5400000">
          <a:off x="4266592" y="-2074113"/>
          <a:ext cx="1147320" cy="7719988"/>
        </a:xfrm>
        <a:prstGeom prst="round2SameRect">
          <a:avLst/>
        </a:prstGeom>
        <a:solidFill>
          <a:schemeClr val="lt1">
            <a:alpha val="90000"/>
            <a:hueOff val="0"/>
            <a:satOff val="0"/>
            <a:lumOff val="0"/>
            <a:alphaOff val="0"/>
          </a:schemeClr>
        </a:solidFill>
        <a:ln w="9525" cap="flat" cmpd="sng" algn="ctr">
          <a:solidFill>
            <a:schemeClr val="accent4">
              <a:hueOff val="-2232385"/>
              <a:satOff val="13449"/>
              <a:lumOff val="1078"/>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1120" tIns="6350" rIns="6350" bIns="6350" numCol="1" spcCol="1270" anchor="ctr" anchorCtr="0">
          <a:noAutofit/>
        </a:bodyPr>
        <a:lstStyle/>
        <a:p>
          <a:pPr marL="57150" lvl="1" indent="0" algn="l" defTabSz="422275">
            <a:lnSpc>
              <a:spcPct val="90000"/>
            </a:lnSpc>
            <a:spcBef>
              <a:spcPct val="0"/>
            </a:spcBef>
            <a:spcAft>
              <a:spcPct val="15000"/>
            </a:spcAft>
            <a:buChar char="•"/>
          </a:pPr>
          <a:r>
            <a:rPr lang="en-US" sz="950" b="1" kern="1200">
              <a:latin typeface="+mn-lt"/>
            </a:rPr>
            <a:t>Steering Committee </a:t>
          </a:r>
          <a:r>
            <a:rPr lang="en-US" sz="950" kern="1200">
              <a:latin typeface="+mn-lt"/>
            </a:rPr>
            <a:t>made up of subject matter experts from over 38 centers, divisions, and programs across NYSDOH</a:t>
          </a:r>
        </a:p>
        <a:p>
          <a:pPr marL="57150" lvl="1" indent="0" algn="l" defTabSz="422275" rtl="0">
            <a:lnSpc>
              <a:spcPct val="90000"/>
            </a:lnSpc>
            <a:spcBef>
              <a:spcPct val="0"/>
            </a:spcBef>
            <a:spcAft>
              <a:spcPct val="15000"/>
            </a:spcAft>
            <a:buChar char="•"/>
          </a:pPr>
          <a:r>
            <a:rPr lang="en-US" sz="950" b="1" kern="1200">
              <a:latin typeface="+mn-lt"/>
            </a:rPr>
            <a:t>Ad Hoc Committee </a:t>
          </a:r>
          <a:r>
            <a:rPr lang="en-US" sz="950" kern="1200">
              <a:latin typeface="+mn-lt"/>
            </a:rPr>
            <a:t>Includes 120+ representatives from 48 agencies across various sectors beyond health</a:t>
          </a:r>
        </a:p>
        <a:p>
          <a:pPr marL="274320" lvl="2" indent="0" algn="l" defTabSz="422275">
            <a:lnSpc>
              <a:spcPct val="90000"/>
            </a:lnSpc>
            <a:spcBef>
              <a:spcPct val="0"/>
            </a:spcBef>
            <a:spcAft>
              <a:spcPct val="15000"/>
            </a:spcAft>
            <a:buFont typeface="Wingdings" panose="05000000000000000000" pitchFamily="2" charset="2"/>
            <a:buChar char="§"/>
          </a:pPr>
          <a:r>
            <a:rPr lang="en-US" sz="950" b="1" kern="1200">
              <a:latin typeface="+mn-lt"/>
            </a:rPr>
            <a:t>Local Health Departments and </a:t>
          </a:r>
          <a:r>
            <a:rPr lang="en-US" sz="950" b="1" kern="1200"/>
            <a:t>NYS Association of County Health Officials</a:t>
          </a:r>
          <a:endParaRPr lang="en-US" sz="950" b="1" i="0" kern="1200">
            <a:latin typeface="+mn-lt"/>
          </a:endParaRPr>
        </a:p>
        <a:p>
          <a:pPr marL="274320" lvl="2" indent="0" algn="l" defTabSz="422275">
            <a:lnSpc>
              <a:spcPct val="90000"/>
            </a:lnSpc>
            <a:spcBef>
              <a:spcPct val="0"/>
            </a:spcBef>
            <a:spcAft>
              <a:spcPct val="15000"/>
            </a:spcAft>
            <a:buFont typeface="Wingdings" panose="05000000000000000000" pitchFamily="2" charset="2"/>
            <a:buChar char="§"/>
          </a:pPr>
          <a:r>
            <a:rPr lang="en-US" sz="950" b="1" i="0" kern="1200">
              <a:latin typeface="+mn-lt"/>
            </a:rPr>
            <a:t>Non-profit </a:t>
          </a:r>
          <a:r>
            <a:rPr lang="en-US" sz="950" b="1" kern="1200">
              <a:latin typeface="+mn-lt"/>
            </a:rPr>
            <a:t>Hospitals and Hospital Associations</a:t>
          </a:r>
          <a:endParaRPr lang="en-US" sz="950" kern="1200">
            <a:latin typeface="+mn-lt"/>
          </a:endParaRPr>
        </a:p>
        <a:p>
          <a:pPr marL="274320" lvl="2" indent="0" algn="l" defTabSz="422275">
            <a:lnSpc>
              <a:spcPct val="90000"/>
            </a:lnSpc>
            <a:spcBef>
              <a:spcPct val="0"/>
            </a:spcBef>
            <a:spcAft>
              <a:spcPct val="15000"/>
            </a:spcAft>
            <a:buFont typeface="Wingdings" panose="05000000000000000000" pitchFamily="2" charset="2"/>
            <a:buChar char="§"/>
          </a:pPr>
          <a:r>
            <a:rPr lang="en-US" sz="950" b="1" kern="1200">
              <a:latin typeface="+mn-lt"/>
            </a:rPr>
            <a:t>State Agencies (</a:t>
          </a:r>
          <a:r>
            <a:rPr lang="en-US" sz="950" b="0" kern="1200">
              <a:latin typeface="+mn-lt"/>
            </a:rPr>
            <a:t>e.g.; OMH, </a:t>
          </a:r>
          <a:r>
            <a:rPr lang="en-US" sz="950" b="0" kern="1200">
              <a:latin typeface="+mn-lt"/>
              <a:ea typeface="+mn-ea"/>
              <a:cs typeface="+mn-cs"/>
            </a:rPr>
            <a:t>OASAS, DOS, NYSOFA </a:t>
          </a:r>
          <a:r>
            <a:rPr lang="en-US" sz="950" b="0" kern="1200">
              <a:latin typeface="+mn-lt"/>
            </a:rPr>
            <a:t>and others</a:t>
          </a:r>
          <a:r>
            <a:rPr lang="en-US" sz="950" b="1" kern="1200">
              <a:latin typeface="+mn-lt"/>
            </a:rPr>
            <a:t>)</a:t>
          </a:r>
          <a:endParaRPr lang="en-US" sz="950" kern="1200">
            <a:latin typeface="+mn-lt"/>
          </a:endParaRPr>
        </a:p>
        <a:p>
          <a:pPr marL="274320" lvl="2" indent="0" algn="l" defTabSz="422275">
            <a:lnSpc>
              <a:spcPct val="90000"/>
            </a:lnSpc>
            <a:spcBef>
              <a:spcPct val="0"/>
            </a:spcBef>
            <a:spcAft>
              <a:spcPct val="15000"/>
            </a:spcAft>
            <a:buFont typeface="Arial" panose="020B0604020202020204" pitchFamily="34" charset="0"/>
            <a:buChar char="•"/>
          </a:pPr>
          <a:r>
            <a:rPr lang="en-US" sz="950" b="1" i="0" u="none" kern="1200"/>
            <a:t>Local agencies and community-based organizations</a:t>
          </a:r>
          <a:r>
            <a:rPr lang="en-US" sz="950" b="1" i="0" kern="1200"/>
            <a:t>​</a:t>
          </a:r>
          <a:endParaRPr lang="en-US" sz="950" b="1" kern="1200">
            <a:latin typeface="+mn-lt"/>
          </a:endParaRPr>
        </a:p>
      </dsp:txBody>
      <dsp:txXfrm rot="-5400000">
        <a:off x="980258" y="1268229"/>
        <a:ext cx="7663980" cy="1035304"/>
      </dsp:txXfrm>
    </dsp:sp>
    <dsp:sp modelId="{1B2A5A55-E0AB-4B2B-8260-AC2333C6372C}">
      <dsp:nvSpPr>
        <dsp:cNvPr id="0" name=""/>
        <dsp:cNvSpPr/>
      </dsp:nvSpPr>
      <dsp:spPr>
        <a:xfrm rot="5400000">
          <a:off x="-210055" y="2750953"/>
          <a:ext cx="1400368" cy="980258"/>
        </a:xfrm>
        <a:prstGeom prst="chevron">
          <a:avLst/>
        </a:prstGeom>
        <a:solidFill>
          <a:srgbClr val="002060"/>
        </a:solidFill>
        <a:ln w="9525" cap="flat" cmpd="sng" algn="ctr">
          <a:solidFill>
            <a:schemeClr val="accent4">
              <a:hueOff val="-4464770"/>
              <a:satOff val="26899"/>
              <a:lumOff val="2156"/>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a:t>Prioritization</a:t>
          </a:r>
        </a:p>
      </dsp:txBody>
      <dsp:txXfrm rot="-5400000">
        <a:off x="0" y="3031027"/>
        <a:ext cx="980258" cy="420110"/>
      </dsp:txXfrm>
    </dsp:sp>
    <dsp:sp modelId="{CE7BCE7D-4752-4191-9810-E5D281E65DF2}">
      <dsp:nvSpPr>
        <dsp:cNvPr id="0" name=""/>
        <dsp:cNvSpPr/>
      </dsp:nvSpPr>
      <dsp:spPr>
        <a:xfrm rot="5400000">
          <a:off x="4385132" y="-863976"/>
          <a:ext cx="910239" cy="7719988"/>
        </a:xfrm>
        <a:prstGeom prst="round2SameRect">
          <a:avLst/>
        </a:prstGeom>
        <a:solidFill>
          <a:schemeClr val="lt1">
            <a:alpha val="90000"/>
            <a:hueOff val="0"/>
            <a:satOff val="0"/>
            <a:lumOff val="0"/>
            <a:alphaOff val="0"/>
          </a:schemeClr>
        </a:solidFill>
        <a:ln w="9525" cap="flat" cmpd="sng" algn="ctr">
          <a:solidFill>
            <a:schemeClr val="accent4">
              <a:hueOff val="-4464770"/>
              <a:satOff val="26899"/>
              <a:lumOff val="2156"/>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1120" tIns="6350" rIns="6350" bIns="6350" numCol="1" spcCol="1270" anchor="ctr" anchorCtr="0">
          <a:noAutofit/>
        </a:bodyPr>
        <a:lstStyle/>
        <a:p>
          <a:pPr marL="57150" lvl="1" indent="-57150" algn="l" defTabSz="422275">
            <a:lnSpc>
              <a:spcPct val="90000"/>
            </a:lnSpc>
            <a:spcBef>
              <a:spcPct val="0"/>
            </a:spcBef>
            <a:spcAft>
              <a:spcPct val="15000"/>
            </a:spcAft>
            <a:buChar char="•"/>
          </a:pPr>
          <a:r>
            <a:rPr lang="en-US" sz="950" b="1" kern="1200"/>
            <a:t>Online survey completed in Feb 2023 (230 participants)</a:t>
          </a:r>
        </a:p>
        <a:p>
          <a:pPr marL="57150" lvl="1" indent="-57150" algn="l" defTabSz="422275">
            <a:lnSpc>
              <a:spcPct val="90000"/>
            </a:lnSpc>
            <a:spcBef>
              <a:spcPct val="0"/>
            </a:spcBef>
            <a:spcAft>
              <a:spcPct val="15000"/>
            </a:spcAft>
            <a:buChar char="•"/>
          </a:pPr>
          <a:r>
            <a:rPr lang="en-US" sz="950" b="1" kern="1200"/>
            <a:t>Collected stakeholders feedback on selected priorities</a:t>
          </a:r>
        </a:p>
        <a:p>
          <a:pPr marL="57150" lvl="1" indent="-57150" algn="l" defTabSz="422275">
            <a:lnSpc>
              <a:spcPct val="90000"/>
            </a:lnSpc>
            <a:spcBef>
              <a:spcPct val="0"/>
            </a:spcBef>
            <a:spcAft>
              <a:spcPct val="15000"/>
            </a:spcAft>
            <a:buChar char="•"/>
          </a:pPr>
          <a:endParaRPr lang="en-US" sz="950" b="1" kern="1200"/>
        </a:p>
        <a:p>
          <a:pPr marL="57150" lvl="1" indent="-57150" algn="l" defTabSz="422275">
            <a:lnSpc>
              <a:spcPct val="90000"/>
            </a:lnSpc>
            <a:spcBef>
              <a:spcPct val="0"/>
            </a:spcBef>
            <a:spcAft>
              <a:spcPct val="15000"/>
            </a:spcAft>
            <a:buChar char="•"/>
          </a:pPr>
          <a:endParaRPr lang="en-US" sz="950" b="1" kern="1200"/>
        </a:p>
        <a:p>
          <a:pPr marL="57150" lvl="1" indent="-57150" algn="l" defTabSz="422275">
            <a:lnSpc>
              <a:spcPct val="90000"/>
            </a:lnSpc>
            <a:spcBef>
              <a:spcPct val="0"/>
            </a:spcBef>
            <a:spcAft>
              <a:spcPct val="15000"/>
            </a:spcAft>
            <a:buChar char="•"/>
          </a:pPr>
          <a:endParaRPr lang="en-US" sz="950" b="1" kern="1200"/>
        </a:p>
      </dsp:txBody>
      <dsp:txXfrm rot="-5400000">
        <a:off x="980258" y="2585332"/>
        <a:ext cx="7675554" cy="8213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A899DB-44B6-482A-96A4-53746CCC847B}">
      <dsp:nvSpPr>
        <dsp:cNvPr id="0" name=""/>
        <dsp:cNvSpPr/>
      </dsp:nvSpPr>
      <dsp:spPr>
        <a:xfrm>
          <a:off x="121968" y="1466"/>
          <a:ext cx="1620314" cy="972188"/>
        </a:xfrm>
        <a:prstGeom prst="rect">
          <a:avLst/>
        </a:prstGeom>
        <a:solidFill>
          <a:schemeClr val="accent1">
            <a:lumMod val="40000"/>
            <a:lumOff val="6000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a:solidFill>
                <a:srgbClr val="002060"/>
              </a:solidFill>
              <a:latin typeface="+mn-lt"/>
            </a:rPr>
            <a:t>1. </a:t>
          </a:r>
          <a:r>
            <a:rPr lang="en-US" sz="1000" b="1" i="0" kern="1200">
              <a:solidFill>
                <a:srgbClr val="002060"/>
              </a:solidFill>
              <a:latin typeface="+mn-lt"/>
            </a:rPr>
            <a:t>Economic Stability</a:t>
          </a:r>
          <a:endParaRPr lang="en-US" sz="1000" b="1" kern="1200">
            <a:solidFill>
              <a:srgbClr val="002060"/>
            </a:solidFill>
            <a:latin typeface="+mn-lt"/>
          </a:endParaRPr>
        </a:p>
      </dsp:txBody>
      <dsp:txXfrm>
        <a:off x="121968" y="1466"/>
        <a:ext cx="1620314" cy="972188"/>
      </dsp:txXfrm>
    </dsp:sp>
    <dsp:sp modelId="{09D7397C-8CB5-495C-A837-2D7B976C240B}">
      <dsp:nvSpPr>
        <dsp:cNvPr id="0" name=""/>
        <dsp:cNvSpPr/>
      </dsp:nvSpPr>
      <dsp:spPr>
        <a:xfrm>
          <a:off x="1904315" y="1466"/>
          <a:ext cx="1620314" cy="972188"/>
        </a:xfrm>
        <a:prstGeom prst="rect">
          <a:avLst/>
        </a:prstGeom>
        <a:solidFill>
          <a:srgbClr val="B9CDE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a:solidFill>
                <a:srgbClr val="002060"/>
              </a:solidFill>
              <a:latin typeface="+mn-lt"/>
            </a:rPr>
            <a:t>2. </a:t>
          </a:r>
          <a:r>
            <a:rPr lang="en-US" sz="1000" b="1" i="0" kern="1200">
              <a:solidFill>
                <a:srgbClr val="002060"/>
              </a:solidFill>
              <a:latin typeface="+mn-lt"/>
            </a:rPr>
            <a:t>Social and Community Context</a:t>
          </a:r>
          <a:endParaRPr lang="en-US" sz="1000" b="1" kern="1200">
            <a:solidFill>
              <a:srgbClr val="002060"/>
            </a:solidFill>
            <a:latin typeface="+mn-lt"/>
          </a:endParaRPr>
        </a:p>
      </dsp:txBody>
      <dsp:txXfrm>
        <a:off x="1904315" y="1466"/>
        <a:ext cx="1620314" cy="972188"/>
      </dsp:txXfrm>
    </dsp:sp>
    <dsp:sp modelId="{E5962875-E91C-45E2-B209-B355DE9F6A5A}">
      <dsp:nvSpPr>
        <dsp:cNvPr id="0" name=""/>
        <dsp:cNvSpPr/>
      </dsp:nvSpPr>
      <dsp:spPr>
        <a:xfrm>
          <a:off x="121968" y="1135687"/>
          <a:ext cx="1620314" cy="972188"/>
        </a:xfrm>
        <a:prstGeom prst="rect">
          <a:avLst/>
        </a:prstGeom>
        <a:solidFill>
          <a:srgbClr val="B9CDE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a:solidFill>
                <a:srgbClr val="002060"/>
              </a:solidFill>
              <a:latin typeface="+mn-lt"/>
            </a:rPr>
            <a:t>3. </a:t>
          </a:r>
          <a:r>
            <a:rPr lang="en-US" sz="1000" b="1" i="0" kern="1200">
              <a:solidFill>
                <a:srgbClr val="002060"/>
              </a:solidFill>
              <a:latin typeface="+mn-lt"/>
              <a:ea typeface="+mn-ea"/>
              <a:cs typeface="+mn-cs"/>
            </a:rPr>
            <a:t>Neighborhood and Built Environment</a:t>
          </a:r>
          <a:endParaRPr lang="en-US" sz="1000" b="1" kern="1200">
            <a:solidFill>
              <a:srgbClr val="002060"/>
            </a:solidFill>
            <a:latin typeface="+mn-lt"/>
          </a:endParaRPr>
        </a:p>
      </dsp:txBody>
      <dsp:txXfrm>
        <a:off x="121968" y="1135687"/>
        <a:ext cx="1620314" cy="972188"/>
      </dsp:txXfrm>
    </dsp:sp>
    <dsp:sp modelId="{FE472306-6A63-479C-88C6-9CA78443018C}">
      <dsp:nvSpPr>
        <dsp:cNvPr id="0" name=""/>
        <dsp:cNvSpPr/>
      </dsp:nvSpPr>
      <dsp:spPr>
        <a:xfrm>
          <a:off x="1904315" y="1135687"/>
          <a:ext cx="1620314" cy="972188"/>
        </a:xfrm>
        <a:prstGeom prst="rect">
          <a:avLst/>
        </a:prstGeom>
        <a:solidFill>
          <a:srgbClr val="B9CDE5"/>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a:solidFill>
                <a:srgbClr val="002060"/>
              </a:solidFill>
              <a:latin typeface="+mn-lt"/>
            </a:rPr>
            <a:t>4. </a:t>
          </a:r>
          <a:r>
            <a:rPr lang="en-US" sz="1000" b="1" i="0" kern="1200">
              <a:solidFill>
                <a:srgbClr val="002060"/>
              </a:solidFill>
              <a:latin typeface="+mn-lt"/>
            </a:rPr>
            <a:t>Health Care Access and Quality</a:t>
          </a:r>
          <a:endParaRPr lang="en-US" sz="1000" b="1" kern="1200">
            <a:solidFill>
              <a:srgbClr val="002060"/>
            </a:solidFill>
            <a:latin typeface="+mn-lt"/>
          </a:endParaRPr>
        </a:p>
      </dsp:txBody>
      <dsp:txXfrm>
        <a:off x="1904315" y="1135687"/>
        <a:ext cx="1620314" cy="972188"/>
      </dsp:txXfrm>
    </dsp:sp>
    <dsp:sp modelId="{B2576840-F3D9-43D6-9A92-7E34E54B940F}">
      <dsp:nvSpPr>
        <dsp:cNvPr id="0" name=""/>
        <dsp:cNvSpPr/>
      </dsp:nvSpPr>
      <dsp:spPr>
        <a:xfrm>
          <a:off x="1013142" y="2269907"/>
          <a:ext cx="1620314" cy="972188"/>
        </a:xfrm>
        <a:prstGeom prst="rect">
          <a:avLst/>
        </a:prstGeom>
        <a:solidFill>
          <a:srgbClr val="B9CDE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i="0" kern="1200">
              <a:solidFill>
                <a:srgbClr val="002060"/>
              </a:solidFill>
              <a:latin typeface="Verdana"/>
              <a:ea typeface="+mn-ea"/>
              <a:cs typeface="+mn-cs"/>
            </a:rPr>
            <a:t>5. Education Access and Quality</a:t>
          </a:r>
        </a:p>
      </dsp:txBody>
      <dsp:txXfrm>
        <a:off x="1013142" y="2269907"/>
        <a:ext cx="1620314" cy="9721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A899DB-44B6-482A-96A4-53746CCC847B}">
      <dsp:nvSpPr>
        <dsp:cNvPr id="0" name=""/>
        <dsp:cNvSpPr/>
      </dsp:nvSpPr>
      <dsp:spPr>
        <a:xfrm>
          <a:off x="120160" y="138"/>
          <a:ext cx="1622921" cy="973752"/>
        </a:xfrm>
        <a:prstGeom prst="rect">
          <a:avLst/>
        </a:prstGeom>
        <a:solidFill>
          <a:schemeClr val="tx2">
            <a:lumMod val="5000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a:latin typeface="+mn-lt"/>
            </a:rPr>
            <a:t>1. </a:t>
          </a:r>
          <a:r>
            <a:rPr lang="en-US" sz="1000" b="1" i="0" kern="1200"/>
            <a:t>Prevent Chronic Diseases</a:t>
          </a:r>
          <a:endParaRPr lang="en-US" sz="1000" b="1" kern="1200">
            <a:latin typeface="+mn-lt"/>
          </a:endParaRPr>
        </a:p>
      </dsp:txBody>
      <dsp:txXfrm>
        <a:off x="120160" y="138"/>
        <a:ext cx="1622921" cy="973752"/>
      </dsp:txXfrm>
    </dsp:sp>
    <dsp:sp modelId="{09D7397C-8CB5-495C-A837-2D7B976C240B}">
      <dsp:nvSpPr>
        <dsp:cNvPr id="0" name=""/>
        <dsp:cNvSpPr/>
      </dsp:nvSpPr>
      <dsp:spPr>
        <a:xfrm>
          <a:off x="1905374" y="138"/>
          <a:ext cx="1622921" cy="973752"/>
        </a:xfrm>
        <a:prstGeom prst="rect">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a:latin typeface="+mn-lt"/>
            </a:rPr>
            <a:t>2. </a:t>
          </a:r>
          <a:r>
            <a:rPr lang="en-US" sz="1000" b="1" i="0" kern="1200"/>
            <a:t>Promote a Healthy and Safe Environment</a:t>
          </a:r>
          <a:endParaRPr lang="en-US" sz="1000" b="1" kern="1200">
            <a:latin typeface="+mn-lt"/>
          </a:endParaRPr>
        </a:p>
      </dsp:txBody>
      <dsp:txXfrm>
        <a:off x="1905374" y="138"/>
        <a:ext cx="1622921" cy="973752"/>
      </dsp:txXfrm>
    </dsp:sp>
    <dsp:sp modelId="{E5962875-E91C-45E2-B209-B355DE9F6A5A}">
      <dsp:nvSpPr>
        <dsp:cNvPr id="0" name=""/>
        <dsp:cNvSpPr/>
      </dsp:nvSpPr>
      <dsp:spPr>
        <a:xfrm>
          <a:off x="120160" y="1136183"/>
          <a:ext cx="1622921" cy="973752"/>
        </a:xfrm>
        <a:prstGeom prst="rect">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a:latin typeface="+mn-lt"/>
            </a:rPr>
            <a:t>3. </a:t>
          </a:r>
          <a:r>
            <a:rPr lang="en-US" sz="1000" b="1" i="0" kern="1200"/>
            <a:t>Promote Healthy Women, Infants and Children </a:t>
          </a:r>
          <a:endParaRPr lang="en-US" sz="1000" b="1" kern="1200">
            <a:latin typeface="+mn-lt"/>
          </a:endParaRPr>
        </a:p>
      </dsp:txBody>
      <dsp:txXfrm>
        <a:off x="120160" y="1136183"/>
        <a:ext cx="1622921" cy="973752"/>
      </dsp:txXfrm>
    </dsp:sp>
    <dsp:sp modelId="{FE472306-6A63-479C-88C6-9CA78443018C}">
      <dsp:nvSpPr>
        <dsp:cNvPr id="0" name=""/>
        <dsp:cNvSpPr/>
      </dsp:nvSpPr>
      <dsp:spPr>
        <a:xfrm>
          <a:off x="1905374" y="1136183"/>
          <a:ext cx="1622921" cy="973752"/>
        </a:xfrm>
        <a:prstGeom prst="rect">
          <a:avLst/>
        </a:prstGeom>
        <a:solidFill>
          <a:schemeClr val="tx2">
            <a:lumMod val="5000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a:solidFill>
                <a:schemeClr val="bg1"/>
              </a:solidFill>
              <a:latin typeface="+mn-lt"/>
            </a:rPr>
            <a:t>4. </a:t>
          </a:r>
          <a:r>
            <a:rPr lang="en-US" sz="1000" b="1" i="0" kern="1200"/>
            <a:t>Promote Well-Being and Prevent Mental and Substance Use Disorders</a:t>
          </a:r>
          <a:endParaRPr lang="en-US" sz="1000" b="1" kern="1200">
            <a:solidFill>
              <a:schemeClr val="tx1"/>
            </a:solidFill>
            <a:latin typeface="+mn-lt"/>
          </a:endParaRPr>
        </a:p>
      </dsp:txBody>
      <dsp:txXfrm>
        <a:off x="1905374" y="1136183"/>
        <a:ext cx="1622921" cy="973752"/>
      </dsp:txXfrm>
    </dsp:sp>
    <dsp:sp modelId="{DEA1F594-3BB2-4569-90F0-CFA55FCED3FE}">
      <dsp:nvSpPr>
        <dsp:cNvPr id="0" name=""/>
        <dsp:cNvSpPr/>
      </dsp:nvSpPr>
      <dsp:spPr>
        <a:xfrm>
          <a:off x="1012767" y="2272228"/>
          <a:ext cx="1622921" cy="973752"/>
        </a:xfrm>
        <a:prstGeom prst="rect">
          <a:avLst/>
        </a:prstGeom>
        <a:solidFill>
          <a:schemeClr val="tx2">
            <a:lumMod val="5000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a:solidFill>
                <a:schemeClr val="bg1"/>
              </a:solidFill>
              <a:latin typeface="+mn-lt"/>
            </a:rPr>
            <a:t>5. </a:t>
          </a:r>
          <a:r>
            <a:rPr lang="en-US" sz="1000" b="1" i="0" kern="1200"/>
            <a:t>Prevent Communicable Diseases</a:t>
          </a:r>
          <a:endParaRPr lang="en-US" sz="1000" b="1" kern="1200">
            <a:solidFill>
              <a:schemeClr val="tx1"/>
            </a:solidFill>
            <a:latin typeface="+mn-lt"/>
          </a:endParaRPr>
        </a:p>
      </dsp:txBody>
      <dsp:txXfrm>
        <a:off x="1012767" y="2272228"/>
        <a:ext cx="1622921" cy="9737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9011A5-C151-4C32-AEB9-9B6A13A252EE}">
      <dsp:nvSpPr>
        <dsp:cNvPr id="0" name=""/>
        <dsp:cNvSpPr/>
      </dsp:nvSpPr>
      <dsp:spPr>
        <a:xfrm>
          <a:off x="0" y="21617"/>
          <a:ext cx="2188749" cy="1313249"/>
        </a:xfrm>
        <a:prstGeom prst="rect">
          <a:avLst/>
        </a:prstGeom>
        <a:solidFill>
          <a:srgbClr val="2A002A"/>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a:t>Holistic Approach</a:t>
          </a:r>
          <a:endParaRPr lang="en-US" sz="1800" kern="1200"/>
        </a:p>
      </dsp:txBody>
      <dsp:txXfrm>
        <a:off x="0" y="21617"/>
        <a:ext cx="2188749" cy="1313249"/>
      </dsp:txXfrm>
    </dsp:sp>
    <dsp:sp modelId="{2C671B55-C861-4E16-8B8E-F4FB91859BA3}">
      <dsp:nvSpPr>
        <dsp:cNvPr id="0" name=""/>
        <dsp:cNvSpPr/>
      </dsp:nvSpPr>
      <dsp:spPr>
        <a:xfrm>
          <a:off x="2407623" y="21617"/>
          <a:ext cx="2188749" cy="1313249"/>
        </a:xfrm>
        <a:prstGeom prst="rect">
          <a:avLst/>
        </a:prstGeom>
        <a:solidFill>
          <a:srgbClr val="480048"/>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a:t>Addressing Root Causes</a:t>
          </a:r>
          <a:endParaRPr lang="en-US" sz="1800" kern="1200"/>
        </a:p>
      </dsp:txBody>
      <dsp:txXfrm>
        <a:off x="2407623" y="21617"/>
        <a:ext cx="2188749" cy="1313249"/>
      </dsp:txXfrm>
    </dsp:sp>
    <dsp:sp modelId="{B6CD1873-A5D2-4C92-98BB-1F08594B0E44}">
      <dsp:nvSpPr>
        <dsp:cNvPr id="0" name=""/>
        <dsp:cNvSpPr/>
      </dsp:nvSpPr>
      <dsp:spPr>
        <a:xfrm>
          <a:off x="4815247" y="21617"/>
          <a:ext cx="2188749" cy="1313249"/>
        </a:xfrm>
        <a:prstGeom prst="rect">
          <a:avLst/>
        </a:prstGeom>
        <a:solidFill>
          <a:srgbClr val="6C006C"/>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a:t>Health Equity</a:t>
          </a:r>
          <a:endParaRPr lang="en-US" sz="1800" kern="1200"/>
        </a:p>
      </dsp:txBody>
      <dsp:txXfrm>
        <a:off x="4815247" y="21617"/>
        <a:ext cx="2188749" cy="1313249"/>
      </dsp:txXfrm>
    </dsp:sp>
    <dsp:sp modelId="{9B138D88-16D4-49D8-AA3A-6B06DBF40DB1}">
      <dsp:nvSpPr>
        <dsp:cNvPr id="0" name=""/>
        <dsp:cNvSpPr/>
      </dsp:nvSpPr>
      <dsp:spPr>
        <a:xfrm>
          <a:off x="0" y="1553741"/>
          <a:ext cx="2188749" cy="1313249"/>
        </a:xfrm>
        <a:prstGeom prst="rect">
          <a:avLst/>
        </a:prstGeom>
        <a:solidFill>
          <a:schemeClr val="accent4">
            <a:lumMod val="5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a:t>Intersectoral Collaboration</a:t>
          </a:r>
          <a:endParaRPr lang="en-US" sz="1800" kern="1200"/>
        </a:p>
      </dsp:txBody>
      <dsp:txXfrm>
        <a:off x="0" y="1553741"/>
        <a:ext cx="2188749" cy="1313249"/>
      </dsp:txXfrm>
    </dsp:sp>
    <dsp:sp modelId="{E8C725AF-F028-4EEF-93C3-870A2257422C}">
      <dsp:nvSpPr>
        <dsp:cNvPr id="0" name=""/>
        <dsp:cNvSpPr/>
      </dsp:nvSpPr>
      <dsp:spPr>
        <a:xfrm>
          <a:off x="2407623" y="1553741"/>
          <a:ext cx="2188749" cy="1313249"/>
        </a:xfrm>
        <a:prstGeom prst="rect">
          <a:avLst/>
        </a:prstGeom>
        <a:solidFill>
          <a:schemeClr val="accent4">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a:t>Preventive Approach</a:t>
          </a:r>
          <a:endParaRPr lang="en-US" sz="1800" kern="1200"/>
        </a:p>
      </dsp:txBody>
      <dsp:txXfrm>
        <a:off x="2407623" y="1553741"/>
        <a:ext cx="2188749" cy="1313249"/>
      </dsp:txXfrm>
    </dsp:sp>
    <dsp:sp modelId="{5412EBFC-5E47-4786-B7E0-E1F6CC6670D5}">
      <dsp:nvSpPr>
        <dsp:cNvPr id="0" name=""/>
        <dsp:cNvSpPr/>
      </dsp:nvSpPr>
      <dsp:spPr>
        <a:xfrm>
          <a:off x="4815247" y="1553741"/>
          <a:ext cx="2188749" cy="1313249"/>
        </a:xfrm>
        <a:prstGeom prst="rect">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a:t>Community Empowerment</a:t>
          </a:r>
          <a:endParaRPr lang="en-US" sz="1800" kern="1200"/>
        </a:p>
      </dsp:txBody>
      <dsp:txXfrm>
        <a:off x="4815247" y="1553741"/>
        <a:ext cx="2188749" cy="131324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BF14CC-C1AE-B0E6-79AE-3E823E563BF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A893F7C-3BCF-A163-363E-4AE7D1A634A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56F101-08F1-4053-91A5-69CE85D7A94D}" type="datetimeFigureOut">
              <a:rPr lang="en-US" smtClean="0"/>
              <a:t>7/10/2024</a:t>
            </a:fld>
            <a:endParaRPr lang="en-US"/>
          </a:p>
        </p:txBody>
      </p:sp>
      <p:sp>
        <p:nvSpPr>
          <p:cNvPr id="4" name="Footer Placeholder 3">
            <a:extLst>
              <a:ext uri="{FF2B5EF4-FFF2-40B4-BE49-F238E27FC236}">
                <a16:creationId xmlns:a16="http://schemas.microsoft.com/office/drawing/2014/main" id="{51B70B1E-E149-5517-25EA-C7F23ED6C99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Use Data to Identify Disparities Across Patient Groups https://www.jointcommission.org/our-priorities/health-care-equity/accreditation-resource-center/use-data-to-identify-disparities-across-patient-groups/#t=_StrategiesTab&amp;sort=%40created%20descending</a:t>
            </a:r>
          </a:p>
        </p:txBody>
      </p:sp>
      <p:sp>
        <p:nvSpPr>
          <p:cNvPr id="5" name="Slide Number Placeholder 4">
            <a:extLst>
              <a:ext uri="{FF2B5EF4-FFF2-40B4-BE49-F238E27FC236}">
                <a16:creationId xmlns:a16="http://schemas.microsoft.com/office/drawing/2014/main" id="{F9562138-FC9E-DBF5-F817-B1C9834DFA2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9344AC-F2BE-46D3-949E-CCC24AFC133F}" type="slidenum">
              <a:rPr lang="en-US" smtClean="0"/>
              <a:t>‹#›</a:t>
            </a:fld>
            <a:endParaRPr lang="en-US"/>
          </a:p>
        </p:txBody>
      </p:sp>
    </p:spTree>
    <p:extLst>
      <p:ext uri="{BB962C8B-B14F-4D97-AF65-F5344CB8AC3E}">
        <p14:creationId xmlns:p14="http://schemas.microsoft.com/office/powerpoint/2010/main" val="157420511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2C164A-7038-42D0-953C-2EB4816D4C81}" type="datetimeFigureOut">
              <a:rPr lang="en-US" smtClean="0"/>
              <a:t>7/10/2024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a:t>Use Data to Identify Disparities Across Patient Groups https://www.jointcommission.org/our-priorities/health-care-equity/accreditation-resource-center/use-data-to-identify-disparities-across-patient-groups/#t=_StrategiesTab&amp;sort=%40created%20descending</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DA9C80-B631-4EC4-8253-F63CFD0157DF}" type="slidenum">
              <a:rPr lang="en-US" smtClean="0"/>
              <a:t>‹#›</a:t>
            </a:fld>
            <a:endParaRPr lang="en-US"/>
          </a:p>
        </p:txBody>
      </p:sp>
    </p:spTree>
    <p:extLst>
      <p:ext uri="{BB962C8B-B14F-4D97-AF65-F5344CB8AC3E}">
        <p14:creationId xmlns:p14="http://schemas.microsoft.com/office/powerpoint/2010/main" val="1943357064"/>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DA9C80-B631-4EC4-8253-F63CFD0157D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1504D9B2-68EF-DCD8-D4E6-AA742FA873A6}"/>
              </a:ext>
            </a:extLst>
          </p:cNvPr>
          <p:cNvSpPr>
            <a:spLocks noGrp="1"/>
          </p:cNvSpPr>
          <p:nvPr>
            <p:ph type="ftr" sz="quarter" idx="4"/>
          </p:nvPr>
        </p:nvSpPr>
        <p:spPr/>
        <p:txBody>
          <a:bodyPr/>
          <a:lstStyle/>
          <a:p>
            <a:r>
              <a:rPr lang="en-US"/>
              <a:t>Use Data to Identify Disparities Across Patient Groups https://www.jointcommission.org/our-priorities/health-care-equity/accreditation-resource-center/use-data-to-identify-disparities-across-patient-groups/#t=_StrategiesTab&amp;sort=%40created%20descending</a:t>
            </a:r>
          </a:p>
        </p:txBody>
      </p:sp>
      <p:sp>
        <p:nvSpPr>
          <p:cNvPr id="3" name="Notes Placeholder 2">
            <a:extLst>
              <a:ext uri="{FF2B5EF4-FFF2-40B4-BE49-F238E27FC236}">
                <a16:creationId xmlns:a16="http://schemas.microsoft.com/office/drawing/2014/main" id="{6C027350-76DC-B5C6-6168-03C55CFCF233}"/>
              </a:ext>
            </a:extLst>
          </p:cNvPr>
          <p:cNvSpPr>
            <a:spLocks noGrp="1"/>
          </p:cNvSpPr>
          <p:nvPr>
            <p:ph type="body" idx="1"/>
          </p:nvPr>
        </p:nvSpPr>
        <p:spPr>
          <a:xfrm>
            <a:off x="685800" y="4400550"/>
            <a:ext cx="5486400" cy="3600450"/>
          </a:xfrm>
          <a:prstGeom prst="rect">
            <a:avLst/>
          </a:prstGeom>
        </p:spPr>
        <p:txBody>
          <a:bodyPr/>
          <a:lstStyle/>
          <a:p>
            <a:endParaRPr lang="en-US"/>
          </a:p>
        </p:txBody>
      </p:sp>
    </p:spTree>
    <p:extLst>
      <p:ext uri="{BB962C8B-B14F-4D97-AF65-F5344CB8AC3E}">
        <p14:creationId xmlns:p14="http://schemas.microsoft.com/office/powerpoint/2010/main" val="8264441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Footer Placeholder 3"/>
          <p:cNvSpPr>
            <a:spLocks noGrp="1"/>
          </p:cNvSpPr>
          <p:nvPr>
            <p:ph type="ftr" sz="quarter" idx="4"/>
          </p:nvPr>
        </p:nvSpPr>
        <p:spPr/>
        <p:txBody>
          <a:bodyPr/>
          <a:lstStyle/>
          <a:p>
            <a:r>
              <a:rPr lang="en-US"/>
              <a:t>Use Data to Identify Disparities Across Patient Groups https://www.jointcommission.org/our-priorities/health-care-equity/accreditation-resource-center/use-data-to-identify-disparities-across-patient-groups/#t=_StrategiesTab&amp;sort=%40created%20descending</a:t>
            </a:r>
          </a:p>
        </p:txBody>
      </p:sp>
      <p:sp>
        <p:nvSpPr>
          <p:cNvPr id="5" name="Slide Number Placeholder 4"/>
          <p:cNvSpPr>
            <a:spLocks noGrp="1"/>
          </p:cNvSpPr>
          <p:nvPr>
            <p:ph type="sldNum" sz="quarter" idx="5"/>
          </p:nvPr>
        </p:nvSpPr>
        <p:spPr/>
        <p:txBody>
          <a:bodyPr/>
          <a:lstStyle/>
          <a:p>
            <a:fld id="{F6DA9C80-B631-4EC4-8253-F63CFD0157DF}" type="slidenum">
              <a:rPr lang="en-US" smtClean="0"/>
              <a:t>12</a:t>
            </a:fld>
            <a:endParaRPr lang="en-US"/>
          </a:p>
        </p:txBody>
      </p:sp>
    </p:spTree>
    <p:extLst>
      <p:ext uri="{BB962C8B-B14F-4D97-AF65-F5344CB8AC3E}">
        <p14:creationId xmlns:p14="http://schemas.microsoft.com/office/powerpoint/2010/main" val="34792106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pPr marL="457200" lvl="1" indent="0">
              <a:lnSpc>
                <a:spcPct val="150000"/>
              </a:lnSpc>
              <a:buFont typeface="Wingdings" panose="05000000000000000000" pitchFamily="2" charset="2"/>
              <a:buNone/>
            </a:pPr>
            <a:endParaRPr lang="en-US" sz="1200" b="0" i="0" kern="1200" dirty="0">
              <a:solidFill>
                <a:srgbClr val="0D0D0D"/>
              </a:solidFill>
              <a:effectLst/>
              <a:latin typeface="Söhne"/>
              <a:ea typeface="+mn-ea"/>
              <a:cs typeface="+mn-cs"/>
            </a:endParaRPr>
          </a:p>
        </p:txBody>
      </p:sp>
      <p:sp>
        <p:nvSpPr>
          <p:cNvPr id="4" name="Footer Placeholder 3"/>
          <p:cNvSpPr>
            <a:spLocks noGrp="1"/>
          </p:cNvSpPr>
          <p:nvPr>
            <p:ph type="ftr" sz="quarter" idx="4"/>
          </p:nvPr>
        </p:nvSpPr>
        <p:spPr/>
        <p:txBody>
          <a:bodyPr/>
          <a:lstStyle/>
          <a:p>
            <a:r>
              <a:rPr lang="en-US"/>
              <a:t>Use Data to Identify Disparities Across Patient Groups https://www.jointcommission.org/our-priorities/health-care-equity/accreditation-resource-center/use-data-to-identify-disparities-across-patient-groups/#t=_StrategiesTab&amp;sort=%40created%20descending</a:t>
            </a:r>
          </a:p>
        </p:txBody>
      </p:sp>
      <p:sp>
        <p:nvSpPr>
          <p:cNvPr id="5" name="Slide Number Placeholder 4"/>
          <p:cNvSpPr>
            <a:spLocks noGrp="1"/>
          </p:cNvSpPr>
          <p:nvPr>
            <p:ph type="sldNum" sz="quarter" idx="5"/>
          </p:nvPr>
        </p:nvSpPr>
        <p:spPr/>
        <p:txBody>
          <a:bodyPr/>
          <a:lstStyle/>
          <a:p>
            <a:fld id="{F6DA9C80-B631-4EC4-8253-F63CFD0157DF}" type="slidenum">
              <a:rPr lang="en-US" smtClean="0"/>
              <a:t>13</a:t>
            </a:fld>
            <a:endParaRPr lang="en-US"/>
          </a:p>
        </p:txBody>
      </p:sp>
    </p:spTree>
    <p:extLst>
      <p:ext uri="{BB962C8B-B14F-4D97-AF65-F5344CB8AC3E}">
        <p14:creationId xmlns:p14="http://schemas.microsoft.com/office/powerpoint/2010/main" val="34162879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EC9CA668-FBF0-11C3-D5A6-4996F7CC261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3F1C97F0-20FC-CB4A-F4E6-5DCF8DCDB80A}"/>
              </a:ext>
            </a:extLst>
          </p:cNvPr>
          <p:cNvSpPr>
            <a:spLocks noGrp="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49156" name="Slide Number Placeholder 3">
            <a:extLst>
              <a:ext uri="{FF2B5EF4-FFF2-40B4-BE49-F238E27FC236}">
                <a16:creationId xmlns:a16="http://schemas.microsoft.com/office/drawing/2014/main" id="{EC091F94-7732-73CC-E31E-655F52C6032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C5BD249D-C6E6-41B2-B704-B16E2D88F220}" type="slidenum">
              <a:rPr lang="en-US" altLang="en-US">
                <a:solidFill>
                  <a:srgbClr val="000000"/>
                </a:solidFill>
              </a:rPr>
              <a:pPr/>
              <a:t>14</a:t>
            </a:fld>
            <a:endParaRPr lang="en-US" altLang="en-US">
              <a:solidFill>
                <a:srgbClr val="000000"/>
              </a:solidFill>
            </a:endParaRPr>
          </a:p>
        </p:txBody>
      </p:sp>
      <p:sp>
        <p:nvSpPr>
          <p:cNvPr id="2" name="Footer Placeholder 1">
            <a:extLst>
              <a:ext uri="{FF2B5EF4-FFF2-40B4-BE49-F238E27FC236}">
                <a16:creationId xmlns:a16="http://schemas.microsoft.com/office/drawing/2014/main" id="{A34DFBA0-61F9-74FB-2F21-37EAB68E06BA}"/>
              </a:ext>
            </a:extLst>
          </p:cNvPr>
          <p:cNvSpPr>
            <a:spLocks noGrp="1"/>
          </p:cNvSpPr>
          <p:nvPr>
            <p:ph type="ftr" sz="quarter" idx="4"/>
          </p:nvPr>
        </p:nvSpPr>
        <p:spPr/>
        <p:txBody>
          <a:bodyPr/>
          <a:lstStyle/>
          <a:p>
            <a:r>
              <a:rPr lang="en-US"/>
              <a:t>Use Data to Identify Disparities Across Patient Groups https://www.jointcommission.org/our-priorities/health-care-equity/accreditation-resource-center/use-data-to-identify-disparities-across-patient-groups/#t=_StrategiesTab&amp;sort=%40created%20descending</a:t>
            </a:r>
          </a:p>
        </p:txBody>
      </p:sp>
    </p:spTree>
    <p:extLst>
      <p:ext uri="{BB962C8B-B14F-4D97-AF65-F5344CB8AC3E}">
        <p14:creationId xmlns:p14="http://schemas.microsoft.com/office/powerpoint/2010/main" val="6559382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F6DA9C80-B631-4EC4-8253-F63CFD0157DF}" type="slidenum">
              <a:rPr lang="en-US" smtClean="0"/>
              <a:t>15</a:t>
            </a:fld>
            <a:endParaRPr lang="en-US"/>
          </a:p>
        </p:txBody>
      </p:sp>
      <p:sp>
        <p:nvSpPr>
          <p:cNvPr id="5" name="Footer Placeholder 4">
            <a:extLst>
              <a:ext uri="{FF2B5EF4-FFF2-40B4-BE49-F238E27FC236}">
                <a16:creationId xmlns:a16="http://schemas.microsoft.com/office/drawing/2014/main" id="{8E31886B-1A68-7076-1278-218834796627}"/>
              </a:ext>
            </a:extLst>
          </p:cNvPr>
          <p:cNvSpPr>
            <a:spLocks noGrp="1"/>
          </p:cNvSpPr>
          <p:nvPr>
            <p:ph type="ftr" sz="quarter" idx="4"/>
          </p:nvPr>
        </p:nvSpPr>
        <p:spPr/>
        <p:txBody>
          <a:bodyPr/>
          <a:lstStyle/>
          <a:p>
            <a:r>
              <a:rPr lang="en-US"/>
              <a:t>Use Data to Identify Disparities Across Patient Groups https://www.jointcommission.org/our-priorities/health-care-equity/accreditation-resource-center/use-data-to-identify-disparities-across-patient-groups/#t=_StrategiesTab&amp;sort=%40created%20descending</a:t>
            </a:r>
          </a:p>
        </p:txBody>
      </p:sp>
      <p:sp>
        <p:nvSpPr>
          <p:cNvPr id="6" name="Notes Placeholder 5">
            <a:extLst>
              <a:ext uri="{FF2B5EF4-FFF2-40B4-BE49-F238E27FC236}">
                <a16:creationId xmlns:a16="http://schemas.microsoft.com/office/drawing/2014/main" id="{F41321E7-8CF2-3428-E4DB-15CA4360863B}"/>
              </a:ext>
            </a:extLst>
          </p:cNvPr>
          <p:cNvSpPr>
            <a:spLocks noGrp="1"/>
          </p:cNvSpPr>
          <p:nvPr>
            <p:ph type="body" idx="1"/>
          </p:nvPr>
        </p:nvSpPr>
        <p:spPr>
          <a:xfrm>
            <a:off x="685800" y="4400550"/>
            <a:ext cx="5486400" cy="3600450"/>
          </a:xfrm>
          <a:prstGeom prst="rect">
            <a:avLst/>
          </a:prstGeom>
        </p:spPr>
        <p:txBody>
          <a:bodyPr/>
          <a:lstStyle/>
          <a:p>
            <a:endParaRPr lang="en-US"/>
          </a:p>
        </p:txBody>
      </p:sp>
    </p:spTree>
    <p:extLst>
      <p:ext uri="{BB962C8B-B14F-4D97-AF65-F5344CB8AC3E}">
        <p14:creationId xmlns:p14="http://schemas.microsoft.com/office/powerpoint/2010/main" val="25079601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D859D4-ACA6-4DF3-9B87-800249F798A8}" type="slidenum">
              <a:rPr lang="en-US" smtClean="0"/>
              <a:t>16</a:t>
            </a:fld>
            <a:endParaRPr lang="en-US"/>
          </a:p>
        </p:txBody>
      </p:sp>
    </p:spTree>
    <p:extLst>
      <p:ext uri="{BB962C8B-B14F-4D97-AF65-F5344CB8AC3E}">
        <p14:creationId xmlns:p14="http://schemas.microsoft.com/office/powerpoint/2010/main" val="26160451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A1B20D-FAB7-451D-964A-27E758BD2F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60972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kern="1200" dirty="0">
              <a:solidFill>
                <a:schemeClr val="tx1"/>
              </a:solidFill>
              <a:latin typeface="+mn-lt"/>
              <a:ea typeface="+mn-ea"/>
              <a:cs typeface="+mn-cs"/>
            </a:endParaRPr>
          </a:p>
        </p:txBody>
      </p:sp>
      <p:sp>
        <p:nvSpPr>
          <p:cNvPr id="4" name="Footer Placeholder 3"/>
          <p:cNvSpPr>
            <a:spLocks noGrp="1"/>
          </p:cNvSpPr>
          <p:nvPr>
            <p:ph type="ftr" sz="quarter" idx="4"/>
          </p:nvPr>
        </p:nvSpPr>
        <p:spPr/>
        <p:txBody>
          <a:bodyPr/>
          <a:lstStyle/>
          <a:p>
            <a:r>
              <a:rPr lang="en-US"/>
              <a:t>Use Data to Identify Disparities Across Patient Groups https://www.jointcommission.org/our-priorities/health-care-equity/accreditation-resource-center/use-data-to-identify-disparities-across-patient-groups/#t=_StrategiesTab&amp;sort=%40created%20descending</a:t>
            </a:r>
          </a:p>
        </p:txBody>
      </p:sp>
      <p:sp>
        <p:nvSpPr>
          <p:cNvPr id="5" name="Slide Number Placeholder 4"/>
          <p:cNvSpPr>
            <a:spLocks noGrp="1"/>
          </p:cNvSpPr>
          <p:nvPr>
            <p:ph type="sldNum" sz="quarter" idx="5"/>
          </p:nvPr>
        </p:nvSpPr>
        <p:spPr/>
        <p:txBody>
          <a:bodyPr/>
          <a:lstStyle/>
          <a:p>
            <a:fld id="{F6DA9C80-B631-4EC4-8253-F63CFD0157DF}" type="slidenum">
              <a:rPr lang="en-US" smtClean="0"/>
              <a:t>18</a:t>
            </a:fld>
            <a:endParaRPr lang="en-US"/>
          </a:p>
        </p:txBody>
      </p:sp>
    </p:spTree>
    <p:extLst>
      <p:ext uri="{BB962C8B-B14F-4D97-AF65-F5344CB8AC3E}">
        <p14:creationId xmlns:p14="http://schemas.microsoft.com/office/powerpoint/2010/main" val="11911281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Footer Placeholder 3"/>
          <p:cNvSpPr>
            <a:spLocks noGrp="1"/>
          </p:cNvSpPr>
          <p:nvPr>
            <p:ph type="ftr" sz="quarter" idx="4"/>
          </p:nvPr>
        </p:nvSpPr>
        <p:spPr/>
        <p:txBody>
          <a:bodyPr/>
          <a:lstStyle/>
          <a:p>
            <a:r>
              <a:rPr lang="en-US"/>
              <a:t>Use Data to Identify Disparities Across Patient Groups https://www.jointcommission.org/our-priorities/health-care-equity/accreditation-resource-center/use-data-to-identify-disparities-across-patient-groups/#t=_StrategiesTab&amp;sort=%40created%20descending</a:t>
            </a:r>
          </a:p>
        </p:txBody>
      </p:sp>
      <p:sp>
        <p:nvSpPr>
          <p:cNvPr id="5" name="Slide Number Placeholder 4"/>
          <p:cNvSpPr>
            <a:spLocks noGrp="1"/>
          </p:cNvSpPr>
          <p:nvPr>
            <p:ph type="sldNum" sz="quarter" idx="5"/>
          </p:nvPr>
        </p:nvSpPr>
        <p:spPr/>
        <p:txBody>
          <a:bodyPr/>
          <a:lstStyle/>
          <a:p>
            <a:fld id="{F6DA9C80-B631-4EC4-8253-F63CFD0157DF}" type="slidenum">
              <a:rPr lang="en-US" smtClean="0"/>
              <a:t>19</a:t>
            </a:fld>
            <a:endParaRPr lang="en-US"/>
          </a:p>
        </p:txBody>
      </p:sp>
    </p:spTree>
    <p:extLst>
      <p:ext uri="{BB962C8B-B14F-4D97-AF65-F5344CB8AC3E}">
        <p14:creationId xmlns:p14="http://schemas.microsoft.com/office/powerpoint/2010/main" val="11788743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pPr algn="l">
              <a:buFont typeface="+mj-lt"/>
              <a:buNone/>
            </a:pPr>
            <a:endParaRPr lang="en-US" b="0" i="0" dirty="0">
              <a:solidFill>
                <a:srgbClr val="0D0D0D"/>
              </a:solidFill>
              <a:effectLst/>
              <a:highlight>
                <a:srgbClr val="FFFFFF"/>
              </a:highlight>
              <a:latin typeface="Söhne"/>
            </a:endParaRPr>
          </a:p>
        </p:txBody>
      </p:sp>
      <p:sp>
        <p:nvSpPr>
          <p:cNvPr id="4" name="Footer Placeholder 3"/>
          <p:cNvSpPr>
            <a:spLocks noGrp="1"/>
          </p:cNvSpPr>
          <p:nvPr>
            <p:ph type="ftr" sz="quarter" idx="4"/>
          </p:nvPr>
        </p:nvSpPr>
        <p:spPr/>
        <p:txBody>
          <a:bodyPr/>
          <a:lstStyle/>
          <a:p>
            <a:r>
              <a:rPr lang="en-US"/>
              <a:t>Use Data to Identify Disparities Across Patient Groups https://www.jointcommission.org/our-priorities/health-care-equity/accreditation-resource-center/use-data-to-identify-disparities-across-patient-groups/#t=_StrategiesTab&amp;sort=%40created%20descending</a:t>
            </a:r>
          </a:p>
        </p:txBody>
      </p:sp>
      <p:sp>
        <p:nvSpPr>
          <p:cNvPr id="5" name="Slide Number Placeholder 4"/>
          <p:cNvSpPr>
            <a:spLocks noGrp="1"/>
          </p:cNvSpPr>
          <p:nvPr>
            <p:ph type="sldNum" sz="quarter" idx="5"/>
          </p:nvPr>
        </p:nvSpPr>
        <p:spPr/>
        <p:txBody>
          <a:bodyPr/>
          <a:lstStyle/>
          <a:p>
            <a:fld id="{F6DA9C80-B631-4EC4-8253-F63CFD0157DF}" type="slidenum">
              <a:rPr lang="en-US" smtClean="0"/>
              <a:t>20</a:t>
            </a:fld>
            <a:endParaRPr lang="en-US"/>
          </a:p>
        </p:txBody>
      </p:sp>
    </p:spTree>
    <p:extLst>
      <p:ext uri="{BB962C8B-B14F-4D97-AF65-F5344CB8AC3E}">
        <p14:creationId xmlns:p14="http://schemas.microsoft.com/office/powerpoint/2010/main" val="30486791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Footer Placeholder 3"/>
          <p:cNvSpPr>
            <a:spLocks noGrp="1"/>
          </p:cNvSpPr>
          <p:nvPr>
            <p:ph type="ftr" sz="quarter" idx="4"/>
          </p:nvPr>
        </p:nvSpPr>
        <p:spPr/>
        <p:txBody>
          <a:bodyPr/>
          <a:lstStyle/>
          <a:p>
            <a:r>
              <a:rPr lang="en-US"/>
              <a:t>Use Data to Identify Disparities Across Patient Groups https://www.jointcommission.org/our-priorities/health-care-equity/accreditation-resource-center/use-data-to-identify-disparities-across-patient-groups/#t=_StrategiesTab&amp;sort=%40created%20descending</a:t>
            </a:r>
          </a:p>
        </p:txBody>
      </p:sp>
      <p:sp>
        <p:nvSpPr>
          <p:cNvPr id="5" name="Slide Number Placeholder 4"/>
          <p:cNvSpPr>
            <a:spLocks noGrp="1"/>
          </p:cNvSpPr>
          <p:nvPr>
            <p:ph type="sldNum" sz="quarter" idx="5"/>
          </p:nvPr>
        </p:nvSpPr>
        <p:spPr/>
        <p:txBody>
          <a:bodyPr/>
          <a:lstStyle/>
          <a:p>
            <a:fld id="{F6DA9C80-B631-4EC4-8253-F63CFD0157DF}" type="slidenum">
              <a:rPr lang="en-US" smtClean="0"/>
              <a:t>21</a:t>
            </a:fld>
            <a:endParaRPr lang="en-US"/>
          </a:p>
        </p:txBody>
      </p:sp>
    </p:spTree>
    <p:extLst>
      <p:ext uri="{BB962C8B-B14F-4D97-AF65-F5344CB8AC3E}">
        <p14:creationId xmlns:p14="http://schemas.microsoft.com/office/powerpoint/2010/main" val="406624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F6DA9C80-B631-4EC4-8253-F63CFD0157DF}" type="slidenum">
              <a:rPr lang="en-US" smtClean="0"/>
              <a:t>2</a:t>
            </a:fld>
            <a:endParaRPr lang="en-US"/>
          </a:p>
        </p:txBody>
      </p:sp>
      <p:sp>
        <p:nvSpPr>
          <p:cNvPr id="5" name="Footer Placeholder 4">
            <a:extLst>
              <a:ext uri="{FF2B5EF4-FFF2-40B4-BE49-F238E27FC236}">
                <a16:creationId xmlns:a16="http://schemas.microsoft.com/office/drawing/2014/main" id="{8E31886B-1A68-7076-1278-218834796627}"/>
              </a:ext>
            </a:extLst>
          </p:cNvPr>
          <p:cNvSpPr>
            <a:spLocks noGrp="1"/>
          </p:cNvSpPr>
          <p:nvPr>
            <p:ph type="ftr" sz="quarter" idx="4"/>
          </p:nvPr>
        </p:nvSpPr>
        <p:spPr/>
        <p:txBody>
          <a:bodyPr/>
          <a:lstStyle/>
          <a:p>
            <a:r>
              <a:rPr lang="en-US"/>
              <a:t>Use Data to Identify Disparities Across Patient Groups https://www.jointcommission.org/our-priorities/health-care-equity/accreditation-resource-center/use-data-to-identify-disparities-across-patient-groups/#t=_StrategiesTab&amp;sort=%40created%20descending</a:t>
            </a:r>
          </a:p>
        </p:txBody>
      </p:sp>
      <p:sp>
        <p:nvSpPr>
          <p:cNvPr id="6" name="Notes Placeholder 5">
            <a:extLst>
              <a:ext uri="{FF2B5EF4-FFF2-40B4-BE49-F238E27FC236}">
                <a16:creationId xmlns:a16="http://schemas.microsoft.com/office/drawing/2014/main" id="{F41321E7-8CF2-3428-E4DB-15CA4360863B}"/>
              </a:ext>
            </a:extLst>
          </p:cNvPr>
          <p:cNvSpPr>
            <a:spLocks noGrp="1"/>
          </p:cNvSpPr>
          <p:nvPr>
            <p:ph type="body" idx="1"/>
          </p:nvPr>
        </p:nvSpPr>
        <p:spPr>
          <a:xfrm>
            <a:off x="685800" y="4400550"/>
            <a:ext cx="5486400" cy="3600450"/>
          </a:xfrm>
          <a:prstGeom prst="rect">
            <a:avLst/>
          </a:prstGeom>
        </p:spPr>
        <p:txBody>
          <a:bodyPr/>
          <a:lstStyle/>
          <a:p>
            <a:endParaRPr lang="en-US"/>
          </a:p>
        </p:txBody>
      </p:sp>
    </p:spTree>
    <p:extLst>
      <p:ext uri="{BB962C8B-B14F-4D97-AF65-F5344CB8AC3E}">
        <p14:creationId xmlns:p14="http://schemas.microsoft.com/office/powerpoint/2010/main" val="732522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F6DA9C80-B631-4EC4-8253-F63CFD0157DF}" type="slidenum">
              <a:rPr lang="en-US" smtClean="0"/>
              <a:t>22</a:t>
            </a:fld>
            <a:endParaRPr lang="en-US"/>
          </a:p>
        </p:txBody>
      </p:sp>
      <p:sp>
        <p:nvSpPr>
          <p:cNvPr id="5" name="Footer Placeholder 4">
            <a:extLst>
              <a:ext uri="{FF2B5EF4-FFF2-40B4-BE49-F238E27FC236}">
                <a16:creationId xmlns:a16="http://schemas.microsoft.com/office/drawing/2014/main" id="{8E31886B-1A68-7076-1278-218834796627}"/>
              </a:ext>
            </a:extLst>
          </p:cNvPr>
          <p:cNvSpPr>
            <a:spLocks noGrp="1"/>
          </p:cNvSpPr>
          <p:nvPr>
            <p:ph type="ftr" sz="quarter" idx="4"/>
          </p:nvPr>
        </p:nvSpPr>
        <p:spPr/>
        <p:txBody>
          <a:bodyPr/>
          <a:lstStyle/>
          <a:p>
            <a:r>
              <a:rPr lang="en-US"/>
              <a:t>Use Data to Identify Disparities Across Patient Groups https://www.jointcommission.org/our-priorities/health-care-equity/accreditation-resource-center/use-data-to-identify-disparities-across-patient-groups/#t=_StrategiesTab&amp;sort=%40created%20descending</a:t>
            </a:r>
          </a:p>
        </p:txBody>
      </p:sp>
      <p:sp>
        <p:nvSpPr>
          <p:cNvPr id="6" name="Notes Placeholder 5">
            <a:extLst>
              <a:ext uri="{FF2B5EF4-FFF2-40B4-BE49-F238E27FC236}">
                <a16:creationId xmlns:a16="http://schemas.microsoft.com/office/drawing/2014/main" id="{F41321E7-8CF2-3428-E4DB-15CA4360863B}"/>
              </a:ext>
            </a:extLst>
          </p:cNvPr>
          <p:cNvSpPr>
            <a:spLocks noGrp="1"/>
          </p:cNvSpPr>
          <p:nvPr>
            <p:ph type="body" idx="1"/>
          </p:nvPr>
        </p:nvSpPr>
        <p:spPr>
          <a:xfrm>
            <a:off x="685800" y="4400550"/>
            <a:ext cx="5486400" cy="3600450"/>
          </a:xfrm>
          <a:prstGeom prst="rect">
            <a:avLst/>
          </a:prstGeom>
        </p:spPr>
        <p:txBody>
          <a:bodyPr/>
          <a:lstStyle/>
          <a:p>
            <a:endParaRPr lang="en-US"/>
          </a:p>
        </p:txBody>
      </p:sp>
    </p:spTree>
    <p:extLst>
      <p:ext uri="{BB962C8B-B14F-4D97-AF65-F5344CB8AC3E}">
        <p14:creationId xmlns:p14="http://schemas.microsoft.com/office/powerpoint/2010/main" val="6468518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kern="1200" dirty="0">
              <a:solidFill>
                <a:schemeClr val="tx1"/>
              </a:solidFill>
              <a:latin typeface="+mn-lt"/>
              <a:ea typeface="+mn-ea"/>
              <a:cs typeface="+mn-cs"/>
            </a:endParaRPr>
          </a:p>
        </p:txBody>
      </p:sp>
      <p:sp>
        <p:nvSpPr>
          <p:cNvPr id="4" name="Footer Placeholder 3"/>
          <p:cNvSpPr>
            <a:spLocks noGrp="1"/>
          </p:cNvSpPr>
          <p:nvPr>
            <p:ph type="ftr" sz="quarter" idx="4"/>
          </p:nvPr>
        </p:nvSpPr>
        <p:spPr/>
        <p:txBody>
          <a:bodyPr/>
          <a:lstStyle/>
          <a:p>
            <a:r>
              <a:rPr lang="en-US"/>
              <a:t>Use Data to Identify Disparities Across Patient Groups https://www.jointcommission.org/our-priorities/health-care-equity/accreditation-resource-center/use-data-to-identify-disparities-across-patient-groups/#t=_StrategiesTab&amp;sort=%40created%20descending</a:t>
            </a:r>
          </a:p>
        </p:txBody>
      </p:sp>
      <p:sp>
        <p:nvSpPr>
          <p:cNvPr id="5" name="Slide Number Placeholder 4"/>
          <p:cNvSpPr>
            <a:spLocks noGrp="1"/>
          </p:cNvSpPr>
          <p:nvPr>
            <p:ph type="sldNum" sz="quarter" idx="5"/>
          </p:nvPr>
        </p:nvSpPr>
        <p:spPr/>
        <p:txBody>
          <a:bodyPr/>
          <a:lstStyle/>
          <a:p>
            <a:fld id="{F6DA9C80-B631-4EC4-8253-F63CFD0157DF}" type="slidenum">
              <a:rPr lang="en-US" smtClean="0"/>
              <a:t>23</a:t>
            </a:fld>
            <a:endParaRPr lang="en-US"/>
          </a:p>
        </p:txBody>
      </p:sp>
    </p:spTree>
    <p:extLst>
      <p:ext uri="{BB962C8B-B14F-4D97-AF65-F5344CB8AC3E}">
        <p14:creationId xmlns:p14="http://schemas.microsoft.com/office/powerpoint/2010/main" val="3855725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Footer Placeholder 3"/>
          <p:cNvSpPr>
            <a:spLocks noGrp="1"/>
          </p:cNvSpPr>
          <p:nvPr>
            <p:ph type="ftr" sz="quarter" idx="4"/>
          </p:nvPr>
        </p:nvSpPr>
        <p:spPr/>
        <p:txBody>
          <a:bodyPr/>
          <a:lstStyle/>
          <a:p>
            <a:r>
              <a:rPr lang="en-US"/>
              <a:t>Use Data to Identify Disparities Across Patient Groups https://www.jointcommission.org/our-priorities/health-care-equity/accreditation-resource-center/use-data-to-identify-disparities-across-patient-groups/#t=_StrategiesTab&amp;sort=%40created%20descending</a:t>
            </a:r>
          </a:p>
        </p:txBody>
      </p:sp>
      <p:sp>
        <p:nvSpPr>
          <p:cNvPr id="5" name="Slide Number Placeholder 4"/>
          <p:cNvSpPr>
            <a:spLocks noGrp="1"/>
          </p:cNvSpPr>
          <p:nvPr>
            <p:ph type="sldNum" sz="quarter" idx="5"/>
          </p:nvPr>
        </p:nvSpPr>
        <p:spPr/>
        <p:txBody>
          <a:bodyPr/>
          <a:lstStyle/>
          <a:p>
            <a:fld id="{F6DA9C80-B631-4EC4-8253-F63CFD0157DF}" type="slidenum">
              <a:rPr lang="en-US" smtClean="0"/>
              <a:t>24</a:t>
            </a:fld>
            <a:endParaRPr lang="en-US"/>
          </a:p>
        </p:txBody>
      </p:sp>
    </p:spTree>
    <p:extLst>
      <p:ext uri="{BB962C8B-B14F-4D97-AF65-F5344CB8AC3E}">
        <p14:creationId xmlns:p14="http://schemas.microsoft.com/office/powerpoint/2010/main" val="38941509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Footer Placeholder 3"/>
          <p:cNvSpPr>
            <a:spLocks noGrp="1"/>
          </p:cNvSpPr>
          <p:nvPr>
            <p:ph type="ftr" sz="quarter" idx="4"/>
          </p:nvPr>
        </p:nvSpPr>
        <p:spPr/>
        <p:txBody>
          <a:bodyPr/>
          <a:lstStyle/>
          <a:p>
            <a:r>
              <a:rPr lang="en-US"/>
              <a:t>Use Data to Identify Disparities Across Patient Groups https://www.jointcommission.org/our-priorities/health-care-equity/accreditation-resource-center/use-data-to-identify-disparities-across-patient-groups/#t=_StrategiesTab&amp;sort=%40created%20descending</a:t>
            </a:r>
          </a:p>
        </p:txBody>
      </p:sp>
      <p:sp>
        <p:nvSpPr>
          <p:cNvPr id="5" name="Slide Number Placeholder 4"/>
          <p:cNvSpPr>
            <a:spLocks noGrp="1"/>
          </p:cNvSpPr>
          <p:nvPr>
            <p:ph type="sldNum" sz="quarter" idx="5"/>
          </p:nvPr>
        </p:nvSpPr>
        <p:spPr/>
        <p:txBody>
          <a:bodyPr/>
          <a:lstStyle/>
          <a:p>
            <a:fld id="{F6DA9C80-B631-4EC4-8253-F63CFD0157DF}" type="slidenum">
              <a:rPr lang="en-US" smtClean="0"/>
              <a:t>25</a:t>
            </a:fld>
            <a:endParaRPr lang="en-US"/>
          </a:p>
        </p:txBody>
      </p:sp>
    </p:spTree>
    <p:extLst>
      <p:ext uri="{BB962C8B-B14F-4D97-AF65-F5344CB8AC3E}">
        <p14:creationId xmlns:p14="http://schemas.microsoft.com/office/powerpoint/2010/main" val="18049784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4294967295"/>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p:txBody>
          <a:bodyPr/>
          <a:lstStyle/>
          <a:p>
            <a:fld id="{F6DA9C80-B631-4EC4-8253-F63CFD0157DF}" type="slidenum">
              <a:rPr lang="en-US" smtClean="0"/>
              <a:t>26</a:t>
            </a:fld>
            <a:endParaRPr lang="en-US"/>
          </a:p>
        </p:txBody>
      </p:sp>
      <p:sp>
        <p:nvSpPr>
          <p:cNvPr id="5" name="Footer Placeholder 4">
            <a:extLst>
              <a:ext uri="{FF2B5EF4-FFF2-40B4-BE49-F238E27FC236}">
                <a16:creationId xmlns:a16="http://schemas.microsoft.com/office/drawing/2014/main" id="{3B0268FE-8064-2071-04B3-35AF0D16A3BA}"/>
              </a:ext>
            </a:extLst>
          </p:cNvPr>
          <p:cNvSpPr>
            <a:spLocks noGrp="1"/>
          </p:cNvSpPr>
          <p:nvPr>
            <p:ph type="ftr" sz="quarter" idx="4"/>
          </p:nvPr>
        </p:nvSpPr>
        <p:spPr/>
        <p:txBody>
          <a:bodyPr/>
          <a:lstStyle/>
          <a:p>
            <a:r>
              <a:rPr lang="en-US"/>
              <a:t>Use Data to Identify Disparities Across Patient Groups https://www.jointcommission.org/our-priorities/health-care-equity/accreditation-resource-center/use-data-to-identify-disparities-across-patient-groups/#t=_StrategiesTab&amp;sort=%40created%20descending</a:t>
            </a:r>
          </a:p>
        </p:txBody>
      </p:sp>
    </p:spTree>
    <p:extLst>
      <p:ext uri="{BB962C8B-B14F-4D97-AF65-F5344CB8AC3E}">
        <p14:creationId xmlns:p14="http://schemas.microsoft.com/office/powerpoint/2010/main" val="23547945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pPr algn="l">
              <a:buFont typeface="+mj-lt"/>
              <a:buNone/>
            </a:pPr>
            <a:endParaRPr lang="en-US" dirty="0"/>
          </a:p>
        </p:txBody>
      </p:sp>
      <p:sp>
        <p:nvSpPr>
          <p:cNvPr id="4" name="Footer Placeholder 3"/>
          <p:cNvSpPr>
            <a:spLocks noGrp="1"/>
          </p:cNvSpPr>
          <p:nvPr>
            <p:ph type="ftr" sz="quarter" idx="4"/>
          </p:nvPr>
        </p:nvSpPr>
        <p:spPr/>
        <p:txBody>
          <a:bodyPr/>
          <a:lstStyle/>
          <a:p>
            <a:r>
              <a:rPr lang="en-US"/>
              <a:t>Use Data to Identify Disparities Across Patient Groups https://www.jointcommission.org/our-priorities/health-care-equity/accreditation-resource-center/use-data-to-identify-disparities-across-patient-groups/#t=_StrategiesTab&amp;sort=%40created%20descending</a:t>
            </a:r>
          </a:p>
        </p:txBody>
      </p:sp>
      <p:sp>
        <p:nvSpPr>
          <p:cNvPr id="5" name="Slide Number Placeholder 4"/>
          <p:cNvSpPr>
            <a:spLocks noGrp="1"/>
          </p:cNvSpPr>
          <p:nvPr>
            <p:ph type="sldNum" sz="quarter" idx="5"/>
          </p:nvPr>
        </p:nvSpPr>
        <p:spPr/>
        <p:txBody>
          <a:bodyPr/>
          <a:lstStyle/>
          <a:p>
            <a:fld id="{F6DA9C80-B631-4EC4-8253-F63CFD0157DF}" type="slidenum">
              <a:rPr lang="en-US" smtClean="0"/>
              <a:t>27</a:t>
            </a:fld>
            <a:endParaRPr lang="en-US"/>
          </a:p>
        </p:txBody>
      </p:sp>
    </p:spTree>
    <p:extLst>
      <p:ext uri="{BB962C8B-B14F-4D97-AF65-F5344CB8AC3E}">
        <p14:creationId xmlns:p14="http://schemas.microsoft.com/office/powerpoint/2010/main" val="17023622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pPr marL="0" algn="l" rtl="0" eaLnBrk="1" fontAlgn="t" latinLnBrk="0" hangingPunct="1">
              <a:spcBef>
                <a:spcPts val="0"/>
              </a:spcBef>
              <a:spcAft>
                <a:spcPts val="0"/>
              </a:spcAft>
            </a:pPr>
            <a:endParaRPr lang="en-US" sz="2800" b="0" i="0" dirty="0">
              <a:solidFill>
                <a:srgbClr val="000000"/>
              </a:solidFill>
              <a:effectLst/>
              <a:latin typeface="Merriweather Sans" panose="020F0502020204030204" pitchFamily="2" charset="0"/>
            </a:endParaRPr>
          </a:p>
        </p:txBody>
      </p:sp>
      <p:sp>
        <p:nvSpPr>
          <p:cNvPr id="4" name="Footer Placeholder 3"/>
          <p:cNvSpPr>
            <a:spLocks noGrp="1"/>
          </p:cNvSpPr>
          <p:nvPr>
            <p:ph type="ftr" sz="quarter" idx="4"/>
          </p:nvPr>
        </p:nvSpPr>
        <p:spPr/>
        <p:txBody>
          <a:bodyPr/>
          <a:lstStyle/>
          <a:p>
            <a:r>
              <a:rPr lang="en-US"/>
              <a:t>Use Data to Identify Disparities Across Patient Groups https://www.jointcommission.org/our-priorities/health-care-equity/accreditation-resource-center/use-data-to-identify-disparities-across-patient-groups/#t=_StrategiesTab&amp;sort=%40created%20descending</a:t>
            </a:r>
          </a:p>
        </p:txBody>
      </p:sp>
      <p:sp>
        <p:nvSpPr>
          <p:cNvPr id="5" name="Slide Number Placeholder 4"/>
          <p:cNvSpPr>
            <a:spLocks noGrp="1"/>
          </p:cNvSpPr>
          <p:nvPr>
            <p:ph type="sldNum" sz="quarter" idx="5"/>
          </p:nvPr>
        </p:nvSpPr>
        <p:spPr/>
        <p:txBody>
          <a:bodyPr/>
          <a:lstStyle/>
          <a:p>
            <a:fld id="{F6DA9C80-B631-4EC4-8253-F63CFD0157DF}" type="slidenum">
              <a:rPr lang="en-US" smtClean="0"/>
              <a:t>28</a:t>
            </a:fld>
            <a:endParaRPr lang="en-US"/>
          </a:p>
        </p:txBody>
      </p:sp>
    </p:spTree>
    <p:extLst>
      <p:ext uri="{BB962C8B-B14F-4D97-AF65-F5344CB8AC3E}">
        <p14:creationId xmlns:p14="http://schemas.microsoft.com/office/powerpoint/2010/main" val="8698445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Footer Placeholder 3"/>
          <p:cNvSpPr>
            <a:spLocks noGrp="1"/>
          </p:cNvSpPr>
          <p:nvPr>
            <p:ph type="ftr" sz="quarter" idx="4"/>
          </p:nvPr>
        </p:nvSpPr>
        <p:spPr/>
        <p:txBody>
          <a:bodyPr/>
          <a:lstStyle/>
          <a:p>
            <a:r>
              <a:rPr lang="en-US"/>
              <a:t>Use Data to Identify Disparities Across Patient Groups https://www.jointcommission.org/our-priorities/health-care-equity/accreditation-resource-center/use-data-to-identify-disparities-across-patient-groups/#t=_StrategiesTab&amp;sort=%40created%20descending</a:t>
            </a:r>
          </a:p>
        </p:txBody>
      </p:sp>
      <p:sp>
        <p:nvSpPr>
          <p:cNvPr id="5" name="Slide Number Placeholder 4"/>
          <p:cNvSpPr>
            <a:spLocks noGrp="1"/>
          </p:cNvSpPr>
          <p:nvPr>
            <p:ph type="sldNum" sz="quarter" idx="5"/>
          </p:nvPr>
        </p:nvSpPr>
        <p:spPr/>
        <p:txBody>
          <a:bodyPr/>
          <a:lstStyle/>
          <a:p>
            <a:fld id="{F6DA9C80-B631-4EC4-8253-F63CFD0157DF}" type="slidenum">
              <a:rPr lang="en-US" smtClean="0"/>
              <a:t>29</a:t>
            </a:fld>
            <a:endParaRPr lang="en-US"/>
          </a:p>
        </p:txBody>
      </p:sp>
    </p:spTree>
    <p:extLst>
      <p:ext uri="{BB962C8B-B14F-4D97-AF65-F5344CB8AC3E}">
        <p14:creationId xmlns:p14="http://schemas.microsoft.com/office/powerpoint/2010/main" val="21273842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F6DA9C80-B631-4EC4-8253-F63CFD0157DF}" type="slidenum">
              <a:rPr lang="en-US" smtClean="0"/>
              <a:t>30</a:t>
            </a:fld>
            <a:endParaRPr lang="en-US"/>
          </a:p>
        </p:txBody>
      </p:sp>
      <p:sp>
        <p:nvSpPr>
          <p:cNvPr id="5" name="Footer Placeholder 4">
            <a:extLst>
              <a:ext uri="{FF2B5EF4-FFF2-40B4-BE49-F238E27FC236}">
                <a16:creationId xmlns:a16="http://schemas.microsoft.com/office/drawing/2014/main" id="{8E31886B-1A68-7076-1278-218834796627}"/>
              </a:ext>
            </a:extLst>
          </p:cNvPr>
          <p:cNvSpPr>
            <a:spLocks noGrp="1"/>
          </p:cNvSpPr>
          <p:nvPr>
            <p:ph type="ftr" sz="quarter" idx="4"/>
          </p:nvPr>
        </p:nvSpPr>
        <p:spPr/>
        <p:txBody>
          <a:bodyPr/>
          <a:lstStyle/>
          <a:p>
            <a:r>
              <a:rPr lang="en-US"/>
              <a:t>Use Data to Identify Disparities Across Patient Groups https://www.jointcommission.org/our-priorities/health-care-equity/accreditation-resource-center/use-data-to-identify-disparities-across-patient-groups/#t=_StrategiesTab&amp;sort=%40created%20descending</a:t>
            </a:r>
          </a:p>
        </p:txBody>
      </p:sp>
      <p:sp>
        <p:nvSpPr>
          <p:cNvPr id="6" name="Notes Placeholder 5">
            <a:extLst>
              <a:ext uri="{FF2B5EF4-FFF2-40B4-BE49-F238E27FC236}">
                <a16:creationId xmlns:a16="http://schemas.microsoft.com/office/drawing/2014/main" id="{F41321E7-8CF2-3428-E4DB-15CA4360863B}"/>
              </a:ext>
            </a:extLst>
          </p:cNvPr>
          <p:cNvSpPr>
            <a:spLocks noGrp="1"/>
          </p:cNvSpPr>
          <p:nvPr>
            <p:ph type="body" idx="1"/>
          </p:nvPr>
        </p:nvSpPr>
        <p:spPr>
          <a:xfrm>
            <a:off x="685800" y="4400550"/>
            <a:ext cx="5486400" cy="3600450"/>
          </a:xfrm>
          <a:prstGeom prst="rect">
            <a:avLst/>
          </a:prstGeom>
        </p:spPr>
        <p:txBody>
          <a:bodyPr/>
          <a:lstStyle/>
          <a:p>
            <a:endParaRPr lang="en-US"/>
          </a:p>
        </p:txBody>
      </p:sp>
    </p:spTree>
    <p:extLst>
      <p:ext uri="{BB962C8B-B14F-4D97-AF65-F5344CB8AC3E}">
        <p14:creationId xmlns:p14="http://schemas.microsoft.com/office/powerpoint/2010/main" val="15508766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pPr marL="171450" indent="-171450">
              <a:buFont typeface="Arial" panose="020B0604020202020204" pitchFamily="34" charset="0"/>
              <a:buChar char="•"/>
            </a:pPr>
            <a:endParaRPr lang="en-US" sz="1200" dirty="0">
              <a:latin typeface="+mn-lt"/>
            </a:endParaRPr>
          </a:p>
          <a:p>
            <a:pPr marL="0" indent="0">
              <a:buFont typeface="Arial" panose="020B0604020202020204" pitchFamily="34" charset="0"/>
              <a:buNone/>
            </a:pPr>
            <a:endParaRPr lang="en-US" sz="1200" b="0" i="0" dirty="0">
              <a:solidFill>
                <a:srgbClr val="0D0D0D"/>
              </a:solidFill>
              <a:effectLst/>
              <a:latin typeface="+mn-lt"/>
            </a:endParaRPr>
          </a:p>
        </p:txBody>
      </p:sp>
      <p:sp>
        <p:nvSpPr>
          <p:cNvPr id="4" name="Footer Placeholder 3"/>
          <p:cNvSpPr>
            <a:spLocks noGrp="1"/>
          </p:cNvSpPr>
          <p:nvPr>
            <p:ph type="ftr" sz="quarter" idx="4"/>
          </p:nvPr>
        </p:nvSpPr>
        <p:spPr/>
        <p:txBody>
          <a:bodyPr/>
          <a:lstStyle/>
          <a:p>
            <a:r>
              <a:rPr lang="en-US"/>
              <a:t>Use Data to Identify Disparities Across Patient Groups https://www.jointcommission.org/our-priorities/health-care-equity/accreditation-resource-center/use-data-to-identify-disparities-across-patient-groups/#t=_StrategiesTab&amp;sort=%40created%20descending</a:t>
            </a:r>
          </a:p>
        </p:txBody>
      </p:sp>
      <p:sp>
        <p:nvSpPr>
          <p:cNvPr id="5" name="Slide Number Placeholder 4"/>
          <p:cNvSpPr>
            <a:spLocks noGrp="1"/>
          </p:cNvSpPr>
          <p:nvPr>
            <p:ph type="sldNum" sz="quarter" idx="5"/>
          </p:nvPr>
        </p:nvSpPr>
        <p:spPr/>
        <p:txBody>
          <a:bodyPr/>
          <a:lstStyle/>
          <a:p>
            <a:fld id="{F6DA9C80-B631-4EC4-8253-F63CFD0157DF}" type="slidenum">
              <a:rPr lang="en-US" smtClean="0"/>
              <a:t>31</a:t>
            </a:fld>
            <a:endParaRPr lang="en-US"/>
          </a:p>
        </p:txBody>
      </p:sp>
    </p:spTree>
    <p:extLst>
      <p:ext uri="{BB962C8B-B14F-4D97-AF65-F5344CB8AC3E}">
        <p14:creationId xmlns:p14="http://schemas.microsoft.com/office/powerpoint/2010/main" val="319509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Footer Placeholder 3"/>
          <p:cNvSpPr>
            <a:spLocks noGrp="1"/>
          </p:cNvSpPr>
          <p:nvPr>
            <p:ph type="ftr" sz="quarter" idx="4"/>
          </p:nvPr>
        </p:nvSpPr>
        <p:spPr/>
        <p:txBody>
          <a:bodyPr/>
          <a:lstStyle/>
          <a:p>
            <a:r>
              <a:rPr lang="en-US"/>
              <a:t>Use Data to Identify Disparities Across Patient Groups https://www.jointcommission.org/our-priorities/health-care-equity/accreditation-resource-center/use-data-to-identify-disparities-across-patient-groups/#t=_StrategiesTab&amp;sort=%40created%20descending</a:t>
            </a:r>
          </a:p>
        </p:txBody>
      </p:sp>
      <p:sp>
        <p:nvSpPr>
          <p:cNvPr id="5" name="Slide Number Placeholder 4"/>
          <p:cNvSpPr>
            <a:spLocks noGrp="1"/>
          </p:cNvSpPr>
          <p:nvPr>
            <p:ph type="sldNum" sz="quarter" idx="5"/>
          </p:nvPr>
        </p:nvSpPr>
        <p:spPr/>
        <p:txBody>
          <a:bodyPr/>
          <a:lstStyle/>
          <a:p>
            <a:fld id="{F6DA9C80-B631-4EC4-8253-F63CFD0157DF}" type="slidenum">
              <a:rPr lang="en-US" smtClean="0"/>
              <a:t>5</a:t>
            </a:fld>
            <a:endParaRPr lang="en-US"/>
          </a:p>
        </p:txBody>
      </p:sp>
    </p:spTree>
    <p:extLst>
      <p:ext uri="{BB962C8B-B14F-4D97-AF65-F5344CB8AC3E}">
        <p14:creationId xmlns:p14="http://schemas.microsoft.com/office/powerpoint/2010/main" val="5475877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nSpc>
                <a:spcPct val="107000"/>
              </a:lnSpc>
              <a:spcBef>
                <a:spcPts val="0"/>
              </a:spcBef>
              <a:spcAft>
                <a:spcPts val="800"/>
              </a:spcAft>
              <a:buSzPts val="1000"/>
              <a:buFont typeface="Symbol" panose="05050102010706020507" pitchFamily="18" charset="2"/>
              <a:buNone/>
              <a:tabLst>
                <a:tab pos="457200" algn="l"/>
              </a:tabLst>
            </a:pPr>
            <a:endParaRPr lang="en-US" sz="1800" kern="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Footer Placeholder 3"/>
          <p:cNvSpPr>
            <a:spLocks noGrp="1"/>
          </p:cNvSpPr>
          <p:nvPr>
            <p:ph type="ftr" sz="quarter" idx="4"/>
          </p:nvPr>
        </p:nvSpPr>
        <p:spPr/>
        <p:txBody>
          <a:bodyPr/>
          <a:lstStyle/>
          <a:p>
            <a:r>
              <a:rPr lang="en-US"/>
              <a:t>Use Data to Identify Disparities Across Patient Groups https://www.jointcommission.org/our-priorities/health-care-equity/accreditation-resource-center/use-data-to-identify-disparities-across-patient-groups/#t=_StrategiesTab&amp;sort=%40created%20descending</a:t>
            </a:r>
          </a:p>
        </p:txBody>
      </p:sp>
      <p:sp>
        <p:nvSpPr>
          <p:cNvPr id="5" name="Slide Number Placeholder 4"/>
          <p:cNvSpPr>
            <a:spLocks noGrp="1"/>
          </p:cNvSpPr>
          <p:nvPr>
            <p:ph type="sldNum" sz="quarter" idx="5"/>
          </p:nvPr>
        </p:nvSpPr>
        <p:spPr/>
        <p:txBody>
          <a:bodyPr/>
          <a:lstStyle/>
          <a:p>
            <a:fld id="{F6DA9C80-B631-4EC4-8253-F63CFD0157DF}" type="slidenum">
              <a:rPr lang="en-US" smtClean="0"/>
              <a:t>32</a:t>
            </a:fld>
            <a:endParaRPr lang="en-US"/>
          </a:p>
        </p:txBody>
      </p:sp>
    </p:spTree>
    <p:extLst>
      <p:ext uri="{BB962C8B-B14F-4D97-AF65-F5344CB8AC3E}">
        <p14:creationId xmlns:p14="http://schemas.microsoft.com/office/powerpoint/2010/main" val="42269815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sz="1200" dirty="0">
              <a:latin typeface="+mn-lt"/>
            </a:endParaRPr>
          </a:p>
        </p:txBody>
      </p:sp>
      <p:sp>
        <p:nvSpPr>
          <p:cNvPr id="4" name="Footer Placeholder 3"/>
          <p:cNvSpPr>
            <a:spLocks noGrp="1"/>
          </p:cNvSpPr>
          <p:nvPr>
            <p:ph type="ftr" sz="quarter" idx="4"/>
          </p:nvPr>
        </p:nvSpPr>
        <p:spPr/>
        <p:txBody>
          <a:bodyPr/>
          <a:lstStyle/>
          <a:p>
            <a:r>
              <a:rPr lang="en-US"/>
              <a:t>Use Data to Identify Disparities Across Patient Groups https://www.jointcommission.org/our-priorities/health-care-equity/accreditation-resource-center/use-data-to-identify-disparities-across-patient-groups/#t=_StrategiesTab&amp;sort=%40created%20descending</a:t>
            </a:r>
          </a:p>
        </p:txBody>
      </p:sp>
      <p:sp>
        <p:nvSpPr>
          <p:cNvPr id="5" name="Slide Number Placeholder 4"/>
          <p:cNvSpPr>
            <a:spLocks noGrp="1"/>
          </p:cNvSpPr>
          <p:nvPr>
            <p:ph type="sldNum" sz="quarter" idx="5"/>
          </p:nvPr>
        </p:nvSpPr>
        <p:spPr/>
        <p:txBody>
          <a:bodyPr/>
          <a:lstStyle/>
          <a:p>
            <a:fld id="{F6DA9C80-B631-4EC4-8253-F63CFD0157DF}" type="slidenum">
              <a:rPr lang="en-US" smtClean="0"/>
              <a:t>33</a:t>
            </a:fld>
            <a:endParaRPr lang="en-US"/>
          </a:p>
        </p:txBody>
      </p:sp>
    </p:spTree>
    <p:extLst>
      <p:ext uri="{BB962C8B-B14F-4D97-AF65-F5344CB8AC3E}">
        <p14:creationId xmlns:p14="http://schemas.microsoft.com/office/powerpoint/2010/main" val="42080816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p:txBody>
      </p:sp>
      <p:sp>
        <p:nvSpPr>
          <p:cNvPr id="4" name="Footer Placeholder 3"/>
          <p:cNvSpPr>
            <a:spLocks noGrp="1"/>
          </p:cNvSpPr>
          <p:nvPr>
            <p:ph type="ftr" sz="quarter" idx="4"/>
          </p:nvPr>
        </p:nvSpPr>
        <p:spPr/>
        <p:txBody>
          <a:bodyPr/>
          <a:lstStyle/>
          <a:p>
            <a:r>
              <a:rPr lang="en-US"/>
              <a:t>Use Data to Identify Disparities Across Patient Groups https://www.jointcommission.org/our-priorities/health-care-equity/accreditation-resource-center/use-data-to-identify-disparities-across-patient-groups/#t=_StrategiesTab&amp;sort=%40created%20descending</a:t>
            </a:r>
          </a:p>
        </p:txBody>
      </p:sp>
      <p:sp>
        <p:nvSpPr>
          <p:cNvPr id="5" name="Slide Number Placeholder 4"/>
          <p:cNvSpPr>
            <a:spLocks noGrp="1"/>
          </p:cNvSpPr>
          <p:nvPr>
            <p:ph type="sldNum" sz="quarter" idx="5"/>
          </p:nvPr>
        </p:nvSpPr>
        <p:spPr/>
        <p:txBody>
          <a:bodyPr/>
          <a:lstStyle/>
          <a:p>
            <a:fld id="{F6DA9C80-B631-4EC4-8253-F63CFD0157DF}" type="slidenum">
              <a:rPr lang="en-US" smtClean="0"/>
              <a:t>34</a:t>
            </a:fld>
            <a:endParaRPr lang="en-US"/>
          </a:p>
        </p:txBody>
      </p:sp>
    </p:spTree>
    <p:extLst>
      <p:ext uri="{BB962C8B-B14F-4D97-AF65-F5344CB8AC3E}">
        <p14:creationId xmlns:p14="http://schemas.microsoft.com/office/powerpoint/2010/main" val="40184098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sz="1200" dirty="0">
              <a:latin typeface="+mn-lt"/>
            </a:endParaRPr>
          </a:p>
        </p:txBody>
      </p:sp>
      <p:sp>
        <p:nvSpPr>
          <p:cNvPr id="4" name="Footer Placeholder 3"/>
          <p:cNvSpPr>
            <a:spLocks noGrp="1"/>
          </p:cNvSpPr>
          <p:nvPr>
            <p:ph type="ftr" sz="quarter" idx="4"/>
          </p:nvPr>
        </p:nvSpPr>
        <p:spPr/>
        <p:txBody>
          <a:bodyPr/>
          <a:lstStyle/>
          <a:p>
            <a:r>
              <a:rPr lang="en-US"/>
              <a:t>Use Data to Identify Disparities Across Patient Groups https://www.jointcommission.org/our-priorities/health-care-equity/accreditation-resource-center/use-data-to-identify-disparities-across-patient-groups/#t=_StrategiesTab&amp;sort=%40created%20descending</a:t>
            </a:r>
          </a:p>
        </p:txBody>
      </p:sp>
      <p:sp>
        <p:nvSpPr>
          <p:cNvPr id="5" name="Slide Number Placeholder 4"/>
          <p:cNvSpPr>
            <a:spLocks noGrp="1"/>
          </p:cNvSpPr>
          <p:nvPr>
            <p:ph type="sldNum" sz="quarter" idx="5"/>
          </p:nvPr>
        </p:nvSpPr>
        <p:spPr/>
        <p:txBody>
          <a:bodyPr/>
          <a:lstStyle/>
          <a:p>
            <a:fld id="{F6DA9C80-B631-4EC4-8253-F63CFD0157DF}" type="slidenum">
              <a:rPr lang="en-US" smtClean="0"/>
              <a:t>35</a:t>
            </a:fld>
            <a:endParaRPr lang="en-US"/>
          </a:p>
        </p:txBody>
      </p:sp>
    </p:spTree>
    <p:extLst>
      <p:ext uri="{BB962C8B-B14F-4D97-AF65-F5344CB8AC3E}">
        <p14:creationId xmlns:p14="http://schemas.microsoft.com/office/powerpoint/2010/main" val="23583477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F6DA9C80-B631-4EC4-8253-F63CFD0157DF}" type="slidenum">
              <a:rPr lang="en-US" smtClean="0"/>
              <a:t>36</a:t>
            </a:fld>
            <a:endParaRPr lang="en-US"/>
          </a:p>
        </p:txBody>
      </p:sp>
      <p:sp>
        <p:nvSpPr>
          <p:cNvPr id="5" name="Footer Placeholder 4">
            <a:extLst>
              <a:ext uri="{FF2B5EF4-FFF2-40B4-BE49-F238E27FC236}">
                <a16:creationId xmlns:a16="http://schemas.microsoft.com/office/drawing/2014/main" id="{8E31886B-1A68-7076-1278-218834796627}"/>
              </a:ext>
            </a:extLst>
          </p:cNvPr>
          <p:cNvSpPr>
            <a:spLocks noGrp="1"/>
          </p:cNvSpPr>
          <p:nvPr>
            <p:ph type="ftr" sz="quarter" idx="4"/>
          </p:nvPr>
        </p:nvSpPr>
        <p:spPr/>
        <p:txBody>
          <a:bodyPr/>
          <a:lstStyle/>
          <a:p>
            <a:r>
              <a:rPr lang="en-US"/>
              <a:t>Use Data to Identify Disparities Across Patient Groups https://www.jointcommission.org/our-priorities/health-care-equity/accreditation-resource-center/use-data-to-identify-disparities-across-patient-groups/#t=_StrategiesTab&amp;sort=%40created%20descending</a:t>
            </a:r>
          </a:p>
        </p:txBody>
      </p:sp>
      <p:sp>
        <p:nvSpPr>
          <p:cNvPr id="6" name="Notes Placeholder 5">
            <a:extLst>
              <a:ext uri="{FF2B5EF4-FFF2-40B4-BE49-F238E27FC236}">
                <a16:creationId xmlns:a16="http://schemas.microsoft.com/office/drawing/2014/main" id="{F41321E7-8CF2-3428-E4DB-15CA4360863B}"/>
              </a:ext>
            </a:extLst>
          </p:cNvPr>
          <p:cNvSpPr>
            <a:spLocks noGrp="1"/>
          </p:cNvSpPr>
          <p:nvPr>
            <p:ph type="body" idx="1"/>
          </p:nvPr>
        </p:nvSpPr>
        <p:spPr>
          <a:xfrm>
            <a:off x="685800" y="4400550"/>
            <a:ext cx="5486400" cy="3600450"/>
          </a:xfrm>
          <a:prstGeom prst="rect">
            <a:avLst/>
          </a:prstGeom>
        </p:spPr>
        <p:txBody>
          <a:bodyPr/>
          <a:lstStyle/>
          <a:p>
            <a:endParaRPr lang="en-US"/>
          </a:p>
        </p:txBody>
      </p:sp>
    </p:spTree>
    <p:extLst>
      <p:ext uri="{BB962C8B-B14F-4D97-AF65-F5344CB8AC3E}">
        <p14:creationId xmlns:p14="http://schemas.microsoft.com/office/powerpoint/2010/main" val="16328922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Footer Placeholder 3"/>
          <p:cNvSpPr>
            <a:spLocks noGrp="1"/>
          </p:cNvSpPr>
          <p:nvPr>
            <p:ph type="ftr" sz="quarter" idx="4"/>
          </p:nvPr>
        </p:nvSpPr>
        <p:spPr/>
        <p:txBody>
          <a:bodyPr/>
          <a:lstStyle/>
          <a:p>
            <a:r>
              <a:rPr lang="en-US"/>
              <a:t>Use Data to Identify Disparities Across Patient Groups https://www.jointcommission.org/our-priorities/health-care-equity/accreditation-resource-center/use-data-to-identify-disparities-across-patient-groups/#t=_StrategiesTab&amp;sort=%40created%20descending</a:t>
            </a:r>
          </a:p>
        </p:txBody>
      </p:sp>
      <p:sp>
        <p:nvSpPr>
          <p:cNvPr id="5" name="Slide Number Placeholder 4"/>
          <p:cNvSpPr>
            <a:spLocks noGrp="1"/>
          </p:cNvSpPr>
          <p:nvPr>
            <p:ph type="sldNum" sz="quarter" idx="5"/>
          </p:nvPr>
        </p:nvSpPr>
        <p:spPr/>
        <p:txBody>
          <a:bodyPr/>
          <a:lstStyle/>
          <a:p>
            <a:fld id="{F6DA9C80-B631-4EC4-8253-F63CFD0157DF}" type="slidenum">
              <a:rPr lang="en-US" smtClean="0"/>
              <a:t>37</a:t>
            </a:fld>
            <a:endParaRPr lang="en-US"/>
          </a:p>
        </p:txBody>
      </p:sp>
    </p:spTree>
    <p:extLst>
      <p:ext uri="{BB962C8B-B14F-4D97-AF65-F5344CB8AC3E}">
        <p14:creationId xmlns:p14="http://schemas.microsoft.com/office/powerpoint/2010/main" val="11579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Footer Placeholder 3"/>
          <p:cNvSpPr>
            <a:spLocks noGrp="1"/>
          </p:cNvSpPr>
          <p:nvPr>
            <p:ph type="ftr" sz="quarter" idx="4"/>
          </p:nvPr>
        </p:nvSpPr>
        <p:spPr/>
        <p:txBody>
          <a:bodyPr/>
          <a:lstStyle/>
          <a:p>
            <a:r>
              <a:rPr lang="en-US"/>
              <a:t>Use Data to Identify Disparities Across Patient Groups https://www.jointcommission.org/our-priorities/health-care-equity/accreditation-resource-center/use-data-to-identify-disparities-across-patient-groups/#t=_StrategiesTab&amp;sort=%40created%20descending</a:t>
            </a:r>
          </a:p>
        </p:txBody>
      </p:sp>
      <p:sp>
        <p:nvSpPr>
          <p:cNvPr id="5" name="Slide Number Placeholder 4"/>
          <p:cNvSpPr>
            <a:spLocks noGrp="1"/>
          </p:cNvSpPr>
          <p:nvPr>
            <p:ph type="sldNum" sz="quarter" idx="5"/>
          </p:nvPr>
        </p:nvSpPr>
        <p:spPr/>
        <p:txBody>
          <a:bodyPr/>
          <a:lstStyle/>
          <a:p>
            <a:fld id="{F6DA9C80-B631-4EC4-8253-F63CFD0157DF}" type="slidenum">
              <a:rPr lang="en-US" smtClean="0"/>
              <a:t>38</a:t>
            </a:fld>
            <a:endParaRPr lang="en-US"/>
          </a:p>
        </p:txBody>
      </p:sp>
    </p:spTree>
    <p:extLst>
      <p:ext uri="{BB962C8B-B14F-4D97-AF65-F5344CB8AC3E}">
        <p14:creationId xmlns:p14="http://schemas.microsoft.com/office/powerpoint/2010/main" val="18804809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Footer Placeholder 3"/>
          <p:cNvSpPr>
            <a:spLocks noGrp="1"/>
          </p:cNvSpPr>
          <p:nvPr>
            <p:ph type="ftr" sz="quarter" idx="4"/>
          </p:nvPr>
        </p:nvSpPr>
        <p:spPr/>
        <p:txBody>
          <a:bodyPr/>
          <a:lstStyle/>
          <a:p>
            <a:r>
              <a:rPr lang="en-US"/>
              <a:t>Use Data to Identify Disparities Across Patient Groups https://www.jointcommission.org/our-priorities/health-care-equity/accreditation-resource-center/use-data-to-identify-disparities-across-patient-groups/#t=_StrategiesTab&amp;sort=%40created%20descending</a:t>
            </a:r>
          </a:p>
        </p:txBody>
      </p:sp>
      <p:sp>
        <p:nvSpPr>
          <p:cNvPr id="5" name="Slide Number Placeholder 4"/>
          <p:cNvSpPr>
            <a:spLocks noGrp="1"/>
          </p:cNvSpPr>
          <p:nvPr>
            <p:ph type="sldNum" sz="quarter" idx="5"/>
          </p:nvPr>
        </p:nvSpPr>
        <p:spPr/>
        <p:txBody>
          <a:bodyPr/>
          <a:lstStyle/>
          <a:p>
            <a:fld id="{F6DA9C80-B631-4EC4-8253-F63CFD0157DF}" type="slidenum">
              <a:rPr lang="en-US" smtClean="0"/>
              <a:t>39</a:t>
            </a:fld>
            <a:endParaRPr lang="en-US"/>
          </a:p>
        </p:txBody>
      </p:sp>
    </p:spTree>
    <p:extLst>
      <p:ext uri="{BB962C8B-B14F-4D97-AF65-F5344CB8AC3E}">
        <p14:creationId xmlns:p14="http://schemas.microsoft.com/office/powerpoint/2010/main" val="15562255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F6DA9C80-B631-4EC4-8253-F63CFD0157DF}" type="slidenum">
              <a:rPr lang="en-US" smtClean="0"/>
              <a:t>42</a:t>
            </a:fld>
            <a:endParaRPr lang="en-US"/>
          </a:p>
        </p:txBody>
      </p:sp>
      <p:sp>
        <p:nvSpPr>
          <p:cNvPr id="5" name="Footer Placeholder 4">
            <a:extLst>
              <a:ext uri="{FF2B5EF4-FFF2-40B4-BE49-F238E27FC236}">
                <a16:creationId xmlns:a16="http://schemas.microsoft.com/office/drawing/2014/main" id="{8E31886B-1A68-7076-1278-218834796627}"/>
              </a:ext>
            </a:extLst>
          </p:cNvPr>
          <p:cNvSpPr>
            <a:spLocks noGrp="1"/>
          </p:cNvSpPr>
          <p:nvPr>
            <p:ph type="ftr" sz="quarter" idx="4"/>
          </p:nvPr>
        </p:nvSpPr>
        <p:spPr/>
        <p:txBody>
          <a:bodyPr/>
          <a:lstStyle/>
          <a:p>
            <a:r>
              <a:rPr lang="en-US"/>
              <a:t>Use Data to Identify Disparities Across Patient Groups https://www.jointcommission.org/our-priorities/health-care-equity/accreditation-resource-center/use-data-to-identify-disparities-across-patient-groups/#t=_StrategiesTab&amp;sort=%40created%20descending</a:t>
            </a:r>
          </a:p>
        </p:txBody>
      </p:sp>
      <p:sp>
        <p:nvSpPr>
          <p:cNvPr id="6" name="Notes Placeholder 5">
            <a:extLst>
              <a:ext uri="{FF2B5EF4-FFF2-40B4-BE49-F238E27FC236}">
                <a16:creationId xmlns:a16="http://schemas.microsoft.com/office/drawing/2014/main" id="{F41321E7-8CF2-3428-E4DB-15CA4360863B}"/>
              </a:ext>
            </a:extLst>
          </p:cNvPr>
          <p:cNvSpPr>
            <a:spLocks noGrp="1"/>
          </p:cNvSpPr>
          <p:nvPr>
            <p:ph type="body" idx="1"/>
          </p:nvPr>
        </p:nvSpPr>
        <p:spPr>
          <a:xfrm>
            <a:off x="685800" y="4400550"/>
            <a:ext cx="5486400" cy="3600450"/>
          </a:xfrm>
          <a:prstGeom prst="rect">
            <a:avLst/>
          </a:prstGeom>
        </p:spPr>
        <p:txBody>
          <a:bodyPr/>
          <a:lstStyle/>
          <a:p>
            <a:endParaRPr lang="en-US"/>
          </a:p>
        </p:txBody>
      </p:sp>
    </p:spTree>
    <p:extLst>
      <p:ext uri="{BB962C8B-B14F-4D97-AF65-F5344CB8AC3E}">
        <p14:creationId xmlns:p14="http://schemas.microsoft.com/office/powerpoint/2010/main" val="41481363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pPr algn="l">
              <a:buFont typeface="+mj-lt"/>
              <a:buNone/>
            </a:pPr>
            <a:endParaRPr lang="en-US" dirty="0"/>
          </a:p>
        </p:txBody>
      </p:sp>
      <p:sp>
        <p:nvSpPr>
          <p:cNvPr id="4" name="Footer Placeholder 3"/>
          <p:cNvSpPr>
            <a:spLocks noGrp="1"/>
          </p:cNvSpPr>
          <p:nvPr>
            <p:ph type="ftr" sz="quarter" idx="4"/>
          </p:nvPr>
        </p:nvSpPr>
        <p:spPr/>
        <p:txBody>
          <a:bodyPr/>
          <a:lstStyle/>
          <a:p>
            <a:r>
              <a:rPr lang="en-US"/>
              <a:t>Use Data to Identify Disparities Across Patient Groups https://www.jointcommission.org/our-priorities/health-care-equity/accreditation-resource-center/use-data-to-identify-disparities-across-patient-groups/#t=_StrategiesTab&amp;sort=%40created%20descending</a:t>
            </a:r>
          </a:p>
        </p:txBody>
      </p:sp>
      <p:sp>
        <p:nvSpPr>
          <p:cNvPr id="5" name="Slide Number Placeholder 4"/>
          <p:cNvSpPr>
            <a:spLocks noGrp="1"/>
          </p:cNvSpPr>
          <p:nvPr>
            <p:ph type="sldNum" sz="quarter" idx="5"/>
          </p:nvPr>
        </p:nvSpPr>
        <p:spPr/>
        <p:txBody>
          <a:bodyPr/>
          <a:lstStyle/>
          <a:p>
            <a:fld id="{F6DA9C80-B631-4EC4-8253-F63CFD0157DF}" type="slidenum">
              <a:rPr lang="en-US" smtClean="0"/>
              <a:t>43</a:t>
            </a:fld>
            <a:endParaRPr lang="en-US"/>
          </a:p>
        </p:txBody>
      </p:sp>
    </p:spTree>
    <p:extLst>
      <p:ext uri="{BB962C8B-B14F-4D97-AF65-F5344CB8AC3E}">
        <p14:creationId xmlns:p14="http://schemas.microsoft.com/office/powerpoint/2010/main" val="2882506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F6DA9C80-B631-4EC4-8253-F63CFD0157DF}" type="slidenum">
              <a:rPr lang="en-US" smtClean="0"/>
              <a:t>6</a:t>
            </a:fld>
            <a:endParaRPr lang="en-US"/>
          </a:p>
        </p:txBody>
      </p:sp>
      <p:sp>
        <p:nvSpPr>
          <p:cNvPr id="5" name="Footer Placeholder 4">
            <a:extLst>
              <a:ext uri="{FF2B5EF4-FFF2-40B4-BE49-F238E27FC236}">
                <a16:creationId xmlns:a16="http://schemas.microsoft.com/office/drawing/2014/main" id="{8E31886B-1A68-7076-1278-218834796627}"/>
              </a:ext>
            </a:extLst>
          </p:cNvPr>
          <p:cNvSpPr>
            <a:spLocks noGrp="1"/>
          </p:cNvSpPr>
          <p:nvPr>
            <p:ph type="ftr" sz="quarter" idx="4"/>
          </p:nvPr>
        </p:nvSpPr>
        <p:spPr/>
        <p:txBody>
          <a:bodyPr/>
          <a:lstStyle/>
          <a:p>
            <a:r>
              <a:rPr lang="en-US"/>
              <a:t>Use Data to Identify Disparities Across Patient Groups https://www.jointcommission.org/our-priorities/health-care-equity/accreditation-resource-center/use-data-to-identify-disparities-across-patient-groups/#t=_StrategiesTab&amp;sort=%40created%20descending</a:t>
            </a:r>
          </a:p>
        </p:txBody>
      </p:sp>
      <p:sp>
        <p:nvSpPr>
          <p:cNvPr id="6" name="Notes Placeholder 5">
            <a:extLst>
              <a:ext uri="{FF2B5EF4-FFF2-40B4-BE49-F238E27FC236}">
                <a16:creationId xmlns:a16="http://schemas.microsoft.com/office/drawing/2014/main" id="{F41321E7-8CF2-3428-E4DB-15CA4360863B}"/>
              </a:ext>
            </a:extLst>
          </p:cNvPr>
          <p:cNvSpPr>
            <a:spLocks noGrp="1"/>
          </p:cNvSpPr>
          <p:nvPr>
            <p:ph type="body" idx="1"/>
          </p:nvPr>
        </p:nvSpPr>
        <p:spPr>
          <a:xfrm>
            <a:off x="685800" y="4400550"/>
            <a:ext cx="5486400" cy="3600450"/>
          </a:xfrm>
          <a:prstGeom prst="rect">
            <a:avLst/>
          </a:prstGeom>
        </p:spPr>
        <p:txBody>
          <a:bodyPr/>
          <a:lstStyle/>
          <a:p>
            <a:endParaRPr lang="en-US"/>
          </a:p>
        </p:txBody>
      </p:sp>
    </p:spTree>
    <p:extLst>
      <p:ext uri="{BB962C8B-B14F-4D97-AF65-F5344CB8AC3E}">
        <p14:creationId xmlns:p14="http://schemas.microsoft.com/office/powerpoint/2010/main" val="3682521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F6DA9C80-B631-4EC4-8253-F63CFD0157DF}" type="slidenum">
              <a:rPr lang="en-US" smtClean="0"/>
              <a:t>45</a:t>
            </a:fld>
            <a:endParaRPr lang="en-US"/>
          </a:p>
        </p:txBody>
      </p:sp>
      <p:sp>
        <p:nvSpPr>
          <p:cNvPr id="5" name="Footer Placeholder 4">
            <a:extLst>
              <a:ext uri="{FF2B5EF4-FFF2-40B4-BE49-F238E27FC236}">
                <a16:creationId xmlns:a16="http://schemas.microsoft.com/office/drawing/2014/main" id="{A07B97CA-4B23-011C-D5F4-A7DECD329250}"/>
              </a:ext>
            </a:extLst>
          </p:cNvPr>
          <p:cNvSpPr>
            <a:spLocks noGrp="1"/>
          </p:cNvSpPr>
          <p:nvPr>
            <p:ph type="ftr" sz="quarter" idx="4"/>
          </p:nvPr>
        </p:nvSpPr>
        <p:spPr/>
        <p:txBody>
          <a:bodyPr/>
          <a:lstStyle/>
          <a:p>
            <a:r>
              <a:rPr lang="en-US"/>
              <a:t>Use Data to Identify Disparities Across Patient Groups https://www.jointcommission.org/our-priorities/health-care-equity/accreditation-resource-center/use-data-to-identify-disparities-across-patient-groups/#t=_StrategiesTab&amp;sort=%40created%20descending</a:t>
            </a:r>
          </a:p>
        </p:txBody>
      </p:sp>
    </p:spTree>
    <p:extLst>
      <p:ext uri="{BB962C8B-B14F-4D97-AF65-F5344CB8AC3E}">
        <p14:creationId xmlns:p14="http://schemas.microsoft.com/office/powerpoint/2010/main" val="10555637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F6DA9C80-B631-4EC4-8253-F63CFD0157DF}" type="slidenum">
              <a:rPr lang="en-US" smtClean="0"/>
              <a:t>46</a:t>
            </a:fld>
            <a:endParaRPr lang="en-US"/>
          </a:p>
        </p:txBody>
      </p:sp>
      <p:sp>
        <p:nvSpPr>
          <p:cNvPr id="5" name="Footer Placeholder 4">
            <a:extLst>
              <a:ext uri="{FF2B5EF4-FFF2-40B4-BE49-F238E27FC236}">
                <a16:creationId xmlns:a16="http://schemas.microsoft.com/office/drawing/2014/main" id="{8E31886B-1A68-7076-1278-218834796627}"/>
              </a:ext>
            </a:extLst>
          </p:cNvPr>
          <p:cNvSpPr>
            <a:spLocks noGrp="1"/>
          </p:cNvSpPr>
          <p:nvPr>
            <p:ph type="ftr" sz="quarter" idx="4"/>
          </p:nvPr>
        </p:nvSpPr>
        <p:spPr/>
        <p:txBody>
          <a:bodyPr/>
          <a:lstStyle/>
          <a:p>
            <a:r>
              <a:rPr lang="en-US"/>
              <a:t>Use Data to Identify Disparities Across Patient Groups https://www.jointcommission.org/our-priorities/health-care-equity/accreditation-resource-center/use-data-to-identify-disparities-across-patient-groups/#t=_StrategiesTab&amp;sort=%40created%20descending</a:t>
            </a:r>
          </a:p>
        </p:txBody>
      </p:sp>
      <p:sp>
        <p:nvSpPr>
          <p:cNvPr id="6" name="Notes Placeholder 5">
            <a:extLst>
              <a:ext uri="{FF2B5EF4-FFF2-40B4-BE49-F238E27FC236}">
                <a16:creationId xmlns:a16="http://schemas.microsoft.com/office/drawing/2014/main" id="{F41321E7-8CF2-3428-E4DB-15CA4360863B}"/>
              </a:ext>
            </a:extLst>
          </p:cNvPr>
          <p:cNvSpPr>
            <a:spLocks noGrp="1"/>
          </p:cNvSpPr>
          <p:nvPr>
            <p:ph type="body" idx="1"/>
          </p:nvPr>
        </p:nvSpPr>
        <p:spPr>
          <a:xfrm>
            <a:off x="685800" y="4400550"/>
            <a:ext cx="5486400" cy="3600450"/>
          </a:xfrm>
          <a:prstGeom prst="rect">
            <a:avLst/>
          </a:prstGeom>
        </p:spPr>
        <p:txBody>
          <a:bodyPr/>
          <a:lstStyle/>
          <a:p>
            <a:endParaRPr lang="en-US"/>
          </a:p>
        </p:txBody>
      </p:sp>
    </p:spTree>
    <p:extLst>
      <p:ext uri="{BB962C8B-B14F-4D97-AF65-F5344CB8AC3E}">
        <p14:creationId xmlns:p14="http://schemas.microsoft.com/office/powerpoint/2010/main" val="19587522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Footer Placeholder 3"/>
          <p:cNvSpPr>
            <a:spLocks noGrp="1"/>
          </p:cNvSpPr>
          <p:nvPr>
            <p:ph type="ftr" sz="quarter" idx="4"/>
          </p:nvPr>
        </p:nvSpPr>
        <p:spPr/>
        <p:txBody>
          <a:bodyPr/>
          <a:lstStyle/>
          <a:p>
            <a:r>
              <a:rPr lang="en-US"/>
              <a:t>Use Data to Identify Disparities Across Patient Groups https://www.jointcommission.org/our-priorities/health-care-equity/accreditation-resource-center/use-data-to-identify-disparities-across-patient-groups/#t=_StrategiesTab&amp;sort=%40created%20descending</a:t>
            </a:r>
          </a:p>
        </p:txBody>
      </p:sp>
      <p:sp>
        <p:nvSpPr>
          <p:cNvPr id="5" name="Slide Number Placeholder 4"/>
          <p:cNvSpPr>
            <a:spLocks noGrp="1"/>
          </p:cNvSpPr>
          <p:nvPr>
            <p:ph type="sldNum" sz="quarter" idx="5"/>
          </p:nvPr>
        </p:nvSpPr>
        <p:spPr/>
        <p:txBody>
          <a:bodyPr/>
          <a:lstStyle/>
          <a:p>
            <a:fld id="{F6DA9C80-B631-4EC4-8253-F63CFD0157DF}" type="slidenum">
              <a:rPr lang="en-US" smtClean="0"/>
              <a:t>47</a:t>
            </a:fld>
            <a:endParaRPr lang="en-US"/>
          </a:p>
        </p:txBody>
      </p:sp>
    </p:spTree>
    <p:extLst>
      <p:ext uri="{BB962C8B-B14F-4D97-AF65-F5344CB8AC3E}">
        <p14:creationId xmlns:p14="http://schemas.microsoft.com/office/powerpoint/2010/main" val="427530765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A1B20D-FAB7-451D-964A-27E758BD2F03}" type="slidenum">
              <a:rPr lang="en-US" smtClean="0"/>
              <a:t>48</a:t>
            </a:fld>
            <a:endParaRPr lang="en-US"/>
          </a:p>
        </p:txBody>
      </p:sp>
    </p:spTree>
    <p:extLst>
      <p:ext uri="{BB962C8B-B14F-4D97-AF65-F5344CB8AC3E}">
        <p14:creationId xmlns:p14="http://schemas.microsoft.com/office/powerpoint/2010/main" val="29710883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F6DA9C80-B631-4EC4-8253-F63CFD0157DF}" type="slidenum">
              <a:rPr lang="en-US" smtClean="0"/>
              <a:t>49</a:t>
            </a:fld>
            <a:endParaRPr lang="en-US"/>
          </a:p>
        </p:txBody>
      </p:sp>
      <p:sp>
        <p:nvSpPr>
          <p:cNvPr id="5" name="Footer Placeholder 4">
            <a:extLst>
              <a:ext uri="{FF2B5EF4-FFF2-40B4-BE49-F238E27FC236}">
                <a16:creationId xmlns:a16="http://schemas.microsoft.com/office/drawing/2014/main" id="{7AF6F77D-5A54-410C-EBD8-4D36891420A9}"/>
              </a:ext>
            </a:extLst>
          </p:cNvPr>
          <p:cNvSpPr>
            <a:spLocks noGrp="1"/>
          </p:cNvSpPr>
          <p:nvPr>
            <p:ph type="ftr" sz="quarter" idx="4"/>
          </p:nvPr>
        </p:nvSpPr>
        <p:spPr/>
        <p:txBody>
          <a:bodyPr/>
          <a:lstStyle/>
          <a:p>
            <a:r>
              <a:rPr lang="en-US"/>
              <a:t>Use Data to Identify Disparities Across Patient Groups https://www.jointcommission.org/our-priorities/health-care-equity/accreditation-resource-center/use-data-to-identify-disparities-across-patient-groups/#t=_StrategiesTab&amp;sort=%40created%20descending</a:t>
            </a:r>
          </a:p>
        </p:txBody>
      </p:sp>
      <p:sp>
        <p:nvSpPr>
          <p:cNvPr id="6" name="Notes Placeholder 5">
            <a:extLst>
              <a:ext uri="{FF2B5EF4-FFF2-40B4-BE49-F238E27FC236}">
                <a16:creationId xmlns:a16="http://schemas.microsoft.com/office/drawing/2014/main" id="{FD06A2E3-9BCB-EDAD-CE9F-BFF08F5DD300}"/>
              </a:ext>
            </a:extLst>
          </p:cNvPr>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dirty="0">
              <a:solidFill>
                <a:srgbClr val="1E2124"/>
              </a:solidFill>
              <a:effectLst/>
              <a:latin typeface="+mn-lt"/>
            </a:endParaRPr>
          </a:p>
        </p:txBody>
      </p:sp>
    </p:spTree>
    <p:extLst>
      <p:ext uri="{BB962C8B-B14F-4D97-AF65-F5344CB8AC3E}">
        <p14:creationId xmlns:p14="http://schemas.microsoft.com/office/powerpoint/2010/main" val="37391262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5538" y="696913"/>
            <a:ext cx="4776787" cy="2686050"/>
          </a:xfrm>
        </p:spPr>
      </p:sp>
      <p:sp>
        <p:nvSpPr>
          <p:cNvPr id="3" name="Notes Placeholder 2"/>
          <p:cNvSpPr>
            <a:spLocks noGrp="1"/>
          </p:cNvSpPr>
          <p:nvPr>
            <p:ph type="body" idx="1"/>
          </p:nvPr>
        </p:nvSpPr>
        <p:spPr>
          <a:xfrm>
            <a:off x="701040" y="3499061"/>
            <a:ext cx="5608320" cy="3660458"/>
          </a:xfrm>
          <a:prstGeom prst="rect">
            <a:avLst/>
          </a:prstGeom>
        </p:spPr>
        <p:txBody>
          <a:bodyPr lIns="93177" tIns="46589" rIns="93177" bIns="46589"/>
          <a:lstStyle/>
          <a:p>
            <a:endParaRPr lang="en-US" sz="1400" dirty="0"/>
          </a:p>
        </p:txBody>
      </p:sp>
      <p:sp>
        <p:nvSpPr>
          <p:cNvPr id="5" name="Slide Number Placeholder 4"/>
          <p:cNvSpPr>
            <a:spLocks noGrp="1"/>
          </p:cNvSpPr>
          <p:nvPr>
            <p:ph type="sldNum" sz="quarter" idx="5"/>
          </p:nvPr>
        </p:nvSpPr>
        <p:spPr/>
        <p:txBody>
          <a:bodyPr/>
          <a:lstStyle/>
          <a:p>
            <a:fld id="{F6DA9C80-B631-4EC4-8253-F63CFD0157DF}" type="slidenum">
              <a:rPr lang="en-US" smtClean="0"/>
              <a:t>50</a:t>
            </a:fld>
            <a:endParaRPr lang="en-US"/>
          </a:p>
        </p:txBody>
      </p:sp>
    </p:spTree>
    <p:extLst>
      <p:ext uri="{BB962C8B-B14F-4D97-AF65-F5344CB8AC3E}">
        <p14:creationId xmlns:p14="http://schemas.microsoft.com/office/powerpoint/2010/main" val="237080026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251450" cy="2954337"/>
          </a:xfrm>
        </p:spPr>
      </p:sp>
      <p:sp>
        <p:nvSpPr>
          <p:cNvPr id="3" name="Notes Placeholder 2"/>
          <p:cNvSpPr>
            <a:spLocks noGrp="1"/>
          </p:cNvSpPr>
          <p:nvPr>
            <p:ph type="body" idx="1"/>
          </p:nvPr>
        </p:nvSpPr>
        <p:spPr>
          <a:xfrm>
            <a:off x="701040" y="3925069"/>
            <a:ext cx="5608320" cy="3660458"/>
          </a:xfrm>
          <a:prstGeom prst="rect">
            <a:avLst/>
          </a:prstGeom>
        </p:spPr>
        <p:txBody>
          <a:bodyPr lIns="93177" tIns="46589" rIns="93177" bIns="46589"/>
          <a:lstStyle/>
          <a:p>
            <a:pPr defTabSz="931774"/>
            <a:endParaRPr lang="en-US" sz="1400" dirty="0"/>
          </a:p>
        </p:txBody>
      </p:sp>
      <p:sp>
        <p:nvSpPr>
          <p:cNvPr id="5" name="Slide Number Placeholder 4"/>
          <p:cNvSpPr>
            <a:spLocks noGrp="1"/>
          </p:cNvSpPr>
          <p:nvPr>
            <p:ph type="sldNum" sz="quarter" idx="5"/>
          </p:nvPr>
        </p:nvSpPr>
        <p:spPr/>
        <p:txBody>
          <a:bodyPr/>
          <a:lstStyle/>
          <a:p>
            <a:fld id="{F6DA9C80-B631-4EC4-8253-F63CFD0157DF}" type="slidenum">
              <a:rPr lang="en-US" smtClean="0"/>
              <a:t>51</a:t>
            </a:fld>
            <a:endParaRPr lang="en-US"/>
          </a:p>
        </p:txBody>
      </p:sp>
    </p:spTree>
    <p:extLst>
      <p:ext uri="{BB962C8B-B14F-4D97-AF65-F5344CB8AC3E}">
        <p14:creationId xmlns:p14="http://schemas.microsoft.com/office/powerpoint/2010/main" val="27091685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Footer Placeholder 3"/>
          <p:cNvSpPr>
            <a:spLocks noGrp="1"/>
          </p:cNvSpPr>
          <p:nvPr>
            <p:ph type="ftr" sz="quarter" idx="4"/>
          </p:nvPr>
        </p:nvSpPr>
        <p:spPr/>
        <p:txBody>
          <a:bodyPr/>
          <a:lstStyle/>
          <a:p>
            <a:r>
              <a:rPr lang="en-US"/>
              <a:t>Use Data to Identify Disparities Across Patient Groups https://www.jointcommission.org/our-priorities/health-care-equity/accreditation-resource-center/use-data-to-identify-disparities-across-patient-groups/#t=_StrategiesTab&amp;sort=%40created%20descending</a:t>
            </a:r>
          </a:p>
        </p:txBody>
      </p:sp>
      <p:sp>
        <p:nvSpPr>
          <p:cNvPr id="5" name="Slide Number Placeholder 4"/>
          <p:cNvSpPr>
            <a:spLocks noGrp="1"/>
          </p:cNvSpPr>
          <p:nvPr>
            <p:ph type="sldNum" sz="quarter" idx="5"/>
          </p:nvPr>
        </p:nvSpPr>
        <p:spPr/>
        <p:txBody>
          <a:bodyPr/>
          <a:lstStyle/>
          <a:p>
            <a:fld id="{F6DA9C80-B631-4EC4-8253-F63CFD0157DF}" type="slidenum">
              <a:rPr lang="en-US" smtClean="0"/>
              <a:t>52</a:t>
            </a:fld>
            <a:endParaRPr lang="en-US"/>
          </a:p>
        </p:txBody>
      </p:sp>
    </p:spTree>
    <p:extLst>
      <p:ext uri="{BB962C8B-B14F-4D97-AF65-F5344CB8AC3E}">
        <p14:creationId xmlns:p14="http://schemas.microsoft.com/office/powerpoint/2010/main" val="334418780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Footer Placeholder 3"/>
          <p:cNvSpPr>
            <a:spLocks noGrp="1"/>
          </p:cNvSpPr>
          <p:nvPr>
            <p:ph type="ftr" sz="quarter" idx="4"/>
          </p:nvPr>
        </p:nvSpPr>
        <p:spPr/>
        <p:txBody>
          <a:bodyPr/>
          <a:lstStyle/>
          <a:p>
            <a:r>
              <a:rPr lang="en-US"/>
              <a:t>Use Data to Identify Disparities Across Patient Groups https://www.jointcommission.org/our-priorities/health-care-equity/accreditation-resource-center/use-data-to-identify-disparities-across-patient-groups/#t=_StrategiesTab&amp;sort=%40created%20descending</a:t>
            </a:r>
          </a:p>
        </p:txBody>
      </p:sp>
      <p:sp>
        <p:nvSpPr>
          <p:cNvPr id="5" name="Slide Number Placeholder 4"/>
          <p:cNvSpPr>
            <a:spLocks noGrp="1"/>
          </p:cNvSpPr>
          <p:nvPr>
            <p:ph type="sldNum" sz="quarter" idx="5"/>
          </p:nvPr>
        </p:nvSpPr>
        <p:spPr/>
        <p:txBody>
          <a:bodyPr/>
          <a:lstStyle/>
          <a:p>
            <a:fld id="{F6DA9C80-B631-4EC4-8253-F63CFD0157DF}" type="slidenum">
              <a:rPr lang="en-US" smtClean="0"/>
              <a:t>53</a:t>
            </a:fld>
            <a:endParaRPr lang="en-US"/>
          </a:p>
        </p:txBody>
      </p:sp>
    </p:spTree>
    <p:extLst>
      <p:ext uri="{BB962C8B-B14F-4D97-AF65-F5344CB8AC3E}">
        <p14:creationId xmlns:p14="http://schemas.microsoft.com/office/powerpoint/2010/main" val="310335500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Footer Placeholder 3"/>
          <p:cNvSpPr>
            <a:spLocks noGrp="1"/>
          </p:cNvSpPr>
          <p:nvPr>
            <p:ph type="ftr" sz="quarter" idx="4"/>
          </p:nvPr>
        </p:nvSpPr>
        <p:spPr/>
        <p:txBody>
          <a:bodyPr/>
          <a:lstStyle/>
          <a:p>
            <a:r>
              <a:rPr lang="en-US"/>
              <a:t>Use Data to Identify Disparities Across Patient Groups https://www.jointcommission.org/our-priorities/health-care-equity/accreditation-resource-center/use-data-to-identify-disparities-across-patient-groups/#t=_StrategiesTab&amp;sort=%40created%20descending</a:t>
            </a:r>
          </a:p>
        </p:txBody>
      </p:sp>
      <p:sp>
        <p:nvSpPr>
          <p:cNvPr id="5" name="Slide Number Placeholder 4"/>
          <p:cNvSpPr>
            <a:spLocks noGrp="1"/>
          </p:cNvSpPr>
          <p:nvPr>
            <p:ph type="sldNum" sz="quarter" idx="5"/>
          </p:nvPr>
        </p:nvSpPr>
        <p:spPr/>
        <p:txBody>
          <a:bodyPr/>
          <a:lstStyle/>
          <a:p>
            <a:fld id="{F6DA9C80-B631-4EC4-8253-F63CFD0157DF}" type="slidenum">
              <a:rPr lang="en-US" smtClean="0"/>
              <a:t>54</a:t>
            </a:fld>
            <a:endParaRPr lang="en-US"/>
          </a:p>
        </p:txBody>
      </p:sp>
    </p:spTree>
    <p:extLst>
      <p:ext uri="{BB962C8B-B14F-4D97-AF65-F5344CB8AC3E}">
        <p14:creationId xmlns:p14="http://schemas.microsoft.com/office/powerpoint/2010/main" val="2453043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sz="1200" dirty="0">
              <a:latin typeface="+mn-lt"/>
            </a:endParaRPr>
          </a:p>
        </p:txBody>
      </p:sp>
      <p:sp>
        <p:nvSpPr>
          <p:cNvPr id="4" name="Footer Placeholder 3"/>
          <p:cNvSpPr>
            <a:spLocks noGrp="1"/>
          </p:cNvSpPr>
          <p:nvPr>
            <p:ph type="ftr" sz="quarter" idx="4"/>
          </p:nvPr>
        </p:nvSpPr>
        <p:spPr/>
        <p:txBody>
          <a:bodyPr/>
          <a:lstStyle/>
          <a:p>
            <a:r>
              <a:rPr lang="en-US"/>
              <a:t>Use Data to Identify Disparities Across Patient Groups https://www.jointcommission.org/our-priorities/health-care-equity/accreditation-resource-center/use-data-to-identify-disparities-across-patient-groups/#t=_StrategiesTab&amp;sort=%40created%20descending</a:t>
            </a:r>
          </a:p>
        </p:txBody>
      </p:sp>
      <p:sp>
        <p:nvSpPr>
          <p:cNvPr id="5" name="Slide Number Placeholder 4"/>
          <p:cNvSpPr>
            <a:spLocks noGrp="1"/>
          </p:cNvSpPr>
          <p:nvPr>
            <p:ph type="sldNum" sz="quarter" idx="5"/>
          </p:nvPr>
        </p:nvSpPr>
        <p:spPr/>
        <p:txBody>
          <a:bodyPr/>
          <a:lstStyle/>
          <a:p>
            <a:fld id="{F6DA9C80-B631-4EC4-8253-F63CFD0157DF}" type="slidenum">
              <a:rPr lang="en-US" smtClean="0"/>
              <a:t>7</a:t>
            </a:fld>
            <a:endParaRPr lang="en-US"/>
          </a:p>
        </p:txBody>
      </p:sp>
    </p:spTree>
    <p:extLst>
      <p:ext uri="{BB962C8B-B14F-4D97-AF65-F5344CB8AC3E}">
        <p14:creationId xmlns:p14="http://schemas.microsoft.com/office/powerpoint/2010/main" val="12617155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mn-lt"/>
            </a:endParaRPr>
          </a:p>
        </p:txBody>
      </p:sp>
      <p:sp>
        <p:nvSpPr>
          <p:cNvPr id="4" name="Slide Number Placeholder 3"/>
          <p:cNvSpPr>
            <a:spLocks noGrp="1"/>
          </p:cNvSpPr>
          <p:nvPr>
            <p:ph type="sldNum" sz="quarter" idx="5"/>
          </p:nvPr>
        </p:nvSpPr>
        <p:spPr/>
        <p:txBody>
          <a:bodyPr/>
          <a:lstStyle/>
          <a:p>
            <a:fld id="{F6DA9C80-B631-4EC4-8253-F63CFD0157DF}" type="slidenum">
              <a:rPr lang="en-US" smtClean="0"/>
              <a:t>55</a:t>
            </a:fld>
            <a:endParaRPr lang="en-US"/>
          </a:p>
        </p:txBody>
      </p:sp>
      <p:sp>
        <p:nvSpPr>
          <p:cNvPr id="5" name="Footer Placeholder 4">
            <a:extLst>
              <a:ext uri="{FF2B5EF4-FFF2-40B4-BE49-F238E27FC236}">
                <a16:creationId xmlns:a16="http://schemas.microsoft.com/office/drawing/2014/main" id="{08744F08-E6A8-4879-639D-46DC680A605B}"/>
              </a:ext>
            </a:extLst>
          </p:cNvPr>
          <p:cNvSpPr>
            <a:spLocks noGrp="1"/>
          </p:cNvSpPr>
          <p:nvPr>
            <p:ph type="ftr" sz="quarter" idx="4"/>
          </p:nvPr>
        </p:nvSpPr>
        <p:spPr/>
        <p:txBody>
          <a:bodyPr/>
          <a:lstStyle/>
          <a:p>
            <a:r>
              <a:rPr lang="en-US"/>
              <a:t>Use Data to Identify Disparities Across Patient Groups https://www.jointcommission.org/our-priorities/health-care-equity/accreditation-resource-center/use-data-to-identify-disparities-across-patient-groups/#t=_StrategiesTab&amp;sort=%40created%20descending</a:t>
            </a:r>
          </a:p>
        </p:txBody>
      </p:sp>
    </p:spTree>
    <p:extLst>
      <p:ext uri="{BB962C8B-B14F-4D97-AF65-F5344CB8AC3E}">
        <p14:creationId xmlns:p14="http://schemas.microsoft.com/office/powerpoint/2010/main" val="383505810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F6DA9C80-B631-4EC4-8253-F63CFD0157DF}" type="slidenum">
              <a:rPr lang="en-US" smtClean="0"/>
              <a:t>56</a:t>
            </a:fld>
            <a:endParaRPr lang="en-US"/>
          </a:p>
        </p:txBody>
      </p:sp>
      <p:sp>
        <p:nvSpPr>
          <p:cNvPr id="5" name="Footer Placeholder 4">
            <a:extLst>
              <a:ext uri="{FF2B5EF4-FFF2-40B4-BE49-F238E27FC236}">
                <a16:creationId xmlns:a16="http://schemas.microsoft.com/office/drawing/2014/main" id="{0B826CBB-577D-12F6-0427-88C2C4EDAFD6}"/>
              </a:ext>
            </a:extLst>
          </p:cNvPr>
          <p:cNvSpPr>
            <a:spLocks noGrp="1"/>
          </p:cNvSpPr>
          <p:nvPr>
            <p:ph type="ftr" sz="quarter" idx="4"/>
          </p:nvPr>
        </p:nvSpPr>
        <p:spPr/>
        <p:txBody>
          <a:bodyPr/>
          <a:lstStyle/>
          <a:p>
            <a:r>
              <a:rPr lang="en-US"/>
              <a:t>Use Data to Identify Disparities Across Patient Groups https://www.jointcommission.org/our-priorities/health-care-equity/accreditation-resource-center/use-data-to-identify-disparities-across-patient-groups/#t=_StrategiesTab&amp;sort=%40created%20descending</a:t>
            </a:r>
          </a:p>
        </p:txBody>
      </p:sp>
      <p:sp>
        <p:nvSpPr>
          <p:cNvPr id="6" name="Notes Placeholder 5">
            <a:extLst>
              <a:ext uri="{FF2B5EF4-FFF2-40B4-BE49-F238E27FC236}">
                <a16:creationId xmlns:a16="http://schemas.microsoft.com/office/drawing/2014/main" id="{86263B39-A149-220F-72EF-83C4EC1FED90}"/>
              </a:ext>
            </a:extLst>
          </p:cNvPr>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18709449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4294967295"/>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fld id="{F6DA9C80-B631-4EC4-8253-F63CFD0157DF}" type="slidenum">
              <a:rPr lang="en-US" smtClean="0"/>
              <a:t>57</a:t>
            </a:fld>
            <a:endParaRPr lang="en-US"/>
          </a:p>
        </p:txBody>
      </p:sp>
      <p:sp>
        <p:nvSpPr>
          <p:cNvPr id="5" name="Footer Placeholder 4">
            <a:extLst>
              <a:ext uri="{FF2B5EF4-FFF2-40B4-BE49-F238E27FC236}">
                <a16:creationId xmlns:a16="http://schemas.microsoft.com/office/drawing/2014/main" id="{E1F1C534-36F1-DA5A-540F-6181CD9DA14F}"/>
              </a:ext>
            </a:extLst>
          </p:cNvPr>
          <p:cNvSpPr>
            <a:spLocks noGrp="1"/>
          </p:cNvSpPr>
          <p:nvPr>
            <p:ph type="ftr" sz="quarter" idx="4"/>
          </p:nvPr>
        </p:nvSpPr>
        <p:spPr/>
        <p:txBody>
          <a:bodyPr/>
          <a:lstStyle/>
          <a:p>
            <a:r>
              <a:rPr lang="en-US"/>
              <a:t>Use Data to Identify Disparities Across Patient Groups https://www.jointcommission.org/our-priorities/health-care-equity/accreditation-resource-center/use-data-to-identify-disparities-across-patient-groups/#t=_StrategiesTab&amp;sort=%40created%20descending</a:t>
            </a:r>
          </a:p>
        </p:txBody>
      </p:sp>
    </p:spTree>
    <p:extLst>
      <p:ext uri="{BB962C8B-B14F-4D97-AF65-F5344CB8AC3E}">
        <p14:creationId xmlns:p14="http://schemas.microsoft.com/office/powerpoint/2010/main" val="398812993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4294967295"/>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6DA9C80-B631-4EC4-8253-F63CFD0157DF}" type="slidenum">
              <a:rPr lang="en-US" smtClean="0"/>
              <a:t>58</a:t>
            </a:fld>
            <a:endParaRPr lang="en-US"/>
          </a:p>
        </p:txBody>
      </p:sp>
      <p:sp>
        <p:nvSpPr>
          <p:cNvPr id="5" name="Footer Placeholder 4">
            <a:extLst>
              <a:ext uri="{FF2B5EF4-FFF2-40B4-BE49-F238E27FC236}">
                <a16:creationId xmlns:a16="http://schemas.microsoft.com/office/drawing/2014/main" id="{63B55311-017C-A5ED-2B21-866B5DF17FED}"/>
              </a:ext>
            </a:extLst>
          </p:cNvPr>
          <p:cNvSpPr>
            <a:spLocks noGrp="1"/>
          </p:cNvSpPr>
          <p:nvPr>
            <p:ph type="ftr" sz="quarter" idx="4"/>
          </p:nvPr>
        </p:nvSpPr>
        <p:spPr/>
        <p:txBody>
          <a:bodyPr/>
          <a:lstStyle/>
          <a:p>
            <a:r>
              <a:rPr lang="en-US"/>
              <a:t>Use Data to Identify Disparities Across Patient Groups https://www.jointcommission.org/our-priorities/health-care-equity/accreditation-resource-center/use-data-to-identify-disparities-across-patient-groups/#t=_StrategiesTab&amp;sort=%40created%20descending</a:t>
            </a:r>
          </a:p>
        </p:txBody>
      </p:sp>
    </p:spTree>
    <p:extLst>
      <p:ext uri="{BB962C8B-B14F-4D97-AF65-F5344CB8AC3E}">
        <p14:creationId xmlns:p14="http://schemas.microsoft.com/office/powerpoint/2010/main" val="154944447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4294967295"/>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6DA9C80-B631-4EC4-8253-F63CFD0157DF}" type="slidenum">
              <a:rPr lang="en-US" smtClean="0"/>
              <a:t>59</a:t>
            </a:fld>
            <a:endParaRPr lang="en-US"/>
          </a:p>
        </p:txBody>
      </p:sp>
      <p:sp>
        <p:nvSpPr>
          <p:cNvPr id="5" name="Footer Placeholder 4">
            <a:extLst>
              <a:ext uri="{FF2B5EF4-FFF2-40B4-BE49-F238E27FC236}">
                <a16:creationId xmlns:a16="http://schemas.microsoft.com/office/drawing/2014/main" id="{E1394537-5C4E-7345-E1E5-CCB51F80E8DA}"/>
              </a:ext>
            </a:extLst>
          </p:cNvPr>
          <p:cNvSpPr>
            <a:spLocks noGrp="1"/>
          </p:cNvSpPr>
          <p:nvPr>
            <p:ph type="ftr" sz="quarter" idx="4"/>
          </p:nvPr>
        </p:nvSpPr>
        <p:spPr/>
        <p:txBody>
          <a:bodyPr/>
          <a:lstStyle/>
          <a:p>
            <a:r>
              <a:rPr lang="en-US"/>
              <a:t>Use Data to Identify Disparities Across Patient Groups https://www.jointcommission.org/our-priorities/health-care-equity/accreditation-resource-center/use-data-to-identify-disparities-across-patient-groups/#t=_StrategiesTab&amp;sort=%40created%20descending</a:t>
            </a:r>
          </a:p>
        </p:txBody>
      </p:sp>
    </p:spTree>
    <p:extLst>
      <p:ext uri="{BB962C8B-B14F-4D97-AF65-F5344CB8AC3E}">
        <p14:creationId xmlns:p14="http://schemas.microsoft.com/office/powerpoint/2010/main" val="374851560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4294967295"/>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fld id="{F6DA9C80-B631-4EC4-8253-F63CFD0157DF}" type="slidenum">
              <a:rPr lang="en-US" smtClean="0"/>
              <a:t>60</a:t>
            </a:fld>
            <a:endParaRPr lang="en-US"/>
          </a:p>
        </p:txBody>
      </p:sp>
      <p:sp>
        <p:nvSpPr>
          <p:cNvPr id="5" name="Footer Placeholder 4">
            <a:extLst>
              <a:ext uri="{FF2B5EF4-FFF2-40B4-BE49-F238E27FC236}">
                <a16:creationId xmlns:a16="http://schemas.microsoft.com/office/drawing/2014/main" id="{4CEC88F8-ABAE-8565-FEED-3FCBAE84870D}"/>
              </a:ext>
            </a:extLst>
          </p:cNvPr>
          <p:cNvSpPr>
            <a:spLocks noGrp="1"/>
          </p:cNvSpPr>
          <p:nvPr>
            <p:ph type="ftr" sz="quarter" idx="4"/>
          </p:nvPr>
        </p:nvSpPr>
        <p:spPr/>
        <p:txBody>
          <a:bodyPr/>
          <a:lstStyle/>
          <a:p>
            <a:r>
              <a:rPr lang="en-US"/>
              <a:t>Use Data to Identify Disparities Across Patient Groups https://www.jointcommission.org/our-priorities/health-care-equity/accreditation-resource-center/use-data-to-identify-disparities-across-patient-groups/#t=_StrategiesTab&amp;sort=%40created%20descending</a:t>
            </a:r>
          </a:p>
        </p:txBody>
      </p:sp>
    </p:spTree>
    <p:extLst>
      <p:ext uri="{BB962C8B-B14F-4D97-AF65-F5344CB8AC3E}">
        <p14:creationId xmlns:p14="http://schemas.microsoft.com/office/powerpoint/2010/main" val="134695090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4294967295"/>
          </p:nvPr>
        </p:nvSpPr>
        <p:spPr>
          <a:xfrm>
            <a:off x="685800" y="4400550"/>
            <a:ext cx="5486400" cy="3600450"/>
          </a:xfrm>
          <a:prstGeom prst="rect">
            <a:avLst/>
          </a:prstGeom>
        </p:spPr>
        <p:txBody>
          <a:bodyPr/>
          <a:lstStyle/>
          <a:p>
            <a:pPr algn="l">
              <a:lnSpc>
                <a:spcPts val="2250"/>
              </a:lnSpc>
              <a:spcBef>
                <a:spcPts val="2000"/>
              </a:spcBef>
              <a:spcAft>
                <a:spcPts val="1000"/>
              </a:spcAft>
            </a:pPr>
            <a:endParaRPr lang="en-US" baseline="30000" dirty="0"/>
          </a:p>
        </p:txBody>
      </p:sp>
      <p:sp>
        <p:nvSpPr>
          <p:cNvPr id="4" name="Slide Number Placeholder 3"/>
          <p:cNvSpPr>
            <a:spLocks noGrp="1"/>
          </p:cNvSpPr>
          <p:nvPr>
            <p:ph type="sldNum" sz="quarter" idx="5"/>
          </p:nvPr>
        </p:nvSpPr>
        <p:spPr/>
        <p:txBody>
          <a:bodyPr/>
          <a:lstStyle/>
          <a:p>
            <a:fld id="{F6DA9C80-B631-4EC4-8253-F63CFD0157DF}" type="slidenum">
              <a:rPr lang="en-US" smtClean="0"/>
              <a:t>61</a:t>
            </a:fld>
            <a:endParaRPr lang="en-US"/>
          </a:p>
        </p:txBody>
      </p:sp>
      <p:sp>
        <p:nvSpPr>
          <p:cNvPr id="5" name="Footer Placeholder 4">
            <a:extLst>
              <a:ext uri="{FF2B5EF4-FFF2-40B4-BE49-F238E27FC236}">
                <a16:creationId xmlns:a16="http://schemas.microsoft.com/office/drawing/2014/main" id="{9CE2E4D3-3A87-3BFC-B5BB-E06E6F919877}"/>
              </a:ext>
            </a:extLst>
          </p:cNvPr>
          <p:cNvSpPr>
            <a:spLocks noGrp="1"/>
          </p:cNvSpPr>
          <p:nvPr>
            <p:ph type="ftr" sz="quarter" idx="4"/>
          </p:nvPr>
        </p:nvSpPr>
        <p:spPr/>
        <p:txBody>
          <a:bodyPr/>
          <a:lstStyle/>
          <a:p>
            <a:r>
              <a:rPr lang="en-US"/>
              <a:t>Use Data to Identify Disparities Across Patient Groups https://www.jointcommission.org/our-priorities/health-care-equity/accreditation-resource-center/use-data-to-identify-disparities-across-patient-groups/#t=_StrategiesTab&amp;sort=%40created%20descending</a:t>
            </a:r>
          </a:p>
        </p:txBody>
      </p:sp>
    </p:spTree>
    <p:extLst>
      <p:ext uri="{BB962C8B-B14F-4D97-AF65-F5344CB8AC3E}">
        <p14:creationId xmlns:p14="http://schemas.microsoft.com/office/powerpoint/2010/main" val="172943586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4294967295"/>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6DA9C80-B631-4EC4-8253-F63CFD0157DF}" type="slidenum">
              <a:rPr lang="en-US" smtClean="0"/>
              <a:t>62</a:t>
            </a:fld>
            <a:endParaRPr lang="en-US"/>
          </a:p>
        </p:txBody>
      </p:sp>
      <p:sp>
        <p:nvSpPr>
          <p:cNvPr id="5" name="Footer Placeholder 4">
            <a:extLst>
              <a:ext uri="{FF2B5EF4-FFF2-40B4-BE49-F238E27FC236}">
                <a16:creationId xmlns:a16="http://schemas.microsoft.com/office/drawing/2014/main" id="{550DED98-093C-9B39-B2E0-0075602F913B}"/>
              </a:ext>
            </a:extLst>
          </p:cNvPr>
          <p:cNvSpPr>
            <a:spLocks noGrp="1"/>
          </p:cNvSpPr>
          <p:nvPr>
            <p:ph type="ftr" sz="quarter" idx="4"/>
          </p:nvPr>
        </p:nvSpPr>
        <p:spPr/>
        <p:txBody>
          <a:bodyPr/>
          <a:lstStyle/>
          <a:p>
            <a:r>
              <a:rPr lang="en-US"/>
              <a:t>Use Data to Identify Disparities Across Patient Groups https://www.jointcommission.org/our-priorities/health-care-equity/accreditation-resource-center/use-data-to-identify-disparities-across-patient-groups/#t=_StrategiesTab&amp;sort=%40created%20descending</a:t>
            </a:r>
          </a:p>
        </p:txBody>
      </p:sp>
    </p:spTree>
    <p:extLst>
      <p:ext uri="{BB962C8B-B14F-4D97-AF65-F5344CB8AC3E}">
        <p14:creationId xmlns:p14="http://schemas.microsoft.com/office/powerpoint/2010/main" val="302701372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4294967295"/>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fld id="{F6DA9C80-B631-4EC4-8253-F63CFD0157DF}" type="slidenum">
              <a:rPr lang="en-US" smtClean="0"/>
              <a:t>63</a:t>
            </a:fld>
            <a:endParaRPr lang="en-US"/>
          </a:p>
        </p:txBody>
      </p:sp>
      <p:sp>
        <p:nvSpPr>
          <p:cNvPr id="5" name="Footer Placeholder 4">
            <a:extLst>
              <a:ext uri="{FF2B5EF4-FFF2-40B4-BE49-F238E27FC236}">
                <a16:creationId xmlns:a16="http://schemas.microsoft.com/office/drawing/2014/main" id="{6BE16192-49CC-8C7A-9541-1B9F99CED07B}"/>
              </a:ext>
            </a:extLst>
          </p:cNvPr>
          <p:cNvSpPr>
            <a:spLocks noGrp="1"/>
          </p:cNvSpPr>
          <p:nvPr>
            <p:ph type="ftr" sz="quarter" idx="4"/>
          </p:nvPr>
        </p:nvSpPr>
        <p:spPr/>
        <p:txBody>
          <a:bodyPr/>
          <a:lstStyle/>
          <a:p>
            <a:r>
              <a:rPr lang="en-US"/>
              <a:t>Use Data to Identify Disparities Across Patient Groups https://www.jointcommission.org/our-priorities/health-care-equity/accreditation-resource-center/use-data-to-identify-disparities-across-patient-groups/#t=_StrategiesTab&amp;sort=%40created%20descending</a:t>
            </a:r>
          </a:p>
        </p:txBody>
      </p:sp>
    </p:spTree>
    <p:extLst>
      <p:ext uri="{BB962C8B-B14F-4D97-AF65-F5344CB8AC3E}">
        <p14:creationId xmlns:p14="http://schemas.microsoft.com/office/powerpoint/2010/main" val="421512695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sz="1200" dirty="0">
              <a:latin typeface="+mn-lt"/>
            </a:endParaRPr>
          </a:p>
        </p:txBody>
      </p:sp>
      <p:sp>
        <p:nvSpPr>
          <p:cNvPr id="4" name="Footer Placeholder 3"/>
          <p:cNvSpPr>
            <a:spLocks noGrp="1"/>
          </p:cNvSpPr>
          <p:nvPr>
            <p:ph type="ftr" sz="quarter" idx="4"/>
          </p:nvPr>
        </p:nvSpPr>
        <p:spPr/>
        <p:txBody>
          <a:bodyPr/>
          <a:lstStyle/>
          <a:p>
            <a:r>
              <a:rPr lang="en-US"/>
              <a:t>Use Data to Identify Disparities Across Patient Groups https://www.jointcommission.org/our-priorities/health-care-equity/accreditation-resource-center/use-data-to-identify-disparities-across-patient-groups/#t=_StrategiesTab&amp;sort=%40created%20descending</a:t>
            </a:r>
          </a:p>
        </p:txBody>
      </p:sp>
      <p:sp>
        <p:nvSpPr>
          <p:cNvPr id="5" name="Slide Number Placeholder 4"/>
          <p:cNvSpPr>
            <a:spLocks noGrp="1"/>
          </p:cNvSpPr>
          <p:nvPr>
            <p:ph type="sldNum" sz="quarter" idx="5"/>
          </p:nvPr>
        </p:nvSpPr>
        <p:spPr/>
        <p:txBody>
          <a:bodyPr/>
          <a:lstStyle/>
          <a:p>
            <a:fld id="{F6DA9C80-B631-4EC4-8253-F63CFD0157DF}" type="slidenum">
              <a:rPr lang="en-US" smtClean="0"/>
              <a:t>64</a:t>
            </a:fld>
            <a:endParaRPr lang="en-US"/>
          </a:p>
        </p:txBody>
      </p:sp>
    </p:spTree>
    <p:extLst>
      <p:ext uri="{BB962C8B-B14F-4D97-AF65-F5344CB8AC3E}">
        <p14:creationId xmlns:p14="http://schemas.microsoft.com/office/powerpoint/2010/main" val="236908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Footer Placeholder 3"/>
          <p:cNvSpPr>
            <a:spLocks noGrp="1"/>
          </p:cNvSpPr>
          <p:nvPr>
            <p:ph type="ftr" sz="quarter" idx="4"/>
          </p:nvPr>
        </p:nvSpPr>
        <p:spPr/>
        <p:txBody>
          <a:bodyPr/>
          <a:lstStyle/>
          <a:p>
            <a:r>
              <a:rPr lang="en-US"/>
              <a:t>Use Data to Identify Disparities Across Patient Groups https://www.jointcommission.org/our-priorities/health-care-equity/accreditation-resource-center/use-data-to-identify-disparities-across-patient-groups/#t=_StrategiesTab&amp;sort=%40created%20descending</a:t>
            </a:r>
          </a:p>
        </p:txBody>
      </p:sp>
      <p:sp>
        <p:nvSpPr>
          <p:cNvPr id="5" name="Slide Number Placeholder 4"/>
          <p:cNvSpPr>
            <a:spLocks noGrp="1"/>
          </p:cNvSpPr>
          <p:nvPr>
            <p:ph type="sldNum" sz="quarter" idx="5"/>
          </p:nvPr>
        </p:nvSpPr>
        <p:spPr/>
        <p:txBody>
          <a:bodyPr/>
          <a:lstStyle/>
          <a:p>
            <a:fld id="{F6DA9C80-B631-4EC4-8253-F63CFD0157DF}" type="slidenum">
              <a:rPr lang="en-US" smtClean="0"/>
              <a:t>8</a:t>
            </a:fld>
            <a:endParaRPr lang="en-US"/>
          </a:p>
        </p:txBody>
      </p:sp>
    </p:spTree>
    <p:extLst>
      <p:ext uri="{BB962C8B-B14F-4D97-AF65-F5344CB8AC3E}">
        <p14:creationId xmlns:p14="http://schemas.microsoft.com/office/powerpoint/2010/main" val="355233144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sz="1200" b="1" dirty="0">
              <a:latin typeface="+mn-lt"/>
            </a:endParaRPr>
          </a:p>
        </p:txBody>
      </p:sp>
      <p:sp>
        <p:nvSpPr>
          <p:cNvPr id="4" name="Footer Placeholder 3"/>
          <p:cNvSpPr>
            <a:spLocks noGrp="1"/>
          </p:cNvSpPr>
          <p:nvPr>
            <p:ph type="ftr" sz="quarter" idx="4"/>
          </p:nvPr>
        </p:nvSpPr>
        <p:spPr/>
        <p:txBody>
          <a:bodyPr/>
          <a:lstStyle/>
          <a:p>
            <a:r>
              <a:rPr lang="en-US"/>
              <a:t>Use Data to Identify Disparities Across Patient Groups https://www.jointcommission.org/our-priorities/health-care-equity/accreditation-resource-center/use-data-to-identify-disparities-across-patient-groups/#t=_StrategiesTab&amp;sort=%40created%20descending</a:t>
            </a:r>
          </a:p>
        </p:txBody>
      </p:sp>
      <p:sp>
        <p:nvSpPr>
          <p:cNvPr id="5" name="Slide Number Placeholder 4"/>
          <p:cNvSpPr>
            <a:spLocks noGrp="1"/>
          </p:cNvSpPr>
          <p:nvPr>
            <p:ph type="sldNum" sz="quarter" idx="5"/>
          </p:nvPr>
        </p:nvSpPr>
        <p:spPr/>
        <p:txBody>
          <a:bodyPr/>
          <a:lstStyle/>
          <a:p>
            <a:fld id="{F6DA9C80-B631-4EC4-8253-F63CFD0157DF}" type="slidenum">
              <a:rPr lang="en-US" smtClean="0"/>
              <a:t>65</a:t>
            </a:fld>
            <a:endParaRPr lang="en-US"/>
          </a:p>
        </p:txBody>
      </p:sp>
    </p:spTree>
    <p:extLst>
      <p:ext uri="{BB962C8B-B14F-4D97-AF65-F5344CB8AC3E}">
        <p14:creationId xmlns:p14="http://schemas.microsoft.com/office/powerpoint/2010/main" val="165223297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sz="1200" dirty="0">
              <a:latin typeface="+mn-lt"/>
            </a:endParaRPr>
          </a:p>
        </p:txBody>
      </p:sp>
      <p:sp>
        <p:nvSpPr>
          <p:cNvPr id="4" name="Footer Placeholder 3"/>
          <p:cNvSpPr>
            <a:spLocks noGrp="1"/>
          </p:cNvSpPr>
          <p:nvPr>
            <p:ph type="ftr" sz="quarter" idx="4"/>
          </p:nvPr>
        </p:nvSpPr>
        <p:spPr/>
        <p:txBody>
          <a:bodyPr/>
          <a:lstStyle/>
          <a:p>
            <a:r>
              <a:rPr lang="en-US"/>
              <a:t>Use Data to Identify Disparities Across Patient Groups https://www.jointcommission.org/our-priorities/health-care-equity/accreditation-resource-center/use-data-to-identify-disparities-across-patient-groups/#t=_StrategiesTab&amp;sort=%40created%20descending</a:t>
            </a:r>
          </a:p>
        </p:txBody>
      </p:sp>
      <p:sp>
        <p:nvSpPr>
          <p:cNvPr id="5" name="Slide Number Placeholder 4"/>
          <p:cNvSpPr>
            <a:spLocks noGrp="1"/>
          </p:cNvSpPr>
          <p:nvPr>
            <p:ph type="sldNum" sz="quarter" idx="5"/>
          </p:nvPr>
        </p:nvSpPr>
        <p:spPr/>
        <p:txBody>
          <a:bodyPr/>
          <a:lstStyle/>
          <a:p>
            <a:fld id="{F6DA9C80-B631-4EC4-8253-F63CFD0157DF}" type="slidenum">
              <a:rPr lang="en-US" smtClean="0"/>
              <a:t>66</a:t>
            </a:fld>
            <a:endParaRPr lang="en-US"/>
          </a:p>
        </p:txBody>
      </p:sp>
    </p:spTree>
    <p:extLst>
      <p:ext uri="{BB962C8B-B14F-4D97-AF65-F5344CB8AC3E}">
        <p14:creationId xmlns:p14="http://schemas.microsoft.com/office/powerpoint/2010/main" val="40579967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solidFill>
                <a:srgbClr val="0D0D0D"/>
              </a:solidFill>
              <a:effectLst/>
              <a:latin typeface="+mn-lt"/>
            </a:endParaRPr>
          </a:p>
        </p:txBody>
      </p:sp>
      <p:sp>
        <p:nvSpPr>
          <p:cNvPr id="4" name="Footer Placeholder 3"/>
          <p:cNvSpPr>
            <a:spLocks noGrp="1"/>
          </p:cNvSpPr>
          <p:nvPr>
            <p:ph type="ftr" sz="quarter" idx="4"/>
          </p:nvPr>
        </p:nvSpPr>
        <p:spPr/>
        <p:txBody>
          <a:bodyPr/>
          <a:lstStyle/>
          <a:p>
            <a:r>
              <a:rPr lang="en-US"/>
              <a:t>Use Data to Identify Disparities Across Patient Groups https://www.jointcommission.org/our-priorities/health-care-equity/accreditation-resource-center/use-data-to-identify-disparities-across-patient-groups/#t=_StrategiesTab&amp;sort=%40created%20descending</a:t>
            </a:r>
          </a:p>
        </p:txBody>
      </p:sp>
      <p:sp>
        <p:nvSpPr>
          <p:cNvPr id="5" name="Slide Number Placeholder 4"/>
          <p:cNvSpPr>
            <a:spLocks noGrp="1"/>
          </p:cNvSpPr>
          <p:nvPr>
            <p:ph type="sldNum" sz="quarter" idx="5"/>
          </p:nvPr>
        </p:nvSpPr>
        <p:spPr/>
        <p:txBody>
          <a:bodyPr/>
          <a:lstStyle/>
          <a:p>
            <a:fld id="{F6DA9C80-B631-4EC4-8253-F63CFD0157DF}" type="slidenum">
              <a:rPr lang="en-US" smtClean="0"/>
              <a:t>67</a:t>
            </a:fld>
            <a:endParaRPr lang="en-US"/>
          </a:p>
        </p:txBody>
      </p:sp>
    </p:spTree>
    <p:extLst>
      <p:ext uri="{BB962C8B-B14F-4D97-AF65-F5344CB8AC3E}">
        <p14:creationId xmlns:p14="http://schemas.microsoft.com/office/powerpoint/2010/main" val="62570372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latin typeface="+mn-lt"/>
            </a:endParaRPr>
          </a:p>
        </p:txBody>
      </p:sp>
      <p:sp>
        <p:nvSpPr>
          <p:cNvPr id="4" name="Footer Placeholder 3"/>
          <p:cNvSpPr>
            <a:spLocks noGrp="1"/>
          </p:cNvSpPr>
          <p:nvPr>
            <p:ph type="ftr" sz="quarter" idx="4"/>
          </p:nvPr>
        </p:nvSpPr>
        <p:spPr/>
        <p:txBody>
          <a:bodyPr/>
          <a:lstStyle/>
          <a:p>
            <a:r>
              <a:rPr lang="en-US"/>
              <a:t>Use Data to Identify Disparities Across Patient Groups https://www.jointcommission.org/our-priorities/health-care-equity/accreditation-resource-center/use-data-to-identify-disparities-across-patient-groups/#t=_StrategiesTab&amp;sort=%40created%20descending</a:t>
            </a:r>
          </a:p>
        </p:txBody>
      </p:sp>
      <p:sp>
        <p:nvSpPr>
          <p:cNvPr id="5" name="Slide Number Placeholder 4"/>
          <p:cNvSpPr>
            <a:spLocks noGrp="1"/>
          </p:cNvSpPr>
          <p:nvPr>
            <p:ph type="sldNum" sz="quarter" idx="5"/>
          </p:nvPr>
        </p:nvSpPr>
        <p:spPr/>
        <p:txBody>
          <a:bodyPr/>
          <a:lstStyle/>
          <a:p>
            <a:fld id="{F6DA9C80-B631-4EC4-8253-F63CFD0157DF}" type="slidenum">
              <a:rPr lang="en-US" smtClean="0"/>
              <a:t>68</a:t>
            </a:fld>
            <a:endParaRPr lang="en-US"/>
          </a:p>
        </p:txBody>
      </p:sp>
    </p:spTree>
    <p:extLst>
      <p:ext uri="{BB962C8B-B14F-4D97-AF65-F5344CB8AC3E}">
        <p14:creationId xmlns:p14="http://schemas.microsoft.com/office/powerpoint/2010/main" val="1125087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F6DA9C80-B631-4EC4-8253-F63CFD0157DF}" type="slidenum">
              <a:rPr lang="en-US" smtClean="0"/>
              <a:t>9</a:t>
            </a:fld>
            <a:endParaRPr lang="en-US"/>
          </a:p>
        </p:txBody>
      </p:sp>
      <p:sp>
        <p:nvSpPr>
          <p:cNvPr id="5" name="Footer Placeholder 4">
            <a:extLst>
              <a:ext uri="{FF2B5EF4-FFF2-40B4-BE49-F238E27FC236}">
                <a16:creationId xmlns:a16="http://schemas.microsoft.com/office/drawing/2014/main" id="{7AF6F77D-5A54-410C-EBD8-4D36891420A9}"/>
              </a:ext>
            </a:extLst>
          </p:cNvPr>
          <p:cNvSpPr>
            <a:spLocks noGrp="1"/>
          </p:cNvSpPr>
          <p:nvPr>
            <p:ph type="ftr" sz="quarter" idx="4"/>
          </p:nvPr>
        </p:nvSpPr>
        <p:spPr/>
        <p:txBody>
          <a:bodyPr/>
          <a:lstStyle/>
          <a:p>
            <a:r>
              <a:rPr lang="en-US"/>
              <a:t>Use Data to Identify Disparities Across Patient Groups https://www.jointcommission.org/our-priorities/health-care-equity/accreditation-resource-center/use-data-to-identify-disparities-across-patient-groups/#t=_StrategiesTab&amp;sort=%40created%20descending</a:t>
            </a:r>
          </a:p>
        </p:txBody>
      </p:sp>
      <p:sp>
        <p:nvSpPr>
          <p:cNvPr id="6" name="Notes Placeholder 5">
            <a:extLst>
              <a:ext uri="{FF2B5EF4-FFF2-40B4-BE49-F238E27FC236}">
                <a16:creationId xmlns:a16="http://schemas.microsoft.com/office/drawing/2014/main" id="{FD06A2E3-9BCB-EDAD-CE9F-BFF08F5DD300}"/>
              </a:ext>
            </a:extLst>
          </p:cNvPr>
          <p:cNvSpPr>
            <a:spLocks noGrp="1"/>
          </p:cNvSpPr>
          <p:nvPr>
            <p:ph type="body" idx="1"/>
          </p:nvPr>
        </p:nvSpPr>
        <p:spPr>
          <a:xfrm>
            <a:off x="685800" y="4400550"/>
            <a:ext cx="5486400" cy="3600450"/>
          </a:xfrm>
          <a:prstGeom prst="rect">
            <a:avLst/>
          </a:prstGeom>
        </p:spPr>
        <p:txBody>
          <a:bodyPr/>
          <a:lstStyle/>
          <a:p>
            <a:endParaRPr lang="en-US"/>
          </a:p>
        </p:txBody>
      </p:sp>
    </p:spTree>
    <p:extLst>
      <p:ext uri="{BB962C8B-B14F-4D97-AF65-F5344CB8AC3E}">
        <p14:creationId xmlns:p14="http://schemas.microsoft.com/office/powerpoint/2010/main" val="1824254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F6DA9C80-B631-4EC4-8253-F63CFD0157DF}" type="slidenum">
              <a:rPr lang="en-US" smtClean="0"/>
              <a:t>10</a:t>
            </a:fld>
            <a:endParaRPr lang="en-US"/>
          </a:p>
        </p:txBody>
      </p:sp>
      <p:sp>
        <p:nvSpPr>
          <p:cNvPr id="5" name="Footer Placeholder 4">
            <a:extLst>
              <a:ext uri="{FF2B5EF4-FFF2-40B4-BE49-F238E27FC236}">
                <a16:creationId xmlns:a16="http://schemas.microsoft.com/office/drawing/2014/main" id="{7AF6F77D-5A54-410C-EBD8-4D36891420A9}"/>
              </a:ext>
            </a:extLst>
          </p:cNvPr>
          <p:cNvSpPr>
            <a:spLocks noGrp="1"/>
          </p:cNvSpPr>
          <p:nvPr>
            <p:ph type="ftr" sz="quarter" idx="4"/>
          </p:nvPr>
        </p:nvSpPr>
        <p:spPr/>
        <p:txBody>
          <a:bodyPr/>
          <a:lstStyle/>
          <a:p>
            <a:r>
              <a:rPr lang="en-US"/>
              <a:t>Use Data to Identify Disparities Across Patient Groups https://www.jointcommission.org/our-priorities/health-care-equity/accreditation-resource-center/use-data-to-identify-disparities-across-patient-groups/#t=_StrategiesTab&amp;sort=%40created%20descending</a:t>
            </a:r>
          </a:p>
        </p:txBody>
      </p:sp>
      <p:sp>
        <p:nvSpPr>
          <p:cNvPr id="6" name="Notes Placeholder 5">
            <a:extLst>
              <a:ext uri="{FF2B5EF4-FFF2-40B4-BE49-F238E27FC236}">
                <a16:creationId xmlns:a16="http://schemas.microsoft.com/office/drawing/2014/main" id="{FD06A2E3-9BCB-EDAD-CE9F-BFF08F5DD300}"/>
              </a:ext>
            </a:extLst>
          </p:cNvPr>
          <p:cNvSpPr>
            <a:spLocks noGrp="1"/>
          </p:cNvSpPr>
          <p:nvPr>
            <p:ph type="body" idx="1"/>
          </p:nvPr>
        </p:nvSpPr>
        <p:spPr>
          <a:xfrm>
            <a:off x="685800" y="4400550"/>
            <a:ext cx="5486400" cy="3600450"/>
          </a:xfrm>
          <a:prstGeom prst="rect">
            <a:avLst/>
          </a:prstGeom>
        </p:spPr>
        <p:txBody>
          <a:bodyPr/>
          <a:lstStyle/>
          <a:p>
            <a:endParaRPr lang="en-US"/>
          </a:p>
        </p:txBody>
      </p:sp>
    </p:spTree>
    <p:extLst>
      <p:ext uri="{BB962C8B-B14F-4D97-AF65-F5344CB8AC3E}">
        <p14:creationId xmlns:p14="http://schemas.microsoft.com/office/powerpoint/2010/main" val="3290330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F6DA9C80-B631-4EC4-8253-F63CFD0157DF}" type="slidenum">
              <a:rPr lang="en-US" smtClean="0"/>
              <a:t>11</a:t>
            </a:fld>
            <a:endParaRPr lang="en-US"/>
          </a:p>
        </p:txBody>
      </p:sp>
      <p:sp>
        <p:nvSpPr>
          <p:cNvPr id="5" name="Footer Placeholder 4">
            <a:extLst>
              <a:ext uri="{FF2B5EF4-FFF2-40B4-BE49-F238E27FC236}">
                <a16:creationId xmlns:a16="http://schemas.microsoft.com/office/drawing/2014/main" id="{7AF6F77D-5A54-410C-EBD8-4D36891420A9}"/>
              </a:ext>
            </a:extLst>
          </p:cNvPr>
          <p:cNvSpPr>
            <a:spLocks noGrp="1"/>
          </p:cNvSpPr>
          <p:nvPr>
            <p:ph type="ftr" sz="quarter" idx="4"/>
          </p:nvPr>
        </p:nvSpPr>
        <p:spPr/>
        <p:txBody>
          <a:bodyPr/>
          <a:lstStyle/>
          <a:p>
            <a:r>
              <a:rPr lang="en-US"/>
              <a:t>Use Data to Identify Disparities Across Patient Groups https://www.jointcommission.org/our-priorities/health-care-equity/accreditation-resource-center/use-data-to-identify-disparities-across-patient-groups/#t=_StrategiesTab&amp;sort=%40created%20descending</a:t>
            </a:r>
          </a:p>
        </p:txBody>
      </p:sp>
      <p:sp>
        <p:nvSpPr>
          <p:cNvPr id="6" name="Notes Placeholder 5">
            <a:extLst>
              <a:ext uri="{FF2B5EF4-FFF2-40B4-BE49-F238E27FC236}">
                <a16:creationId xmlns:a16="http://schemas.microsoft.com/office/drawing/2014/main" id="{FD06A2E3-9BCB-EDAD-CE9F-BFF08F5DD300}"/>
              </a:ext>
            </a:extLst>
          </p:cNvPr>
          <p:cNvSpPr>
            <a:spLocks noGrp="1"/>
          </p:cNvSpPr>
          <p:nvPr>
            <p:ph type="body" idx="1"/>
          </p:nvPr>
        </p:nvSpPr>
        <p:spPr>
          <a:xfrm>
            <a:off x="685800" y="4400550"/>
            <a:ext cx="5486400" cy="3600450"/>
          </a:xfrm>
          <a:prstGeom prst="rect">
            <a:avLst/>
          </a:prstGeom>
        </p:spPr>
        <p:txBody>
          <a:bodyPr/>
          <a:lstStyle/>
          <a:p>
            <a:endParaRPr lang="en-US"/>
          </a:p>
        </p:txBody>
      </p:sp>
    </p:spTree>
    <p:extLst>
      <p:ext uri="{BB962C8B-B14F-4D97-AF65-F5344CB8AC3E}">
        <p14:creationId xmlns:p14="http://schemas.microsoft.com/office/powerpoint/2010/main" val="975644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6281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61949"/>
            <a:ext cx="8229600" cy="701675"/>
          </a:xfrm>
        </p:spPr>
        <p:txBody>
          <a:bodyPr>
            <a:normAutofit/>
          </a:bodyPr>
          <a:lstStyle>
            <a:lvl1pPr>
              <a:defRPr sz="3000" b="1">
                <a:solidFill>
                  <a:srgbClr val="002D73"/>
                </a:solidFill>
                <a:latin typeface="+mj-lt"/>
              </a:defRPr>
            </a:lvl1pPr>
          </a:lstStyle>
          <a:p>
            <a:r>
              <a:rPr lang="en-US"/>
              <a:t>Click to edit Master title style</a:t>
            </a:r>
          </a:p>
        </p:txBody>
      </p:sp>
      <p:sp>
        <p:nvSpPr>
          <p:cNvPr id="3" name="Content Placeholder 2"/>
          <p:cNvSpPr>
            <a:spLocks noGrp="1"/>
          </p:cNvSpPr>
          <p:nvPr>
            <p:ph sz="half" idx="1"/>
          </p:nvPr>
        </p:nvSpPr>
        <p:spPr>
          <a:xfrm>
            <a:off x="457200" y="1200150"/>
            <a:ext cx="4038600" cy="3394075"/>
          </a:xfrm>
        </p:spPr>
        <p:txBody>
          <a:bodyPr>
            <a:normAutofit/>
          </a:bodyPr>
          <a:lstStyle>
            <a:lvl1pPr>
              <a:defRPr sz="1600">
                <a:latin typeface="+mn-lt"/>
              </a:defRPr>
            </a:lvl1pPr>
            <a:lvl2pPr>
              <a:defRPr sz="1600">
                <a:latin typeface="+mn-lt"/>
              </a:defRPr>
            </a:lvl2pPr>
            <a:lvl3pPr>
              <a:defRPr sz="1600">
                <a:latin typeface="+mn-lt"/>
              </a:defRPr>
            </a:lvl3pPr>
            <a:lvl4pPr>
              <a:defRPr sz="1600">
                <a:latin typeface="+mn-lt"/>
              </a:defRPr>
            </a:lvl4pPr>
            <a:lvl5pPr>
              <a:defRPr sz="1600">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075"/>
          </a:xfrm>
        </p:spPr>
        <p:txBody>
          <a:bodyPr>
            <a:normAutofit/>
          </a:bodyPr>
          <a:lstStyle>
            <a:lvl1pPr>
              <a:defRPr sz="1600">
                <a:latin typeface="+mn-lt"/>
              </a:defRPr>
            </a:lvl1pPr>
            <a:lvl2pPr>
              <a:defRPr sz="1600">
                <a:latin typeface="+mn-lt"/>
              </a:defRPr>
            </a:lvl2pPr>
            <a:lvl3pPr>
              <a:defRPr sz="1600">
                <a:latin typeface="+mn-lt"/>
              </a:defRPr>
            </a:lvl3pPr>
            <a:lvl4pPr>
              <a:defRPr sz="1600">
                <a:latin typeface="+mn-lt"/>
              </a:defRPr>
            </a:lvl4pPr>
            <a:lvl5pPr>
              <a:defRPr sz="1600">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338359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61949"/>
            <a:ext cx="8229600" cy="701675"/>
          </a:xfrm>
        </p:spPr>
        <p:txBody>
          <a:bodyPr>
            <a:normAutofit/>
          </a:bodyPr>
          <a:lstStyle>
            <a:lvl1pPr>
              <a:defRPr sz="2800" b="1">
                <a:solidFill>
                  <a:srgbClr val="002D73"/>
                </a:solidFill>
                <a:latin typeface="+mj-lt"/>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noAutofit/>
          </a:bodyPr>
          <a:lstStyle>
            <a:lvl1pPr marL="0" indent="0">
              <a:buNone/>
              <a:defRPr sz="16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0"/>
            <a:ext cx="4040188" cy="2962275"/>
          </a:xfrm>
        </p:spPr>
        <p:txBody>
          <a:bodyPr>
            <a:normAutofit/>
          </a:bodyPr>
          <a:lstStyle>
            <a:lvl1pPr>
              <a:defRPr sz="1600">
                <a:latin typeface="+mn-lt"/>
              </a:defRPr>
            </a:lvl1pPr>
            <a:lvl2pPr>
              <a:defRPr sz="1600">
                <a:latin typeface="+mn-lt"/>
              </a:defRPr>
            </a:lvl2pPr>
            <a:lvl3pPr>
              <a:defRPr sz="16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50938"/>
            <a:ext cx="4041775" cy="481012"/>
          </a:xfrm>
        </p:spPr>
        <p:txBody>
          <a:bodyPr anchor="b">
            <a:normAutofit/>
          </a:bodyPr>
          <a:lstStyle>
            <a:lvl1pPr marL="0" indent="0">
              <a:buNone/>
              <a:defRPr sz="16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31950"/>
            <a:ext cx="4041775" cy="2962275"/>
          </a:xfrm>
        </p:spPr>
        <p:txBody>
          <a:bodyPr>
            <a:normAutofit/>
          </a:bodyPr>
          <a:lstStyle>
            <a:lvl1pPr>
              <a:defRPr sz="1600">
                <a:latin typeface="+mn-lt"/>
              </a:defRPr>
            </a:lvl1pPr>
            <a:lvl2pPr>
              <a:defRPr sz="1600">
                <a:latin typeface="+mn-lt"/>
              </a:defRPr>
            </a:lvl2pPr>
            <a:lvl3pPr>
              <a:defRPr sz="16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24455025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61949"/>
            <a:ext cx="8229600" cy="701675"/>
          </a:xfrm>
        </p:spPr>
        <p:txBody>
          <a:bodyPr>
            <a:normAutofit/>
          </a:bodyPr>
          <a:lstStyle>
            <a:lvl1pPr>
              <a:defRPr sz="2800" b="1">
                <a:solidFill>
                  <a:srgbClr val="002D73"/>
                </a:solidFill>
                <a:latin typeface="+mj-lt"/>
              </a:defRPr>
            </a:lvl1p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40487227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1160181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 Figures">
    <p:spTree>
      <p:nvGrpSpPr>
        <p:cNvPr id="1" name=""/>
        <p:cNvGrpSpPr/>
        <p:nvPr/>
      </p:nvGrpSpPr>
      <p:grpSpPr>
        <a:xfrm>
          <a:off x="0" y="0"/>
          <a:ext cx="0" cy="0"/>
          <a:chOff x="0" y="0"/>
          <a:chExt cx="0" cy="0"/>
        </a:xfrm>
      </p:grpSpPr>
      <p:sp>
        <p:nvSpPr>
          <p:cNvPr id="16" name="Content Placeholder 2"/>
          <p:cNvSpPr>
            <a:spLocks noGrp="1"/>
          </p:cNvSpPr>
          <p:nvPr>
            <p:ph idx="1"/>
          </p:nvPr>
        </p:nvSpPr>
        <p:spPr>
          <a:xfrm>
            <a:off x="91440" y="822960"/>
            <a:ext cx="4434840" cy="3771900"/>
          </a:xfrm>
          <a:prstGeom prst="rect">
            <a:avLst/>
          </a:prstGeom>
        </p:spPr>
        <p:txBody>
          <a:bodyPr/>
          <a:lstStyle>
            <a:lvl1pPr>
              <a:defRPr sz="1500" b="0" i="0">
                <a:solidFill>
                  <a:schemeClr val="tx1"/>
                </a:solidFill>
                <a:latin typeface="Calibri" pitchFamily="34" charset="0"/>
                <a:cs typeface="Calibri" pitchFamily="34" charset="0"/>
              </a:defRPr>
            </a:lvl1pPr>
            <a:lvl2pPr>
              <a:defRPr sz="1350" b="0" i="0">
                <a:solidFill>
                  <a:schemeClr val="tx1"/>
                </a:solidFill>
                <a:latin typeface="Calibri" pitchFamily="34" charset="0"/>
                <a:cs typeface="Calibri" pitchFamily="34" charset="0"/>
              </a:defRPr>
            </a:lvl2pPr>
            <a:lvl3pPr>
              <a:defRPr sz="1200" b="0" i="0">
                <a:solidFill>
                  <a:schemeClr val="tx1"/>
                </a:solidFill>
                <a:latin typeface="Calibri" pitchFamily="34" charset="0"/>
                <a:cs typeface="Calibri" pitchFamily="34" charset="0"/>
              </a:defRPr>
            </a:lvl3pPr>
            <a:lvl4pPr>
              <a:defRPr sz="1050" b="0" i="0">
                <a:solidFill>
                  <a:schemeClr val="tx1"/>
                </a:solidFill>
                <a:latin typeface="Calibri" pitchFamily="34" charset="0"/>
                <a:cs typeface="Calibri" pitchFamily="34" charset="0"/>
              </a:defRPr>
            </a:lvl4pPr>
            <a:lvl5pPr>
              <a:defRPr sz="975" b="0" i="0">
                <a:solidFill>
                  <a:schemeClr val="tx1"/>
                </a:solidFill>
                <a:latin typeface="Calibri" pitchFamily="34" charset="0"/>
                <a:cs typeface="Calibri"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6"/>
          <p:cNvSpPr>
            <a:spLocks noGrp="1"/>
          </p:cNvSpPr>
          <p:nvPr>
            <p:ph type="body" sz="quarter" idx="11"/>
          </p:nvPr>
        </p:nvSpPr>
        <p:spPr>
          <a:xfrm>
            <a:off x="91440" y="4663440"/>
            <a:ext cx="8321040" cy="411480"/>
          </a:xfrm>
          <a:prstGeom prst="rect">
            <a:avLst/>
          </a:prstGeom>
        </p:spPr>
        <p:txBody>
          <a:bodyPr anchor="b" anchorCtr="0"/>
          <a:lstStyle>
            <a:lvl1pPr marL="0" indent="0" algn="l">
              <a:spcBef>
                <a:spcPts val="0"/>
              </a:spcBef>
              <a:buFont typeface="Arial" pitchFamily="34" charset="0"/>
              <a:buNone/>
              <a:defRPr sz="900" baseline="0">
                <a:solidFill>
                  <a:schemeClr val="tx1"/>
                </a:solidFill>
                <a:latin typeface="Calibri" pitchFamily="34" charset="0"/>
                <a:cs typeface="Calibri" pitchFamily="34" charset="0"/>
              </a:defRPr>
            </a:lvl1pPr>
          </a:lstStyle>
          <a:p>
            <a:pPr lvl="0"/>
            <a:r>
              <a:rPr lang="en-US"/>
              <a:t>Click to edit Master text styles</a:t>
            </a:r>
          </a:p>
        </p:txBody>
      </p:sp>
      <p:sp>
        <p:nvSpPr>
          <p:cNvPr id="18" name="Rectangle 5"/>
          <p:cNvSpPr>
            <a:spLocks noGrp="1" noChangeArrowheads="1"/>
          </p:cNvSpPr>
          <p:nvPr>
            <p:ph type="title"/>
          </p:nvPr>
        </p:nvSpPr>
        <p:spPr bwMode="auto">
          <a:xfrm>
            <a:off x="91440" y="68580"/>
            <a:ext cx="8961120" cy="685800"/>
          </a:xfrm>
          <a:prstGeom prst="rect">
            <a:avLst/>
          </a:prstGeom>
          <a:noFill/>
          <a:ln w="9525">
            <a:noFill/>
            <a:miter lim="800000"/>
            <a:headEnd/>
            <a:tailEnd/>
          </a:ln>
          <a:effectLst/>
        </p:spPr>
        <p:txBody>
          <a:bodyPr/>
          <a:lstStyle>
            <a:lvl1pPr algn="l">
              <a:defRPr>
                <a:latin typeface="Calibri" pitchFamily="34" charset="0"/>
              </a:defRPr>
            </a:lvl1pPr>
          </a:lstStyle>
          <a:p>
            <a:pPr lvl="0"/>
            <a:r>
              <a:rPr lang="en-US"/>
              <a:t>Click to edit Master title style</a:t>
            </a:r>
          </a:p>
        </p:txBody>
      </p:sp>
      <p:sp>
        <p:nvSpPr>
          <p:cNvPr id="19" name="Content Placeholder 2"/>
          <p:cNvSpPr>
            <a:spLocks noGrp="1"/>
          </p:cNvSpPr>
          <p:nvPr>
            <p:ph idx="12"/>
          </p:nvPr>
        </p:nvSpPr>
        <p:spPr>
          <a:xfrm>
            <a:off x="4617720" y="822960"/>
            <a:ext cx="4434840" cy="3771900"/>
          </a:xfrm>
          <a:prstGeom prst="rect">
            <a:avLst/>
          </a:prstGeom>
        </p:spPr>
        <p:txBody>
          <a:bodyPr/>
          <a:lstStyle>
            <a:lvl1pPr>
              <a:defRPr sz="1500" b="0" i="0">
                <a:solidFill>
                  <a:schemeClr val="tx1"/>
                </a:solidFill>
                <a:latin typeface="Calibri" pitchFamily="34" charset="0"/>
                <a:cs typeface="Calibri" pitchFamily="34" charset="0"/>
              </a:defRPr>
            </a:lvl1pPr>
            <a:lvl2pPr>
              <a:defRPr sz="1350" b="0" i="0">
                <a:solidFill>
                  <a:schemeClr val="tx1"/>
                </a:solidFill>
                <a:latin typeface="Calibri" pitchFamily="34" charset="0"/>
                <a:cs typeface="Calibri" pitchFamily="34" charset="0"/>
              </a:defRPr>
            </a:lvl2pPr>
            <a:lvl3pPr>
              <a:defRPr sz="1200" b="0" i="0">
                <a:solidFill>
                  <a:schemeClr val="tx1"/>
                </a:solidFill>
                <a:latin typeface="Calibri" pitchFamily="34" charset="0"/>
                <a:cs typeface="Calibri" pitchFamily="34" charset="0"/>
              </a:defRPr>
            </a:lvl3pPr>
            <a:lvl4pPr>
              <a:defRPr sz="1050" b="0" i="0">
                <a:solidFill>
                  <a:schemeClr val="tx1"/>
                </a:solidFill>
                <a:latin typeface="Calibri" pitchFamily="34" charset="0"/>
                <a:cs typeface="Calibri" pitchFamily="34" charset="0"/>
              </a:defRPr>
            </a:lvl4pPr>
            <a:lvl5pPr>
              <a:defRPr sz="975" b="0" i="0">
                <a:solidFill>
                  <a:schemeClr val="tx1"/>
                </a:solidFill>
                <a:latin typeface="Calibri" pitchFamily="34" charset="0"/>
                <a:cs typeface="Calibri"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270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Section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9627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6086B-0561-68E0-4DE8-6AAAF96DD6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89798D-D2D2-1163-1E39-3D1F8CE9BA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092EC7-68D3-514F-8880-30C5989E36E3}"/>
              </a:ext>
            </a:extLst>
          </p:cNvPr>
          <p:cNvSpPr>
            <a:spLocks noGrp="1"/>
          </p:cNvSpPr>
          <p:nvPr>
            <p:ph type="dt" sz="half" idx="10"/>
          </p:nvPr>
        </p:nvSpPr>
        <p:spPr/>
        <p:txBody>
          <a:bodyPr/>
          <a:lstStyle/>
          <a:p>
            <a:fld id="{BB174C97-F1BD-4C9D-A579-0CA483D7AB26}" type="datetimeFigureOut">
              <a:rPr lang="en-US" smtClean="0"/>
              <a:t>7/10/2024</a:t>
            </a:fld>
            <a:endParaRPr lang="en-US"/>
          </a:p>
        </p:txBody>
      </p:sp>
      <p:sp>
        <p:nvSpPr>
          <p:cNvPr id="5" name="Footer Placeholder 4">
            <a:extLst>
              <a:ext uri="{FF2B5EF4-FFF2-40B4-BE49-F238E27FC236}">
                <a16:creationId xmlns:a16="http://schemas.microsoft.com/office/drawing/2014/main" id="{2ED84281-B4D7-7E1E-6F86-83658D2EB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0369B3-BC57-77FB-99DF-A7B0146E2868}"/>
              </a:ext>
            </a:extLst>
          </p:cNvPr>
          <p:cNvSpPr>
            <a:spLocks noGrp="1"/>
          </p:cNvSpPr>
          <p:nvPr>
            <p:ph type="sldNum" sz="quarter" idx="12"/>
          </p:nvPr>
        </p:nvSpPr>
        <p:spPr/>
        <p:txBody>
          <a:bodyPr/>
          <a:lstStyle/>
          <a:p>
            <a:fld id="{F7D1E138-AF31-4F79-A743-84C68BFA41C2}" type="slidenum">
              <a:rPr lang="en-US" smtClean="0"/>
              <a:t>‹#›</a:t>
            </a:fld>
            <a:endParaRPr lang="en-US"/>
          </a:p>
        </p:txBody>
      </p:sp>
    </p:spTree>
    <p:extLst>
      <p:ext uri="{BB962C8B-B14F-4D97-AF65-F5344CB8AC3E}">
        <p14:creationId xmlns:p14="http://schemas.microsoft.com/office/powerpoint/2010/main" val="2461274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Content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7515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over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89614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Draft 11/8/21</a:t>
            </a:r>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741131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normAutofit/>
          </a:bodyPr>
          <a:lstStyle>
            <a:lvl1pPr marL="0" indent="0" algn="ctr">
              <a:buNone/>
              <a:defRPr sz="1600">
                <a:solidFill>
                  <a:schemeClr val="tx1">
                    <a:tint val="75000"/>
                  </a:schemeClr>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549852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61949"/>
            <a:ext cx="8229600" cy="701675"/>
          </a:xfrm>
        </p:spPr>
        <p:txBody>
          <a:bodyPr>
            <a:normAutofit/>
          </a:bodyPr>
          <a:lstStyle>
            <a:lvl1pPr>
              <a:defRPr sz="2800" b="1">
                <a:solidFill>
                  <a:srgbClr val="002D73"/>
                </a:solidFill>
                <a:latin typeface="+mj-lt"/>
              </a:defRPr>
            </a:lvl1pPr>
          </a:lstStyle>
          <a:p>
            <a:r>
              <a:rPr lang="en-US"/>
              <a:t>Click to edit Master title style</a:t>
            </a:r>
          </a:p>
        </p:txBody>
      </p:sp>
      <p:sp>
        <p:nvSpPr>
          <p:cNvPr id="3" name="Content Placeholder 2"/>
          <p:cNvSpPr>
            <a:spLocks noGrp="1"/>
          </p:cNvSpPr>
          <p:nvPr>
            <p:ph idx="1"/>
          </p:nvPr>
        </p:nvSpPr>
        <p:spPr/>
        <p:txBody>
          <a:bodyPr>
            <a:normAutofit/>
          </a:bodyPr>
          <a:lstStyle>
            <a:lvl1pPr>
              <a:defRPr sz="1600">
                <a:latin typeface="+mn-lt"/>
              </a:defRPr>
            </a:lvl1pPr>
            <a:lvl2pPr>
              <a:defRPr sz="1600">
                <a:latin typeface="+mn-lt"/>
              </a:defRPr>
            </a:lvl2pPr>
            <a:lvl3pPr>
              <a:defRPr sz="1600">
                <a:latin typeface="+mn-lt"/>
              </a:defRPr>
            </a:lvl3pPr>
            <a:lvl4pPr>
              <a:defRPr sz="1600">
                <a:latin typeface="+mn-lt"/>
              </a:defRPr>
            </a:lvl4pPr>
            <a:lvl5pPr>
              <a:defRPr sz="16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3043001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normAutofit/>
          </a:bodyPr>
          <a:lstStyle>
            <a:lvl1pPr algn="l">
              <a:defRPr sz="2800" b="1" cap="all">
                <a:latin typeface="+mj-lt"/>
              </a:defRPr>
            </a:lvl1pPr>
          </a:lstStyle>
          <a:p>
            <a:r>
              <a:rPr lang="en-US"/>
              <a:t>Click to edit Master title style</a:t>
            </a:r>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20762209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2.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10" Type="http://schemas.openxmlformats.org/officeDocument/2006/relationships/image" Target="../media/image2.jpeg"/><Relationship Id="rId4" Type="http://schemas.openxmlformats.org/officeDocument/2006/relationships/slideLayout" Target="../slideLayouts/slideLayout10.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9AE51E1D-7280-49D6-A2E2-CE63FE17EF16}" type="datetimeFigureOut">
              <a:rPr lang="en-US" smtClean="0"/>
              <a:t>7/10/2024</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8BACAC6D-BD82-4571-9E34-C1EFF11A946D}" type="slidenum">
              <a:rPr lang="en-US" smtClean="0"/>
              <a:t>‹#›</a:t>
            </a:fld>
            <a:endParaRPr lang="en-US"/>
          </a:p>
        </p:txBody>
      </p:sp>
      <p:sp>
        <p:nvSpPr>
          <p:cNvPr id="7" name="Rectangle 6"/>
          <p:cNvSpPr/>
          <p:nvPr userDrawn="1"/>
        </p:nvSpPr>
        <p:spPr>
          <a:xfrm>
            <a:off x="0" y="3714750"/>
            <a:ext cx="9144000" cy="14859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3714750"/>
            <a:ext cx="9144000" cy="76200"/>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1"/>
          <p:cNvSpPr txBox="1">
            <a:spLocks/>
          </p:cNvSpPr>
          <p:nvPr userDrawn="1"/>
        </p:nvSpPr>
        <p:spPr>
          <a:xfrm>
            <a:off x="457200" y="3943350"/>
            <a:ext cx="21336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a:solidFill>
                <a:schemeClr val="bg1"/>
              </a:solidFill>
            </a:endParaRPr>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3400" y="361950"/>
            <a:ext cx="3196702" cy="813816"/>
          </a:xfrm>
          <a:prstGeom prst="rect">
            <a:avLst/>
          </a:prstGeom>
        </p:spPr>
      </p:pic>
    </p:spTree>
    <p:extLst>
      <p:ext uri="{BB962C8B-B14F-4D97-AF65-F5344CB8AC3E}">
        <p14:creationId xmlns:p14="http://schemas.microsoft.com/office/powerpoint/2010/main" val="4023744030"/>
      </p:ext>
    </p:extLst>
  </p:cSld>
  <p:clrMap bg1="lt1" tx1="dk1" bg2="lt2" tx2="dk2" accent1="accent1" accent2="accent2" accent3="accent3" accent4="accent4" accent5="accent5" accent6="accent6" hlink="hlink" folHlink="folHlink"/>
  <p:sldLayoutIdLst>
    <p:sldLayoutId id="214748368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1581150"/>
            <a:ext cx="5334000" cy="27432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1540453"/>
            <a:ext cx="5334000" cy="81394"/>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3"/>
          <p:cNvSpPr txBox="1">
            <a:spLocks/>
          </p:cNvSpPr>
          <p:nvPr userDrawn="1"/>
        </p:nvSpPr>
        <p:spPr>
          <a:xfrm>
            <a:off x="8305800" y="88105"/>
            <a:ext cx="6858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200" smtClean="0">
                <a:solidFill>
                  <a:srgbClr val="002D73"/>
                </a:solidFill>
              </a:rPr>
              <a:pPr/>
              <a:t>‹#›</a:t>
            </a:fld>
            <a:endParaRPr lang="en-US" sz="1200">
              <a:solidFill>
                <a:srgbClr val="002D73"/>
              </a:solidFill>
            </a:endParaRP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54444" y="4512941"/>
            <a:ext cx="1508556" cy="384048"/>
          </a:xfrm>
          <a:prstGeom prst="rect">
            <a:avLst/>
          </a:prstGeom>
        </p:spPr>
      </p:pic>
    </p:spTree>
    <p:extLst>
      <p:ext uri="{BB962C8B-B14F-4D97-AF65-F5344CB8AC3E}">
        <p14:creationId xmlns:p14="http://schemas.microsoft.com/office/powerpoint/2010/main" val="2405248628"/>
      </p:ext>
    </p:extLst>
  </p:cSld>
  <p:clrMap bg1="lt1" tx1="dk1" bg2="lt2" tx2="dk2" accent1="accent1" accent2="accent2" accent3="accent3" accent4="accent4" accent5="accent5" accent6="accent6" hlink="hlink" folHlink="folHlink"/>
  <p:sldLayoutIdLst>
    <p:sldLayoutId id="2147483672" r:id="rId1"/>
    <p:sldLayoutId id="2147483692"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62344"/>
            <a:ext cx="9144000" cy="299605"/>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lide Number Placeholder 3"/>
          <p:cNvSpPr txBox="1">
            <a:spLocks/>
          </p:cNvSpPr>
          <p:nvPr userDrawn="1"/>
        </p:nvSpPr>
        <p:spPr>
          <a:xfrm>
            <a:off x="8305800" y="88105"/>
            <a:ext cx="6858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200" smtClean="0"/>
              <a:pPr/>
              <a:t>‹#›</a:t>
            </a:fld>
            <a:endParaRPr lang="en-US" sz="1200"/>
          </a:p>
        </p:txBody>
      </p:sp>
      <p:sp>
        <p:nvSpPr>
          <p:cNvPr id="25" name="Rectangle 24"/>
          <p:cNvSpPr/>
          <p:nvPr userDrawn="1"/>
        </p:nvSpPr>
        <p:spPr>
          <a:xfrm>
            <a:off x="0" y="-19050"/>
            <a:ext cx="9144000" cy="81394"/>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254444" y="4512941"/>
            <a:ext cx="1508556" cy="384048"/>
          </a:xfrm>
          <a:prstGeom prst="rect">
            <a:avLst/>
          </a:prstGeom>
        </p:spPr>
      </p:pic>
    </p:spTree>
    <p:extLst>
      <p:ext uri="{BB962C8B-B14F-4D97-AF65-F5344CB8AC3E}">
        <p14:creationId xmlns:p14="http://schemas.microsoft.com/office/powerpoint/2010/main" val="3484135281"/>
      </p:ext>
    </p:extLst>
  </p:cSld>
  <p:clrMap bg1="lt1" tx1="dk1" bg2="lt2" tx2="dk2" accent1="accent1" accent2="accent2" accent3="accent3" accent4="accent4" accent5="accent5" accent6="accent6" hlink="hlink" folHlink="folHlink"/>
  <p:sldLayoutIdLst>
    <p:sldLayoutId id="2147483655" r:id="rId1"/>
    <p:sldLayoutId id="2147483687" r:id="rId2"/>
    <p:sldLayoutId id="2147483689" r:id="rId3"/>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A7754AA7-8025-408E-B296-E2B43FE08638}" type="slidenum">
              <a:rPr lang="en-US" smtClean="0"/>
              <a:t>‹#›</a:t>
            </a:fld>
            <a:endParaRPr lang="en-US"/>
          </a:p>
        </p:txBody>
      </p:sp>
      <p:sp>
        <p:nvSpPr>
          <p:cNvPr id="7" name="Rectangle 6"/>
          <p:cNvSpPr/>
          <p:nvPr userDrawn="1"/>
        </p:nvSpPr>
        <p:spPr>
          <a:xfrm>
            <a:off x="0" y="62344"/>
            <a:ext cx="9144000" cy="299605"/>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3"/>
          <p:cNvSpPr txBox="1">
            <a:spLocks/>
          </p:cNvSpPr>
          <p:nvPr userDrawn="1"/>
        </p:nvSpPr>
        <p:spPr>
          <a:xfrm>
            <a:off x="8305800" y="88105"/>
            <a:ext cx="6858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200" smtClean="0"/>
              <a:pPr/>
              <a:t>‹#›</a:t>
            </a:fld>
            <a:endParaRPr lang="en-US" sz="1200"/>
          </a:p>
        </p:txBody>
      </p:sp>
      <p:sp>
        <p:nvSpPr>
          <p:cNvPr id="10" name="Rectangle 9"/>
          <p:cNvSpPr/>
          <p:nvPr userDrawn="1"/>
        </p:nvSpPr>
        <p:spPr>
          <a:xfrm>
            <a:off x="0" y="-19050"/>
            <a:ext cx="9144000" cy="81394"/>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254444" y="4512941"/>
            <a:ext cx="1508556" cy="384048"/>
          </a:xfrm>
          <a:prstGeom prst="rect">
            <a:avLst/>
          </a:prstGeom>
        </p:spPr>
      </p:pic>
    </p:spTree>
    <p:extLst>
      <p:ext uri="{BB962C8B-B14F-4D97-AF65-F5344CB8AC3E}">
        <p14:creationId xmlns:p14="http://schemas.microsoft.com/office/powerpoint/2010/main" val="304337920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91" r:id="rId8"/>
  </p:sldLayoutIdLst>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8.png"/><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3" Type="http://schemas.openxmlformats.org/officeDocument/2006/relationships/hyperlink" Target="https://www.ncbi.nlm.nih.gov/pmc/articles/PMC6130994/" TargetMode="External"/><Relationship Id="rId2" Type="http://schemas.openxmlformats.org/officeDocument/2006/relationships/notesSlide" Target="../notesSlides/notesSlide53.xml"/><Relationship Id="rId1" Type="http://schemas.openxmlformats.org/officeDocument/2006/relationships/slideLayout" Target="../slideLayouts/slideLayout8.xml"/><Relationship Id="rId4" Type="http://schemas.openxmlformats.org/officeDocument/2006/relationships/hyperlink" Target="https://www.ncbi.nlm.nih.gov/pmc/articles/PMC5685463/"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s://www.ncbi.nlm.nih.gov/pmc/articles/PMC6130994/" TargetMode="External"/><Relationship Id="rId2" Type="http://schemas.openxmlformats.org/officeDocument/2006/relationships/notesSlide" Target="../notesSlides/notesSlide54.xml"/><Relationship Id="rId1" Type="http://schemas.openxmlformats.org/officeDocument/2006/relationships/slideLayout" Target="../slideLayouts/slideLayout8.xml"/><Relationship Id="rId4" Type="http://schemas.openxmlformats.org/officeDocument/2006/relationships/hyperlink" Target="https://www.ncbi.nlm.nih.gov/pmc/articles/PMC5685463/"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www.apha.org/Policies-and-Advocacy/Public-Health-Policy-Statements/Policy-Database/2023/01/18/Decent-Work-for-All" TargetMode="External"/><Relationship Id="rId2" Type="http://schemas.openxmlformats.org/officeDocument/2006/relationships/notesSlide" Target="../notesSlides/notesSlide55.xml"/><Relationship Id="rId1" Type="http://schemas.openxmlformats.org/officeDocument/2006/relationships/slideLayout" Target="../slideLayouts/slideLayout8.xml"/><Relationship Id="rId4" Type="http://schemas.openxmlformats.org/officeDocument/2006/relationships/hyperlink" Target="https://www.ncbi.nlm.nih.gov/pmc/articles/PMC5685463/"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https://www.ncbi.nlm.nih.gov/pmc/articles/PMC7062440/" TargetMode="External"/><Relationship Id="rId2" Type="http://schemas.openxmlformats.org/officeDocument/2006/relationships/notesSlide" Target="../notesSlides/notesSlide56.xml"/><Relationship Id="rId1" Type="http://schemas.openxmlformats.org/officeDocument/2006/relationships/slideLayout" Target="../slideLayouts/slideLayout8.xml"/><Relationship Id="rId6" Type="http://schemas.openxmlformats.org/officeDocument/2006/relationships/hyperlink" Target="https://www.jointcommission.org/our-priorities/health-care-equity/accreditation-resource-center/use-data-to-identify-disparities-across-patient-groups/#t=_StrategiesTab&amp;sort=%40created%20descending" TargetMode="External"/><Relationship Id="rId5" Type="http://schemas.openxmlformats.org/officeDocument/2006/relationships/hyperlink" Target="https://www.ncbi.nlm.nih.gov/pmc/articles/PMC7430777/" TargetMode="External"/><Relationship Id="rId4" Type="http://schemas.openxmlformats.org/officeDocument/2006/relationships/hyperlink" Target="https://jamanetwork.com/journals/jamapediatrics/fullarticle/2548441"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s://www.commonwealthfund.org/publications/issue-briefs/2018/jan/using-community-partnerships-integrate-health-and-social?redirect_source=/publications/issue-briefs/2018/jan/integrating-health-social-services-high-need-high-cost-patients" TargetMode="External"/><Relationship Id="rId2" Type="http://schemas.openxmlformats.org/officeDocument/2006/relationships/notesSlide" Target="../notesSlides/notesSlide57.xml"/><Relationship Id="rId1" Type="http://schemas.openxmlformats.org/officeDocument/2006/relationships/slideLayout" Target="../slideLayouts/slideLayout8.xml"/><Relationship Id="rId4" Type="http://schemas.openxmlformats.org/officeDocument/2006/relationships/hyperlink" Target="https://www.kff.org/report-section/linking-medicaid-and-supportive-housing-issue-brief/"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https://www.healthaffairs.org/do/10.1377/hpb20180313.396577/full/" TargetMode="External"/><Relationship Id="rId2" Type="http://schemas.openxmlformats.org/officeDocument/2006/relationships/notesSlide" Target="../notesSlides/notesSlide58.xml"/><Relationship Id="rId1" Type="http://schemas.openxmlformats.org/officeDocument/2006/relationships/slideLayout" Target="../slideLayouts/slideLayout8.xml"/><Relationship Id="rId5" Type="http://schemas.openxmlformats.org/officeDocument/2006/relationships/hyperlink" Target="https://www.kff.org/report-section/linking-medicaid-and-supportive-housing-issue-brief/" TargetMode="External"/><Relationship Id="rId4" Type="http://schemas.openxmlformats.org/officeDocument/2006/relationships/hyperlink" Target="https://www.ncbi.nlm.nih.gov/pmc/articles/PMC7430777/"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9.xml"/><Relationship Id="rId1" Type="http://schemas.openxmlformats.org/officeDocument/2006/relationships/slideLayout" Target="../slideLayouts/slideLayout8.xml"/><Relationship Id="rId4" Type="http://schemas.openxmlformats.org/officeDocument/2006/relationships/image" Target="../media/image30.png"/></Relationships>
</file>

<file path=ppt/slides/_rels/slide6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0.xml"/><Relationship Id="rId1" Type="http://schemas.openxmlformats.org/officeDocument/2006/relationships/slideLayout" Target="../slideLayouts/slideLayout8.xml"/><Relationship Id="rId4" Type="http://schemas.openxmlformats.org/officeDocument/2006/relationships/hyperlink" Target="https://www.nyc.gov/site/dca/consumers/file-your-taxes.page"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1.xml"/><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2.xml"/><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304800" y="1837341"/>
            <a:ext cx="8534400" cy="1508105"/>
          </a:xfrm>
          <a:prstGeom prst="rect">
            <a:avLst/>
          </a:prstGeom>
          <a:noFill/>
          <a:ln>
            <a:noFill/>
          </a:ln>
        </p:spPr>
        <p:txBody>
          <a:bodyPr wrap="square" lIns="91440" tIns="45720" rIns="91440" bIns="45720" rtlCol="0" anchor="t">
            <a:spAutoFit/>
          </a:bodyPr>
          <a:lstStyle/>
          <a:p>
            <a:pPr algn="ctr" defTabSz="1219170"/>
            <a:r>
              <a:rPr lang="en-US" sz="2400" b="1">
                <a:solidFill>
                  <a:srgbClr val="002D73"/>
                </a:solidFill>
                <a:latin typeface="Verdana"/>
                <a:ea typeface="Verdana"/>
                <a:cs typeface="Arial"/>
              </a:rPr>
              <a:t>Prevention Agenda 2025-2030: </a:t>
            </a:r>
            <a:endParaRPr lang="en-US"/>
          </a:p>
          <a:p>
            <a:pPr algn="ctr" defTabSz="1219170"/>
            <a:r>
              <a:rPr lang="en-US" sz="2400" b="1">
                <a:solidFill>
                  <a:srgbClr val="002D73"/>
                </a:solidFill>
                <a:latin typeface="Verdana"/>
                <a:ea typeface="Verdana"/>
                <a:cs typeface="Arial"/>
              </a:rPr>
              <a:t>New York State Department of Health’s Recommendation</a:t>
            </a:r>
            <a:endParaRPr lang="en-US"/>
          </a:p>
          <a:p>
            <a:pPr algn="ctr" defTabSz="1219170"/>
            <a:r>
              <a:rPr lang="en-US" sz="2000">
                <a:solidFill>
                  <a:srgbClr val="002D73"/>
                </a:solidFill>
                <a:latin typeface="Verdana"/>
                <a:ea typeface="Verdana"/>
                <a:cs typeface="Arial"/>
              </a:rPr>
              <a:t>Public Health Committee</a:t>
            </a:r>
            <a:endParaRPr lang="en-US" sz="2000">
              <a:solidFill>
                <a:srgbClr val="002D73"/>
              </a:solidFill>
              <a:latin typeface="Verdana" panose="020B0604030504040204" pitchFamily="34" charset="0"/>
              <a:ea typeface="Verdana" panose="020B0604030504040204" pitchFamily="34" charset="0"/>
              <a:cs typeface="Arial" panose="020B0604020202020204" pitchFamily="34" charset="0"/>
            </a:endParaRPr>
          </a:p>
        </p:txBody>
      </p:sp>
      <p:sp>
        <p:nvSpPr>
          <p:cNvPr id="2" name="TextBox 1">
            <a:extLst>
              <a:ext uri="{FF2B5EF4-FFF2-40B4-BE49-F238E27FC236}">
                <a16:creationId xmlns:a16="http://schemas.microsoft.com/office/drawing/2014/main" id="{6535A934-71A8-4CC4-A1FA-5B62280677B7}"/>
              </a:ext>
            </a:extLst>
          </p:cNvPr>
          <p:cNvSpPr txBox="1"/>
          <p:nvPr/>
        </p:nvSpPr>
        <p:spPr>
          <a:xfrm>
            <a:off x="0" y="3843144"/>
            <a:ext cx="5334000" cy="823302"/>
          </a:xfrm>
          <a:prstGeom prst="rect">
            <a:avLst/>
          </a:prstGeom>
          <a:noFill/>
        </p:spPr>
        <p:txBody>
          <a:bodyPr wrap="square" lIns="68580" tIns="34290" rIns="68580" bIns="34290" rtlCol="0" anchor="t">
            <a:spAutoFit/>
          </a:bodyPr>
          <a:lstStyle/>
          <a:p>
            <a:pPr defTabSz="1219170"/>
            <a:r>
              <a:rPr lang="en-US" sz="1600" b="1" dirty="0">
                <a:solidFill>
                  <a:prstClr val="white"/>
                </a:solidFill>
                <a:latin typeface="Verdana"/>
                <a:ea typeface="Verdana"/>
              </a:rPr>
              <a:t>Zahra </a:t>
            </a:r>
            <a:r>
              <a:rPr lang="en-US" sz="1600" b="1" dirty="0">
                <a:solidFill>
                  <a:schemeClr val="bg1"/>
                </a:solidFill>
                <a:latin typeface="Verdana"/>
                <a:ea typeface="Verdana"/>
              </a:rPr>
              <a:t>Alaali</a:t>
            </a:r>
            <a:r>
              <a:rPr lang="en-US" sz="1600" b="1" dirty="0">
                <a:solidFill>
                  <a:schemeClr val="bg1"/>
                </a:solidFill>
                <a:latin typeface="Arial"/>
                <a:ea typeface="Verdana"/>
                <a:cs typeface="Arial"/>
              </a:rPr>
              <a:t>, MPH</a:t>
            </a:r>
            <a:r>
              <a:rPr lang="en-US" sz="1600" b="1" dirty="0">
                <a:solidFill>
                  <a:schemeClr val="bg1"/>
                </a:solidFill>
                <a:latin typeface="Verdana"/>
                <a:ea typeface="Verdana"/>
              </a:rPr>
              <a:t> (Pronouns: she/her/hers)</a:t>
            </a:r>
          </a:p>
          <a:p>
            <a:pPr defTabSz="1219170"/>
            <a:r>
              <a:rPr lang="en-US" sz="1100" dirty="0">
                <a:solidFill>
                  <a:prstClr val="white"/>
                </a:solidFill>
                <a:latin typeface="Verdana"/>
                <a:ea typeface="Verdana"/>
              </a:rPr>
              <a:t>Prevention Agenda Coordinator</a:t>
            </a:r>
          </a:p>
          <a:p>
            <a:pPr defTabSz="1219170"/>
            <a:r>
              <a:rPr lang="en-US" sz="1100" b="1" dirty="0">
                <a:solidFill>
                  <a:schemeClr val="bg2"/>
                </a:solidFill>
                <a:latin typeface="Verdana"/>
                <a:ea typeface="Verdana"/>
              </a:rPr>
              <a:t>Office of Public Health Practice</a:t>
            </a:r>
          </a:p>
          <a:p>
            <a:pPr defTabSz="1219170"/>
            <a:r>
              <a:rPr lang="en-US" sz="1100" b="1" dirty="0">
                <a:solidFill>
                  <a:schemeClr val="bg2"/>
                </a:solidFill>
                <a:latin typeface="Verdana"/>
                <a:ea typeface="Verdana"/>
              </a:rPr>
              <a:t>New York State Department of Health</a:t>
            </a:r>
          </a:p>
        </p:txBody>
      </p:sp>
      <p:sp>
        <p:nvSpPr>
          <p:cNvPr id="3" name="TextBox 2">
            <a:extLst>
              <a:ext uri="{FF2B5EF4-FFF2-40B4-BE49-F238E27FC236}">
                <a16:creationId xmlns:a16="http://schemas.microsoft.com/office/drawing/2014/main" id="{7F6F4A3F-6853-CD63-4D35-F115DAA9725A}"/>
              </a:ext>
            </a:extLst>
          </p:cNvPr>
          <p:cNvSpPr txBox="1"/>
          <p:nvPr/>
        </p:nvSpPr>
        <p:spPr>
          <a:xfrm>
            <a:off x="7369155" y="3782467"/>
            <a:ext cx="1346844" cy="276999"/>
          </a:xfrm>
          <a:prstGeom prst="rect">
            <a:avLst/>
          </a:prstGeom>
          <a:noFill/>
        </p:spPr>
        <p:txBody>
          <a:bodyPr wrap="none" lIns="91440" tIns="45720" rIns="91440" bIns="45720" rtlCol="0" anchor="t">
            <a:spAutoFit/>
          </a:bodyPr>
          <a:lstStyle/>
          <a:p>
            <a:r>
              <a:rPr lang="en-US" sz="1200" b="1">
                <a:solidFill>
                  <a:schemeClr val="bg1"/>
                </a:solidFill>
                <a:latin typeface="Verdana"/>
                <a:ea typeface="Verdana"/>
                <a:cs typeface="Arial"/>
              </a:rPr>
              <a:t>July 11, 2024</a:t>
            </a:r>
          </a:p>
        </p:txBody>
      </p:sp>
    </p:spTree>
    <p:extLst>
      <p:ext uri="{BB962C8B-B14F-4D97-AF65-F5344CB8AC3E}">
        <p14:creationId xmlns:p14="http://schemas.microsoft.com/office/powerpoint/2010/main" val="3408593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CBB1B7E6-3594-0C66-BB4D-85C6B4F03B64}"/>
              </a:ext>
            </a:extLst>
          </p:cNvPr>
          <p:cNvSpPr txBox="1"/>
          <p:nvPr/>
        </p:nvSpPr>
        <p:spPr>
          <a:xfrm>
            <a:off x="6962775" y="4314825"/>
            <a:ext cx="2181225" cy="701675"/>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141024C7-9817-9EAB-3B60-F751CFEA7160}"/>
              </a:ext>
            </a:extLst>
          </p:cNvPr>
          <p:cNvSpPr>
            <a:spLocks noGrp="1"/>
          </p:cNvSpPr>
          <p:nvPr>
            <p:ph type="title"/>
          </p:nvPr>
        </p:nvSpPr>
        <p:spPr/>
        <p:txBody>
          <a:bodyPr/>
          <a:lstStyle/>
          <a:p>
            <a:r>
              <a:rPr lang="en-US"/>
              <a:t>Weighted Voting Survey</a:t>
            </a:r>
          </a:p>
        </p:txBody>
      </p:sp>
      <p:pic>
        <p:nvPicPr>
          <p:cNvPr id="5" name="Picture 4">
            <a:extLst>
              <a:ext uri="{FF2B5EF4-FFF2-40B4-BE49-F238E27FC236}">
                <a16:creationId xmlns:a16="http://schemas.microsoft.com/office/drawing/2014/main" id="{BC9C552E-76F1-2E13-E0B4-88750ECD0CF1}"/>
              </a:ext>
            </a:extLst>
          </p:cNvPr>
          <p:cNvPicPr>
            <a:picLocks noChangeAspect="1"/>
          </p:cNvPicPr>
          <p:nvPr/>
        </p:nvPicPr>
        <p:blipFill>
          <a:blip r:embed="rId3"/>
          <a:stretch>
            <a:fillRect/>
          </a:stretch>
        </p:blipFill>
        <p:spPr>
          <a:xfrm>
            <a:off x="0" y="1019352"/>
            <a:ext cx="9144000" cy="3104795"/>
          </a:xfrm>
          <a:prstGeom prst="rect">
            <a:avLst/>
          </a:prstGeom>
        </p:spPr>
      </p:pic>
    </p:spTree>
    <p:extLst>
      <p:ext uri="{BB962C8B-B14F-4D97-AF65-F5344CB8AC3E}">
        <p14:creationId xmlns:p14="http://schemas.microsoft.com/office/powerpoint/2010/main" val="12633113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CBB1B7E6-3594-0C66-BB4D-85C6B4F03B64}"/>
              </a:ext>
            </a:extLst>
          </p:cNvPr>
          <p:cNvSpPr txBox="1"/>
          <p:nvPr/>
        </p:nvSpPr>
        <p:spPr>
          <a:xfrm>
            <a:off x="6962775" y="4314825"/>
            <a:ext cx="2181225" cy="701675"/>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141024C7-9817-9EAB-3B60-F751CFEA7160}"/>
              </a:ext>
            </a:extLst>
          </p:cNvPr>
          <p:cNvSpPr>
            <a:spLocks noGrp="1"/>
          </p:cNvSpPr>
          <p:nvPr>
            <p:ph type="title"/>
          </p:nvPr>
        </p:nvSpPr>
        <p:spPr/>
        <p:txBody>
          <a:bodyPr/>
          <a:lstStyle/>
          <a:p>
            <a:r>
              <a:rPr lang="en-US"/>
              <a:t>Weighted Voting Survey</a:t>
            </a:r>
          </a:p>
        </p:txBody>
      </p:sp>
      <p:pic>
        <p:nvPicPr>
          <p:cNvPr id="4" name="Picture 3">
            <a:extLst>
              <a:ext uri="{FF2B5EF4-FFF2-40B4-BE49-F238E27FC236}">
                <a16:creationId xmlns:a16="http://schemas.microsoft.com/office/drawing/2014/main" id="{F0D016DD-F1B0-E8C8-0EBA-4F8796D0CA53}"/>
              </a:ext>
            </a:extLst>
          </p:cNvPr>
          <p:cNvPicPr>
            <a:picLocks noChangeAspect="1"/>
          </p:cNvPicPr>
          <p:nvPr/>
        </p:nvPicPr>
        <p:blipFill>
          <a:blip r:embed="rId3"/>
          <a:stretch>
            <a:fillRect/>
          </a:stretch>
        </p:blipFill>
        <p:spPr>
          <a:xfrm>
            <a:off x="0" y="1406575"/>
            <a:ext cx="9144000" cy="2330349"/>
          </a:xfrm>
          <a:prstGeom prst="rect">
            <a:avLst/>
          </a:prstGeom>
        </p:spPr>
      </p:pic>
    </p:spTree>
    <p:extLst>
      <p:ext uri="{BB962C8B-B14F-4D97-AF65-F5344CB8AC3E}">
        <p14:creationId xmlns:p14="http://schemas.microsoft.com/office/powerpoint/2010/main" val="3670785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5A5F4-2D30-B53F-559B-A1434C8ECE25}"/>
              </a:ext>
            </a:extLst>
          </p:cNvPr>
          <p:cNvSpPr>
            <a:spLocks noGrp="1"/>
          </p:cNvSpPr>
          <p:nvPr>
            <p:ph type="title"/>
          </p:nvPr>
        </p:nvSpPr>
        <p:spPr/>
        <p:txBody>
          <a:bodyPr/>
          <a:lstStyle/>
          <a:p>
            <a:r>
              <a:rPr lang="en-US"/>
              <a:t>Weighted Voting Survey</a:t>
            </a:r>
          </a:p>
        </p:txBody>
      </p:sp>
      <p:pic>
        <p:nvPicPr>
          <p:cNvPr id="4" name="Picture 3">
            <a:extLst>
              <a:ext uri="{FF2B5EF4-FFF2-40B4-BE49-F238E27FC236}">
                <a16:creationId xmlns:a16="http://schemas.microsoft.com/office/drawing/2014/main" id="{857F4CC9-7EF9-E7DA-71D5-C12CA01711B5}"/>
              </a:ext>
            </a:extLst>
          </p:cNvPr>
          <p:cNvPicPr>
            <a:picLocks noChangeAspect="1"/>
          </p:cNvPicPr>
          <p:nvPr/>
        </p:nvPicPr>
        <p:blipFill>
          <a:blip r:embed="rId3"/>
          <a:stretch>
            <a:fillRect/>
          </a:stretch>
        </p:blipFill>
        <p:spPr>
          <a:xfrm>
            <a:off x="0" y="1337402"/>
            <a:ext cx="9144000" cy="2794621"/>
          </a:xfrm>
          <a:prstGeom prst="rect">
            <a:avLst/>
          </a:prstGeom>
        </p:spPr>
      </p:pic>
    </p:spTree>
    <p:extLst>
      <p:ext uri="{BB962C8B-B14F-4D97-AF65-F5344CB8AC3E}">
        <p14:creationId xmlns:p14="http://schemas.microsoft.com/office/powerpoint/2010/main" val="2973925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93515-25EF-2018-56BC-907629083FC9}"/>
              </a:ext>
            </a:extLst>
          </p:cNvPr>
          <p:cNvSpPr>
            <a:spLocks noGrp="1"/>
          </p:cNvSpPr>
          <p:nvPr>
            <p:ph type="title"/>
          </p:nvPr>
        </p:nvSpPr>
        <p:spPr/>
        <p:txBody>
          <a:bodyPr/>
          <a:lstStyle/>
          <a:p>
            <a:r>
              <a:rPr lang="en-US">
                <a:ea typeface="Verdana"/>
                <a:cs typeface="Arial"/>
              </a:rPr>
              <a:t>Recommendations</a:t>
            </a:r>
            <a:endParaRPr lang="en-US"/>
          </a:p>
        </p:txBody>
      </p:sp>
      <p:sp>
        <p:nvSpPr>
          <p:cNvPr id="3" name="Content Placeholder 2">
            <a:extLst>
              <a:ext uri="{FF2B5EF4-FFF2-40B4-BE49-F238E27FC236}">
                <a16:creationId xmlns:a16="http://schemas.microsoft.com/office/drawing/2014/main" id="{FFD5EE2D-21AA-182E-B947-BD8D8F211023}"/>
              </a:ext>
            </a:extLst>
          </p:cNvPr>
          <p:cNvSpPr>
            <a:spLocks noGrp="1"/>
          </p:cNvSpPr>
          <p:nvPr>
            <p:ph idx="1"/>
          </p:nvPr>
        </p:nvSpPr>
        <p:spPr>
          <a:xfrm>
            <a:off x="125991" y="1200150"/>
            <a:ext cx="8898513" cy="3394075"/>
          </a:xfrm>
        </p:spPr>
        <p:txBody>
          <a:bodyPr vert="horz" lIns="91440" tIns="45720" rIns="91440" bIns="45720" rtlCol="0" anchor="t">
            <a:normAutofit/>
          </a:bodyPr>
          <a:lstStyle/>
          <a:p>
            <a:r>
              <a:rPr lang="en-US">
                <a:solidFill>
                  <a:srgbClr val="0D0D0D"/>
                </a:solidFill>
                <a:latin typeface="+mj-lt"/>
                <a:cs typeface="Arial"/>
              </a:rPr>
              <a:t>The Social Determinants of Health (SDOH) are critical areas of need in New York</a:t>
            </a:r>
          </a:p>
        </p:txBody>
      </p:sp>
      <p:sp>
        <p:nvSpPr>
          <p:cNvPr id="4" name="TextBox 3">
            <a:extLst>
              <a:ext uri="{FF2B5EF4-FFF2-40B4-BE49-F238E27FC236}">
                <a16:creationId xmlns:a16="http://schemas.microsoft.com/office/drawing/2014/main" id="{F01B01BF-D824-FBBE-7DE5-B87230BA47A7}"/>
              </a:ext>
            </a:extLst>
          </p:cNvPr>
          <p:cNvSpPr txBox="1"/>
          <p:nvPr/>
        </p:nvSpPr>
        <p:spPr>
          <a:xfrm>
            <a:off x="694361" y="1819969"/>
            <a:ext cx="7755277" cy="2693045"/>
          </a:xfrm>
          <a:prstGeom prst="rect">
            <a:avLst/>
          </a:prstGeom>
          <a:solidFill>
            <a:srgbClr val="492B67"/>
          </a:solidFill>
        </p:spPr>
        <p:txBody>
          <a:bodyPr wrap="square" lIns="91440" tIns="45720" rIns="91440" bIns="45720" rtlCol="0" anchor="t">
            <a:spAutoFit/>
          </a:bodyPr>
          <a:lstStyle/>
          <a:p>
            <a:pPr algn="ctr">
              <a:lnSpc>
                <a:spcPct val="150000"/>
              </a:lnSpc>
            </a:pPr>
            <a:r>
              <a:rPr lang="en-US" b="1">
                <a:solidFill>
                  <a:schemeClr val="bg1"/>
                </a:solidFill>
                <a:latin typeface="+mj-lt"/>
              </a:rPr>
              <a:t>Integrate SDOH into the 2025-2030 Prevention Agenda priorities to:</a:t>
            </a:r>
          </a:p>
          <a:p>
            <a:pPr algn="ctr">
              <a:lnSpc>
                <a:spcPct val="150000"/>
              </a:lnSpc>
            </a:pPr>
            <a:endParaRPr lang="en-US" b="1">
              <a:solidFill>
                <a:schemeClr val="bg1"/>
              </a:solidFill>
              <a:latin typeface="+mj-lt"/>
            </a:endParaRPr>
          </a:p>
          <a:p>
            <a:pPr marL="742950" lvl="1" indent="-285750">
              <a:lnSpc>
                <a:spcPct val="150000"/>
              </a:lnSpc>
              <a:buFont typeface="Wingdings" panose="05000000000000000000" pitchFamily="2" charset="2"/>
              <a:buChar char="§"/>
            </a:pPr>
            <a:r>
              <a:rPr lang="en-US" sz="1600" b="1">
                <a:solidFill>
                  <a:schemeClr val="bg1"/>
                </a:solidFill>
                <a:latin typeface="+mj-lt"/>
              </a:rPr>
              <a:t>Address direct and indirect factors influencing health, and</a:t>
            </a:r>
            <a:endParaRPr lang="en-US" sz="1600" b="1">
              <a:solidFill>
                <a:schemeClr val="bg1"/>
              </a:solidFill>
              <a:latin typeface="+mj-lt"/>
              <a:ea typeface="Verdana"/>
            </a:endParaRPr>
          </a:p>
          <a:p>
            <a:pPr marL="742950" lvl="1" indent="-285750">
              <a:lnSpc>
                <a:spcPct val="150000"/>
              </a:lnSpc>
              <a:buFont typeface="Wingdings" panose="05000000000000000000" pitchFamily="2" charset="2"/>
              <a:buChar char="§"/>
            </a:pPr>
            <a:r>
              <a:rPr lang="en-US" sz="1600" b="1">
                <a:solidFill>
                  <a:schemeClr val="bg1"/>
                </a:solidFill>
                <a:latin typeface="+mj-lt"/>
              </a:rPr>
              <a:t>Reflect needs of the community</a:t>
            </a:r>
          </a:p>
          <a:p>
            <a:pPr marL="742950" lvl="1" indent="-285750">
              <a:lnSpc>
                <a:spcPct val="150000"/>
              </a:lnSpc>
              <a:buFont typeface="Wingdings" panose="05000000000000000000" pitchFamily="2" charset="2"/>
              <a:buChar char="§"/>
            </a:pPr>
            <a:r>
              <a:rPr lang="en-US" sz="1600" b="1">
                <a:solidFill>
                  <a:schemeClr val="bg1"/>
                </a:solidFill>
                <a:latin typeface="+mj-lt"/>
                <a:ea typeface="Verdana"/>
              </a:rPr>
              <a:t>Consistent with approach of Healthy People 2030</a:t>
            </a:r>
          </a:p>
          <a:p>
            <a:pPr marL="285750" indent="-285750">
              <a:buFont typeface="Wingdings" panose="05000000000000000000" pitchFamily="2" charset="2"/>
              <a:buChar char="§"/>
            </a:pPr>
            <a:endParaRPr lang="en-US" sz="1600">
              <a:solidFill>
                <a:schemeClr val="bg1"/>
              </a:solidFill>
            </a:endParaRPr>
          </a:p>
        </p:txBody>
      </p:sp>
      <p:cxnSp>
        <p:nvCxnSpPr>
          <p:cNvPr id="8" name="Straight Connector 7">
            <a:extLst>
              <a:ext uri="{FF2B5EF4-FFF2-40B4-BE49-F238E27FC236}">
                <a16:creationId xmlns:a16="http://schemas.microsoft.com/office/drawing/2014/main" id="{55B2F915-EC9B-698F-3861-B3CECD98771F}"/>
              </a:ext>
            </a:extLst>
          </p:cNvPr>
          <p:cNvCxnSpPr>
            <a:cxnSpLocks/>
          </p:cNvCxnSpPr>
          <p:nvPr/>
        </p:nvCxnSpPr>
        <p:spPr>
          <a:xfrm flipH="1">
            <a:off x="1411356" y="2814762"/>
            <a:ext cx="6182140" cy="0"/>
          </a:xfrm>
          <a:prstGeom prst="line">
            <a:avLst/>
          </a:prstGeom>
          <a:ln w="19050">
            <a:solidFill>
              <a:srgbClr val="FFFFFF"/>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77706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itle 3">
            <a:extLst>
              <a:ext uri="{FF2B5EF4-FFF2-40B4-BE49-F238E27FC236}">
                <a16:creationId xmlns:a16="http://schemas.microsoft.com/office/drawing/2014/main" id="{22BD2AB3-DAF1-7BC7-A9D8-8FED8A43F10C}"/>
              </a:ext>
            </a:extLst>
          </p:cNvPr>
          <p:cNvSpPr>
            <a:spLocks noGrp="1"/>
          </p:cNvSpPr>
          <p:nvPr>
            <p:ph type="title"/>
          </p:nvPr>
        </p:nvSpPr>
        <p:spPr>
          <a:xfrm>
            <a:off x="457200" y="361950"/>
            <a:ext cx="8229600" cy="484632"/>
          </a:xfrm>
          <a:ln/>
        </p:spPr>
        <p:txBody>
          <a:bodyPr>
            <a:normAutofit/>
          </a:bodyPr>
          <a:lstStyle/>
          <a:p>
            <a:r>
              <a:rPr lang="en-US" sz="2400">
                <a:cs typeface="Arial"/>
              </a:rPr>
              <a:t>NYS DOH Proposal…</a:t>
            </a:r>
            <a:endParaRPr lang="en-US" altLang="en-US" sz="2400">
              <a:cs typeface="Arial"/>
            </a:endParaRPr>
          </a:p>
        </p:txBody>
      </p:sp>
      <p:graphicFrame>
        <p:nvGraphicFramePr>
          <p:cNvPr id="19" name="Content Placeholder 18">
            <a:extLst>
              <a:ext uri="{FF2B5EF4-FFF2-40B4-BE49-F238E27FC236}">
                <a16:creationId xmlns:a16="http://schemas.microsoft.com/office/drawing/2014/main" id="{61CABF8F-BFA0-F608-E3D4-7AEDB91C4F73}"/>
              </a:ext>
            </a:extLst>
          </p:cNvPr>
          <p:cNvGraphicFramePr>
            <a:graphicFrameLocks noGrp="1"/>
          </p:cNvGraphicFramePr>
          <p:nvPr>
            <p:ph idx="1"/>
            <p:extLst>
              <p:ext uri="{D42A27DB-BD31-4B8C-83A1-F6EECF244321}">
                <p14:modId xmlns:p14="http://schemas.microsoft.com/office/powerpoint/2010/main" val="2092960674"/>
              </p:ext>
            </p:extLst>
          </p:nvPr>
        </p:nvGraphicFramePr>
        <p:xfrm>
          <a:off x="5216054" y="926095"/>
          <a:ext cx="3646599" cy="3243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Content Placeholder 18">
            <a:extLst>
              <a:ext uri="{FF2B5EF4-FFF2-40B4-BE49-F238E27FC236}">
                <a16:creationId xmlns:a16="http://schemas.microsoft.com/office/drawing/2014/main" id="{2ECD042B-9F90-43BC-9AEF-972896A950A2}"/>
              </a:ext>
            </a:extLst>
          </p:cNvPr>
          <p:cNvGraphicFramePr>
            <a:graphicFrameLocks/>
          </p:cNvGraphicFramePr>
          <p:nvPr>
            <p:extLst>
              <p:ext uri="{D42A27DB-BD31-4B8C-83A1-F6EECF244321}">
                <p14:modId xmlns:p14="http://schemas.microsoft.com/office/powerpoint/2010/main" val="2063144094"/>
              </p:ext>
            </p:extLst>
          </p:nvPr>
        </p:nvGraphicFramePr>
        <p:xfrm>
          <a:off x="94392" y="926095"/>
          <a:ext cx="3648456" cy="324612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TextBox 2">
            <a:extLst>
              <a:ext uri="{FF2B5EF4-FFF2-40B4-BE49-F238E27FC236}">
                <a16:creationId xmlns:a16="http://schemas.microsoft.com/office/drawing/2014/main" id="{5F9B8E63-E3CC-2B7C-F460-B00C4ABBD937}"/>
              </a:ext>
            </a:extLst>
          </p:cNvPr>
          <p:cNvSpPr txBox="1"/>
          <p:nvPr/>
        </p:nvSpPr>
        <p:spPr>
          <a:xfrm>
            <a:off x="5418906" y="4222542"/>
            <a:ext cx="3586871" cy="307777"/>
          </a:xfrm>
          <a:prstGeom prst="rect">
            <a:avLst/>
          </a:prstGeom>
          <a:noFill/>
        </p:spPr>
        <p:txBody>
          <a:bodyPr wrap="square" rtlCol="0">
            <a:spAutoFit/>
          </a:bodyPr>
          <a:lstStyle/>
          <a:p>
            <a:pPr algn="ctr"/>
            <a:r>
              <a:rPr lang="en-US" sz="1400" b="1">
                <a:solidFill>
                  <a:srgbClr val="002060"/>
                </a:solidFill>
              </a:rPr>
              <a:t>2025-2030 Prevention Agenda</a:t>
            </a:r>
          </a:p>
        </p:txBody>
      </p:sp>
      <p:sp>
        <p:nvSpPr>
          <p:cNvPr id="4" name="TextBox 3">
            <a:extLst>
              <a:ext uri="{FF2B5EF4-FFF2-40B4-BE49-F238E27FC236}">
                <a16:creationId xmlns:a16="http://schemas.microsoft.com/office/drawing/2014/main" id="{5A17A053-A7C7-B833-2E20-1A12FAD8D1B5}"/>
              </a:ext>
            </a:extLst>
          </p:cNvPr>
          <p:cNvSpPr txBox="1"/>
          <p:nvPr/>
        </p:nvSpPr>
        <p:spPr>
          <a:xfrm>
            <a:off x="237515" y="4222542"/>
            <a:ext cx="3646599" cy="307777"/>
          </a:xfrm>
          <a:prstGeom prst="rect">
            <a:avLst/>
          </a:prstGeom>
          <a:noFill/>
        </p:spPr>
        <p:txBody>
          <a:bodyPr wrap="square" rtlCol="0">
            <a:spAutoFit/>
          </a:bodyPr>
          <a:lstStyle/>
          <a:p>
            <a:pPr algn="ctr"/>
            <a:r>
              <a:rPr lang="en-US" sz="1400" b="1">
                <a:solidFill>
                  <a:srgbClr val="002060"/>
                </a:solidFill>
              </a:rPr>
              <a:t>2019-2024 Prevention Agenda</a:t>
            </a:r>
          </a:p>
        </p:txBody>
      </p:sp>
      <p:sp>
        <p:nvSpPr>
          <p:cNvPr id="5" name="Arrow: Right 4">
            <a:extLst>
              <a:ext uri="{FF2B5EF4-FFF2-40B4-BE49-F238E27FC236}">
                <a16:creationId xmlns:a16="http://schemas.microsoft.com/office/drawing/2014/main" id="{A1F8206E-8C76-3D71-54A2-4688DC408A14}"/>
              </a:ext>
            </a:extLst>
          </p:cNvPr>
          <p:cNvSpPr/>
          <p:nvPr/>
        </p:nvSpPr>
        <p:spPr>
          <a:xfrm>
            <a:off x="4082796" y="2329434"/>
            <a:ext cx="978408" cy="484632"/>
          </a:xfrm>
          <a:prstGeom prst="rightArrow">
            <a:avLst/>
          </a:prstGeom>
          <a:solidFill>
            <a:schemeClr val="bg1"/>
          </a:solidFill>
          <a:ln>
            <a:solidFill>
              <a:srgbClr val="2A002A"/>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2" descr="Diagram&#10;&#10;Description automatically generated">
            <a:extLst>
              <a:ext uri="{FF2B5EF4-FFF2-40B4-BE49-F238E27FC236}">
                <a16:creationId xmlns:a16="http://schemas.microsoft.com/office/drawing/2014/main" id="{49F93749-3F0A-0CE6-DE0C-3AD1E4DDECB4}"/>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742848" y="3079645"/>
            <a:ext cx="1562214" cy="1716719"/>
          </a:xfrm>
          <a:prstGeom prst="rect">
            <a:avLst/>
          </a:prstGeom>
        </p:spPr>
      </p:pic>
    </p:spTree>
    <p:extLst>
      <p:ext uri="{BB962C8B-B14F-4D97-AF65-F5344CB8AC3E}">
        <p14:creationId xmlns:p14="http://schemas.microsoft.com/office/powerpoint/2010/main" val="13922335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1DE3D91-A540-8D39-6204-D390C77848B0}"/>
              </a:ext>
            </a:extLst>
          </p:cNvPr>
          <p:cNvSpPr txBox="1"/>
          <p:nvPr/>
        </p:nvSpPr>
        <p:spPr>
          <a:xfrm>
            <a:off x="457200" y="1809750"/>
            <a:ext cx="4572000" cy="2246769"/>
          </a:xfrm>
          <a:prstGeom prst="rect">
            <a:avLst/>
          </a:prstGeom>
          <a:noFill/>
          <a:ln>
            <a:noFill/>
          </a:ln>
        </p:spPr>
        <p:txBody>
          <a:bodyPr wrap="square" rtlCol="0">
            <a:spAutoFit/>
          </a:bodyPr>
          <a:lstStyle/>
          <a:p>
            <a:r>
              <a:rPr lang="en-US" sz="2800" b="1">
                <a:solidFill>
                  <a:schemeClr val="bg1"/>
                </a:solidFill>
                <a:latin typeface="Verdana" panose="020B0604030504040204" pitchFamily="34" charset="0"/>
                <a:ea typeface="Verdana" panose="020B0604030504040204" pitchFamily="34" charset="0"/>
                <a:cs typeface="Arial" panose="020B0604020202020204" pitchFamily="34" charset="0"/>
              </a:rPr>
              <a:t>Why Frame the State Health Improvement Plan Around the Social Determinants of Health?</a:t>
            </a:r>
          </a:p>
        </p:txBody>
      </p:sp>
    </p:spTree>
    <p:extLst>
      <p:ext uri="{BB962C8B-B14F-4D97-AF65-F5344CB8AC3E}">
        <p14:creationId xmlns:p14="http://schemas.microsoft.com/office/powerpoint/2010/main" val="37253562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8F89B-B5C5-7528-9C87-CBCC58CF299D}"/>
              </a:ext>
            </a:extLst>
          </p:cNvPr>
          <p:cNvSpPr>
            <a:spLocks noGrp="1"/>
          </p:cNvSpPr>
          <p:nvPr>
            <p:ph type="title"/>
          </p:nvPr>
        </p:nvSpPr>
        <p:spPr/>
        <p:txBody>
          <a:bodyPr>
            <a:normAutofit/>
          </a:bodyPr>
          <a:lstStyle/>
          <a:p>
            <a:r>
              <a:rPr lang="en-US" b="1"/>
              <a:t>America’s Health Ranking</a:t>
            </a:r>
          </a:p>
        </p:txBody>
      </p:sp>
      <p:pic>
        <p:nvPicPr>
          <p:cNvPr id="5" name="Picture 4">
            <a:extLst>
              <a:ext uri="{FF2B5EF4-FFF2-40B4-BE49-F238E27FC236}">
                <a16:creationId xmlns:a16="http://schemas.microsoft.com/office/drawing/2014/main" id="{F521FFDE-F725-1470-CBBC-3C0048C9A793}"/>
              </a:ext>
            </a:extLst>
          </p:cNvPr>
          <p:cNvPicPr>
            <a:picLocks noChangeAspect="1"/>
          </p:cNvPicPr>
          <p:nvPr/>
        </p:nvPicPr>
        <p:blipFill>
          <a:blip r:embed="rId3"/>
          <a:stretch>
            <a:fillRect/>
          </a:stretch>
        </p:blipFill>
        <p:spPr>
          <a:xfrm>
            <a:off x="148261" y="1063769"/>
            <a:ext cx="7085628" cy="3681060"/>
          </a:xfrm>
          <a:prstGeom prst="rect">
            <a:avLst/>
          </a:prstGeom>
        </p:spPr>
      </p:pic>
    </p:spTree>
    <p:extLst>
      <p:ext uri="{BB962C8B-B14F-4D97-AF65-F5344CB8AC3E}">
        <p14:creationId xmlns:p14="http://schemas.microsoft.com/office/powerpoint/2010/main" val="1965807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EE0A2-3B51-6F61-42F3-A85E84512766}"/>
              </a:ext>
            </a:extLst>
          </p:cNvPr>
          <p:cNvSpPr>
            <a:spLocks noGrp="1"/>
          </p:cNvSpPr>
          <p:nvPr>
            <p:ph type="title"/>
          </p:nvPr>
        </p:nvSpPr>
        <p:spPr>
          <a:xfrm>
            <a:off x="457200" y="361949"/>
            <a:ext cx="8229600" cy="1082675"/>
          </a:xfrm>
        </p:spPr>
        <p:txBody>
          <a:bodyPr>
            <a:noAutofit/>
          </a:bodyPr>
          <a:lstStyle/>
          <a:p>
            <a:r>
              <a:rPr lang="en-US">
                <a:latin typeface="+mn-lt"/>
                <a:cs typeface="Arial"/>
              </a:rPr>
              <a:t>Income, Poverty, and Unemployment </a:t>
            </a:r>
            <a:br>
              <a:rPr lang="en-US">
                <a:latin typeface="+mn-lt"/>
                <a:cs typeface="Arial"/>
              </a:rPr>
            </a:br>
            <a:r>
              <a:rPr lang="en-US">
                <a:latin typeface="+mn-lt"/>
                <a:cs typeface="Arial"/>
              </a:rPr>
              <a:t>by Race/Ethnicity, NYS 2017-2021</a:t>
            </a:r>
            <a:endParaRPr lang="en-US">
              <a:latin typeface="+mn-lt"/>
              <a:ea typeface="Verdana"/>
              <a:cs typeface="Arial"/>
            </a:endParaRPr>
          </a:p>
        </p:txBody>
      </p:sp>
      <p:sp>
        <p:nvSpPr>
          <p:cNvPr id="5" name="Slide Number Placeholder 4">
            <a:extLst>
              <a:ext uri="{FF2B5EF4-FFF2-40B4-BE49-F238E27FC236}">
                <a16:creationId xmlns:a16="http://schemas.microsoft.com/office/drawing/2014/main" id="{02672ECE-8B81-C59A-DD3E-31C53EEFBA8B}"/>
              </a:ext>
            </a:extLst>
          </p:cNvPr>
          <p:cNvSpPr>
            <a:spLocks noGrp="1"/>
          </p:cNvSpPr>
          <p:nvPr>
            <p:ph type="sldNum" sz="quarter" idx="12"/>
          </p:nvPr>
        </p:nvSpPr>
        <p:spPr/>
        <p:txBody>
          <a:bodyPr/>
          <a:lstStyle/>
          <a:p>
            <a:pPr algn="r" defTabSz="685800">
              <a:defRPr/>
            </a:pPr>
            <a:fld id="{2741814E-2260-47AC-B28B-BA0590F72A09}" type="slidenum">
              <a:rPr lang="en-US" sz="900">
                <a:solidFill>
                  <a:prstClr val="black">
                    <a:tint val="75000"/>
                  </a:prstClr>
                </a:solidFill>
                <a:latin typeface="Calibri" panose="020F0502020204030204"/>
              </a:rPr>
              <a:pPr algn="r" defTabSz="685800">
                <a:defRPr/>
              </a:pPr>
              <a:t>17</a:t>
            </a:fld>
            <a:endParaRPr lang="en-US" sz="900">
              <a:solidFill>
                <a:prstClr val="black">
                  <a:tint val="75000"/>
                </a:prstClr>
              </a:solidFill>
              <a:latin typeface="Calibri" panose="020F0502020204030204"/>
            </a:endParaRPr>
          </a:p>
        </p:txBody>
      </p:sp>
      <p:pic>
        <p:nvPicPr>
          <p:cNvPr id="9" name="Picture 8">
            <a:extLst>
              <a:ext uri="{FF2B5EF4-FFF2-40B4-BE49-F238E27FC236}">
                <a16:creationId xmlns:a16="http://schemas.microsoft.com/office/drawing/2014/main" id="{0506E078-47C9-0071-B9A7-95E586C876BD}"/>
              </a:ext>
            </a:extLst>
          </p:cNvPr>
          <p:cNvPicPr>
            <a:picLocks noChangeAspect="1"/>
          </p:cNvPicPr>
          <p:nvPr/>
        </p:nvPicPr>
        <p:blipFill>
          <a:blip r:embed="rId3"/>
          <a:stretch>
            <a:fillRect/>
          </a:stretch>
        </p:blipFill>
        <p:spPr>
          <a:xfrm>
            <a:off x="0" y="1719619"/>
            <a:ext cx="9144000" cy="1490717"/>
          </a:xfrm>
          <a:prstGeom prst="rect">
            <a:avLst/>
          </a:prstGeom>
        </p:spPr>
      </p:pic>
      <p:sp>
        <p:nvSpPr>
          <p:cNvPr id="10" name="Rectangle 9">
            <a:extLst>
              <a:ext uri="{FF2B5EF4-FFF2-40B4-BE49-F238E27FC236}">
                <a16:creationId xmlns:a16="http://schemas.microsoft.com/office/drawing/2014/main" id="{88BADF6A-8F71-9423-4B00-58FA4A5DB42E}"/>
              </a:ext>
            </a:extLst>
          </p:cNvPr>
          <p:cNvSpPr/>
          <p:nvPr/>
        </p:nvSpPr>
        <p:spPr>
          <a:xfrm>
            <a:off x="0" y="4594138"/>
            <a:ext cx="7976641" cy="369332"/>
          </a:xfrm>
          <a:prstGeom prst="rect">
            <a:avLst/>
          </a:prstGeom>
        </p:spPr>
        <p:txBody>
          <a:bodyPr wrap="square">
            <a:spAutoFit/>
          </a:bodyPr>
          <a:lstStyle/>
          <a:p>
            <a:pPr marL="54769" defTabSz="685800">
              <a:defRPr/>
            </a:pPr>
            <a:r>
              <a:rPr lang="en-US" sz="900" i="1" spc="-4">
                <a:solidFill>
                  <a:prstClr val="black"/>
                </a:solidFill>
                <a:latin typeface="Calibri" panose="020F0502020204030204"/>
                <a:ea typeface="Calibri" panose="020F0502020204030204" pitchFamily="34" charset="0"/>
                <a:cs typeface="Times New Roman" panose="02020603050405020304" pitchFamily="18" charset="0"/>
              </a:rPr>
              <a:t>~White non-Hispanic, Black (including Hispanic), Asian (including Hispanic, excluding Pacific Islanders), and Hispanic (of any race).</a:t>
            </a:r>
          </a:p>
          <a:p>
            <a:pPr marL="54769" defTabSz="685800">
              <a:defRPr/>
            </a:pPr>
            <a:r>
              <a:rPr lang="en-US" sz="900" i="1" spc="-4">
                <a:solidFill>
                  <a:prstClr val="black"/>
                </a:solidFill>
                <a:latin typeface="Calibri" panose="020F0502020204030204"/>
                <a:ea typeface="Calibri" panose="020F0502020204030204" pitchFamily="34" charset="0"/>
                <a:cs typeface="Times New Roman" panose="02020603050405020304" pitchFamily="18" charset="0"/>
              </a:rPr>
              <a:t>Data Source:</a:t>
            </a:r>
            <a:r>
              <a:rPr lang="en-US" sz="900" i="1" spc="-34">
                <a:solidFill>
                  <a:prstClr val="black"/>
                </a:solidFill>
                <a:latin typeface="Calibri" panose="020F0502020204030204"/>
                <a:ea typeface="Calibri" panose="020F0502020204030204" pitchFamily="34" charset="0"/>
                <a:cs typeface="Times New Roman" panose="02020603050405020304" pitchFamily="18" charset="0"/>
              </a:rPr>
              <a:t> </a:t>
            </a:r>
            <a:r>
              <a:rPr lang="en-US" sz="900" i="1" spc="-4">
                <a:solidFill>
                  <a:prstClr val="black"/>
                </a:solidFill>
                <a:latin typeface="Calibri" panose="020F0502020204030204"/>
                <a:ea typeface="Calibri" panose="020F0502020204030204" pitchFamily="34" charset="0"/>
                <a:cs typeface="Times New Roman" panose="02020603050405020304" pitchFamily="18" charset="0"/>
              </a:rPr>
              <a:t>New York State County Health Indicators by Race/Ethnicity</a:t>
            </a:r>
            <a:endParaRPr lang="en-US" sz="900" i="1">
              <a:solidFill>
                <a:prstClr val="black"/>
              </a:solidFill>
              <a:latin typeface="Calibri" panose="020F05020202040302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370791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B1C67-D4FF-E335-5BA9-7792F0458551}"/>
              </a:ext>
            </a:extLst>
          </p:cNvPr>
          <p:cNvSpPr>
            <a:spLocks noGrp="1"/>
          </p:cNvSpPr>
          <p:nvPr>
            <p:ph type="title"/>
          </p:nvPr>
        </p:nvSpPr>
        <p:spPr/>
        <p:txBody>
          <a:bodyPr/>
          <a:lstStyle/>
          <a:p>
            <a:r>
              <a:rPr lang="en-US"/>
              <a:t>America’s Health Rankings</a:t>
            </a:r>
          </a:p>
        </p:txBody>
      </p:sp>
      <p:pic>
        <p:nvPicPr>
          <p:cNvPr id="5" name="Picture 4">
            <a:extLst>
              <a:ext uri="{FF2B5EF4-FFF2-40B4-BE49-F238E27FC236}">
                <a16:creationId xmlns:a16="http://schemas.microsoft.com/office/drawing/2014/main" id="{EEA91A13-5F29-4E97-8F9D-8884861EB36E}"/>
              </a:ext>
            </a:extLst>
          </p:cNvPr>
          <p:cNvPicPr>
            <a:picLocks noChangeAspect="1"/>
          </p:cNvPicPr>
          <p:nvPr/>
        </p:nvPicPr>
        <p:blipFill>
          <a:blip r:embed="rId3"/>
          <a:stretch>
            <a:fillRect/>
          </a:stretch>
        </p:blipFill>
        <p:spPr>
          <a:xfrm>
            <a:off x="779929" y="1333652"/>
            <a:ext cx="7584142" cy="3137294"/>
          </a:xfrm>
          <a:prstGeom prst="rect">
            <a:avLst/>
          </a:prstGeom>
          <a:ln>
            <a:solidFill>
              <a:schemeClr val="tx1"/>
            </a:solidFill>
          </a:ln>
        </p:spPr>
      </p:pic>
      <p:sp>
        <p:nvSpPr>
          <p:cNvPr id="6" name="TextBox 5">
            <a:extLst>
              <a:ext uri="{FF2B5EF4-FFF2-40B4-BE49-F238E27FC236}">
                <a16:creationId xmlns:a16="http://schemas.microsoft.com/office/drawing/2014/main" id="{419C363B-2AF7-E8AD-3C56-AD6807144894}"/>
              </a:ext>
            </a:extLst>
          </p:cNvPr>
          <p:cNvSpPr txBox="1"/>
          <p:nvPr/>
        </p:nvSpPr>
        <p:spPr>
          <a:xfrm>
            <a:off x="779929" y="4625558"/>
            <a:ext cx="5038165" cy="230832"/>
          </a:xfrm>
          <a:prstGeom prst="rect">
            <a:avLst/>
          </a:prstGeom>
          <a:noFill/>
        </p:spPr>
        <p:txBody>
          <a:bodyPr wrap="square" rtlCol="0">
            <a:spAutoFit/>
          </a:bodyPr>
          <a:lstStyle/>
          <a:p>
            <a:r>
              <a:rPr lang="en-US" sz="900"/>
              <a:t>https://www.americashealthrankings.org/explore/measures/Graduation_A/NY</a:t>
            </a:r>
          </a:p>
        </p:txBody>
      </p:sp>
    </p:spTree>
    <p:extLst>
      <p:ext uri="{BB962C8B-B14F-4D97-AF65-F5344CB8AC3E}">
        <p14:creationId xmlns:p14="http://schemas.microsoft.com/office/powerpoint/2010/main" val="36074102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054E4-87BE-4394-F3B7-25463E99DB84}"/>
              </a:ext>
            </a:extLst>
          </p:cNvPr>
          <p:cNvSpPr>
            <a:spLocks noGrp="1"/>
          </p:cNvSpPr>
          <p:nvPr>
            <p:ph type="title"/>
          </p:nvPr>
        </p:nvSpPr>
        <p:spPr/>
        <p:txBody>
          <a:bodyPr>
            <a:normAutofit/>
          </a:bodyPr>
          <a:lstStyle/>
          <a:p>
            <a:r>
              <a:rPr lang="en-US" b="1" i="0">
                <a:solidFill>
                  <a:srgbClr val="002060"/>
                </a:solidFill>
                <a:effectLst/>
                <a:latin typeface="+mn-lt"/>
              </a:rPr>
              <a:t>High </a:t>
            </a:r>
            <a:r>
              <a:rPr lang="en-US">
                <a:solidFill>
                  <a:srgbClr val="002060"/>
                </a:solidFill>
                <a:latin typeface="+mn-lt"/>
              </a:rPr>
              <a:t>S</a:t>
            </a:r>
            <a:r>
              <a:rPr lang="en-US" b="1" i="0">
                <a:solidFill>
                  <a:srgbClr val="002060"/>
                </a:solidFill>
                <a:effectLst/>
                <a:latin typeface="+mn-lt"/>
              </a:rPr>
              <a:t>chool Graduation</a:t>
            </a:r>
            <a:endParaRPr lang="en-US">
              <a:solidFill>
                <a:srgbClr val="002060"/>
              </a:solidFill>
              <a:latin typeface="+mn-lt"/>
            </a:endParaRPr>
          </a:p>
        </p:txBody>
      </p:sp>
      <p:pic>
        <p:nvPicPr>
          <p:cNvPr id="5" name="Content Placeholder 4">
            <a:extLst>
              <a:ext uri="{FF2B5EF4-FFF2-40B4-BE49-F238E27FC236}">
                <a16:creationId xmlns:a16="http://schemas.microsoft.com/office/drawing/2014/main" id="{BD5C3CAB-CC17-A207-1336-5BFA3798BC75}"/>
              </a:ext>
            </a:extLst>
          </p:cNvPr>
          <p:cNvPicPr>
            <a:picLocks noGrp="1" noChangeAspect="1"/>
          </p:cNvPicPr>
          <p:nvPr>
            <p:ph idx="1"/>
          </p:nvPr>
        </p:nvPicPr>
        <p:blipFill>
          <a:blip r:embed="rId3"/>
          <a:stretch>
            <a:fillRect/>
          </a:stretch>
        </p:blipFill>
        <p:spPr>
          <a:xfrm>
            <a:off x="595400" y="1200150"/>
            <a:ext cx="7953200" cy="3394075"/>
          </a:xfrm>
        </p:spPr>
      </p:pic>
    </p:spTree>
    <p:extLst>
      <p:ext uri="{BB962C8B-B14F-4D97-AF65-F5344CB8AC3E}">
        <p14:creationId xmlns:p14="http://schemas.microsoft.com/office/powerpoint/2010/main" val="3821856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1DE3D91-A540-8D39-6204-D390C77848B0}"/>
              </a:ext>
            </a:extLst>
          </p:cNvPr>
          <p:cNvSpPr txBox="1"/>
          <p:nvPr/>
        </p:nvSpPr>
        <p:spPr>
          <a:xfrm>
            <a:off x="457200" y="1809750"/>
            <a:ext cx="4572000" cy="523220"/>
          </a:xfrm>
          <a:prstGeom prst="rect">
            <a:avLst/>
          </a:prstGeom>
          <a:noFill/>
          <a:ln>
            <a:noFill/>
          </a:ln>
        </p:spPr>
        <p:txBody>
          <a:bodyPr wrap="square" rtlCol="0">
            <a:spAutoFit/>
          </a:bodyPr>
          <a:lstStyle/>
          <a:p>
            <a:r>
              <a:rPr lang="en-US" sz="2800" b="1">
                <a:solidFill>
                  <a:schemeClr val="bg1"/>
                </a:solidFill>
                <a:latin typeface="Verdana" panose="020B0604030504040204" pitchFamily="34" charset="0"/>
                <a:ea typeface="Verdana" panose="020B0604030504040204" pitchFamily="34" charset="0"/>
                <a:cs typeface="Arial" panose="020B0604020202020204" pitchFamily="34" charset="0"/>
              </a:rPr>
              <a:t>Introduction </a:t>
            </a:r>
          </a:p>
        </p:txBody>
      </p:sp>
    </p:spTree>
    <p:extLst>
      <p:ext uri="{BB962C8B-B14F-4D97-AF65-F5344CB8AC3E}">
        <p14:creationId xmlns:p14="http://schemas.microsoft.com/office/powerpoint/2010/main" val="42400280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848A36-1D89-8E32-F129-2D92A491A2D7}"/>
              </a:ext>
            </a:extLst>
          </p:cNvPr>
          <p:cNvSpPr>
            <a:spLocks noGrp="1"/>
          </p:cNvSpPr>
          <p:nvPr>
            <p:ph type="title"/>
          </p:nvPr>
        </p:nvSpPr>
        <p:spPr/>
        <p:txBody>
          <a:bodyPr/>
          <a:lstStyle/>
          <a:p>
            <a:r>
              <a:rPr lang="en-US">
                <a:cs typeface="Arial"/>
              </a:rPr>
              <a:t>A SDOH Framework Supports...</a:t>
            </a:r>
            <a:endParaRPr lang="en-US"/>
          </a:p>
        </p:txBody>
      </p:sp>
      <p:graphicFrame>
        <p:nvGraphicFramePr>
          <p:cNvPr id="3" name="Content Placeholder 2">
            <a:extLst>
              <a:ext uri="{FF2B5EF4-FFF2-40B4-BE49-F238E27FC236}">
                <a16:creationId xmlns:a16="http://schemas.microsoft.com/office/drawing/2014/main" id="{F9A6B450-1695-05CA-0DCB-730504D26BE7}"/>
              </a:ext>
            </a:extLst>
          </p:cNvPr>
          <p:cNvGraphicFramePr>
            <a:graphicFrameLocks noGrp="1"/>
          </p:cNvGraphicFramePr>
          <p:nvPr>
            <p:ph idx="1"/>
            <p:extLst>
              <p:ext uri="{D42A27DB-BD31-4B8C-83A1-F6EECF244321}">
                <p14:modId xmlns:p14="http://schemas.microsoft.com/office/powerpoint/2010/main" val="893157661"/>
              </p:ext>
            </p:extLst>
          </p:nvPr>
        </p:nvGraphicFramePr>
        <p:xfrm>
          <a:off x="1070001" y="1367520"/>
          <a:ext cx="7003997" cy="2888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164022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97EC8-3F38-E7C5-D1A9-14679C33B4D4}"/>
              </a:ext>
            </a:extLst>
          </p:cNvPr>
          <p:cNvSpPr>
            <a:spLocks noGrp="1"/>
          </p:cNvSpPr>
          <p:nvPr>
            <p:ph type="title"/>
          </p:nvPr>
        </p:nvSpPr>
        <p:spPr/>
        <p:txBody>
          <a:bodyPr>
            <a:normAutofit/>
          </a:bodyPr>
          <a:lstStyle/>
          <a:p>
            <a:r>
              <a:rPr lang="en-US">
                <a:effectLst/>
                <a:latin typeface="Calibri" panose="020F0502020204030204" pitchFamily="34" charset="0"/>
                <a:ea typeface="Calibri" panose="020F0502020204030204" pitchFamily="34" charset="0"/>
              </a:rPr>
              <a:t>NYSDOH’s Updated </a:t>
            </a:r>
            <a:r>
              <a:rPr lang="en-US">
                <a:latin typeface="Calibri" panose="020F0502020204030204" pitchFamily="34" charset="0"/>
                <a:ea typeface="Calibri" panose="020F0502020204030204" pitchFamily="34" charset="0"/>
              </a:rPr>
              <a:t>M</a:t>
            </a:r>
            <a:r>
              <a:rPr lang="en-US">
                <a:effectLst/>
                <a:latin typeface="Calibri" panose="020F0502020204030204" pitchFamily="34" charset="0"/>
                <a:ea typeface="Calibri" panose="020F0502020204030204" pitchFamily="34" charset="0"/>
              </a:rPr>
              <a:t>ission, Vision, and Values </a:t>
            </a:r>
            <a:r>
              <a:rPr lang="en-US"/>
              <a:t> </a:t>
            </a:r>
          </a:p>
        </p:txBody>
      </p:sp>
      <p:pic>
        <p:nvPicPr>
          <p:cNvPr id="9" name="Content Placeholder 8">
            <a:extLst>
              <a:ext uri="{FF2B5EF4-FFF2-40B4-BE49-F238E27FC236}">
                <a16:creationId xmlns:a16="http://schemas.microsoft.com/office/drawing/2014/main" id="{D6D7FED0-1A5A-3EFF-7844-F2A9151CD9C5}"/>
              </a:ext>
            </a:extLst>
          </p:cNvPr>
          <p:cNvPicPr>
            <a:picLocks noGrp="1" noChangeAspect="1"/>
          </p:cNvPicPr>
          <p:nvPr>
            <p:ph idx="1"/>
          </p:nvPr>
        </p:nvPicPr>
        <p:blipFill>
          <a:blip r:embed="rId3"/>
          <a:stretch>
            <a:fillRect/>
          </a:stretch>
        </p:blipFill>
        <p:spPr>
          <a:xfrm>
            <a:off x="1693062" y="1120637"/>
            <a:ext cx="5757875" cy="3394075"/>
          </a:xfrm>
        </p:spPr>
      </p:pic>
    </p:spTree>
    <p:extLst>
      <p:ext uri="{BB962C8B-B14F-4D97-AF65-F5344CB8AC3E}">
        <p14:creationId xmlns:p14="http://schemas.microsoft.com/office/powerpoint/2010/main" val="38796391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1DE3D91-A540-8D39-6204-D390C77848B0}"/>
              </a:ext>
            </a:extLst>
          </p:cNvPr>
          <p:cNvSpPr txBox="1"/>
          <p:nvPr/>
        </p:nvSpPr>
        <p:spPr>
          <a:xfrm>
            <a:off x="457200" y="1809750"/>
            <a:ext cx="4572000" cy="954107"/>
          </a:xfrm>
          <a:prstGeom prst="rect">
            <a:avLst/>
          </a:prstGeom>
          <a:noFill/>
          <a:ln>
            <a:noFill/>
          </a:ln>
        </p:spPr>
        <p:txBody>
          <a:bodyPr wrap="square" lIns="91440" tIns="45720" rIns="91440" bIns="45720" rtlCol="0" anchor="t">
            <a:spAutoFit/>
          </a:bodyPr>
          <a:lstStyle/>
          <a:p>
            <a:r>
              <a:rPr lang="en-US" sz="2800" b="1">
                <a:solidFill>
                  <a:schemeClr val="bg1"/>
                </a:solidFill>
                <a:latin typeface="Verdana"/>
                <a:ea typeface="Verdana"/>
                <a:cs typeface="Arial"/>
              </a:rPr>
              <a:t>Prevention Agenda 2025- 2030</a:t>
            </a:r>
            <a:endParaRPr lang="en-US"/>
          </a:p>
        </p:txBody>
      </p:sp>
    </p:spTree>
    <p:extLst>
      <p:ext uri="{BB962C8B-B14F-4D97-AF65-F5344CB8AC3E}">
        <p14:creationId xmlns:p14="http://schemas.microsoft.com/office/powerpoint/2010/main" val="29558897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8BC65-3BD5-7731-EEF2-461DC1A2BB6C}"/>
              </a:ext>
            </a:extLst>
          </p:cNvPr>
          <p:cNvSpPr>
            <a:spLocks noGrp="1"/>
          </p:cNvSpPr>
          <p:nvPr>
            <p:ph type="title"/>
          </p:nvPr>
        </p:nvSpPr>
        <p:spPr>
          <a:xfrm>
            <a:off x="99759" y="220694"/>
            <a:ext cx="8229600" cy="701675"/>
          </a:xfrm>
        </p:spPr>
        <p:txBody>
          <a:bodyPr>
            <a:normAutofit/>
          </a:bodyPr>
          <a:lstStyle/>
          <a:p>
            <a:r>
              <a:rPr lang="en-US" sz="2000"/>
              <a:t>2025-2030 Prevention Agenda Framework</a:t>
            </a:r>
          </a:p>
        </p:txBody>
      </p:sp>
      <p:sp>
        <p:nvSpPr>
          <p:cNvPr id="7" name="TextBox 6">
            <a:extLst>
              <a:ext uri="{FF2B5EF4-FFF2-40B4-BE49-F238E27FC236}">
                <a16:creationId xmlns:a16="http://schemas.microsoft.com/office/drawing/2014/main" id="{6CFD4814-859C-6B54-D3BC-0ECF7260F0B8}"/>
              </a:ext>
            </a:extLst>
          </p:cNvPr>
          <p:cNvSpPr txBox="1"/>
          <p:nvPr/>
        </p:nvSpPr>
        <p:spPr>
          <a:xfrm>
            <a:off x="7411847" y="3276463"/>
            <a:ext cx="1616893" cy="954107"/>
          </a:xfrm>
          <a:prstGeom prst="rect">
            <a:avLst/>
          </a:prstGeom>
          <a:noFill/>
        </p:spPr>
        <p:txBody>
          <a:bodyPr wrap="square" lIns="91440" tIns="45720" rIns="91440" bIns="45720" rtlCol="0" anchor="t">
            <a:spAutoFit/>
          </a:bodyPr>
          <a:lstStyle/>
          <a:p>
            <a:r>
              <a:rPr lang="en-US" sz="1400" b="1" dirty="0">
                <a:solidFill>
                  <a:srgbClr val="002060"/>
                </a:solidFill>
              </a:rPr>
              <a:t>Includes the Top 23 Selected Health Issues</a:t>
            </a:r>
          </a:p>
        </p:txBody>
      </p:sp>
      <p:sp>
        <p:nvSpPr>
          <p:cNvPr id="6" name="Right Brace 5">
            <a:extLst>
              <a:ext uri="{FF2B5EF4-FFF2-40B4-BE49-F238E27FC236}">
                <a16:creationId xmlns:a16="http://schemas.microsoft.com/office/drawing/2014/main" id="{8708190D-DD2B-A4BA-53CB-DD438C399FE3}"/>
              </a:ext>
            </a:extLst>
          </p:cNvPr>
          <p:cNvSpPr/>
          <p:nvPr/>
        </p:nvSpPr>
        <p:spPr>
          <a:xfrm>
            <a:off x="7211769" y="2571750"/>
            <a:ext cx="173736" cy="2338578"/>
          </a:xfrm>
          <a:prstGeom prst="rightBrace">
            <a:avLst/>
          </a:prstGeom>
          <a:ln w="285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3" name="Picture 12">
            <a:extLst>
              <a:ext uri="{FF2B5EF4-FFF2-40B4-BE49-F238E27FC236}">
                <a16:creationId xmlns:a16="http://schemas.microsoft.com/office/drawing/2014/main" id="{4FBA300A-D224-62D2-17FB-44DC3A25BAB9}"/>
              </a:ext>
            </a:extLst>
          </p:cNvPr>
          <p:cNvPicPr>
            <a:picLocks noChangeAspect="1"/>
          </p:cNvPicPr>
          <p:nvPr/>
        </p:nvPicPr>
        <p:blipFill>
          <a:blip r:embed="rId3"/>
          <a:stretch>
            <a:fillRect/>
          </a:stretch>
        </p:blipFill>
        <p:spPr>
          <a:xfrm>
            <a:off x="0" y="922369"/>
            <a:ext cx="6929213" cy="4144576"/>
          </a:xfrm>
          <a:prstGeom prst="rect">
            <a:avLst/>
          </a:prstGeom>
        </p:spPr>
      </p:pic>
    </p:spTree>
    <p:extLst>
      <p:ext uri="{BB962C8B-B14F-4D97-AF65-F5344CB8AC3E}">
        <p14:creationId xmlns:p14="http://schemas.microsoft.com/office/powerpoint/2010/main" val="20105503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2ECCC-A3C1-402B-873D-4BF65B58DE66}"/>
              </a:ext>
            </a:extLst>
          </p:cNvPr>
          <p:cNvSpPr>
            <a:spLocks noGrp="1"/>
          </p:cNvSpPr>
          <p:nvPr>
            <p:ph type="title"/>
          </p:nvPr>
        </p:nvSpPr>
        <p:spPr/>
        <p:txBody>
          <a:bodyPr/>
          <a:lstStyle/>
          <a:p>
            <a:r>
              <a:rPr lang="en-US"/>
              <a:t>Foundations</a:t>
            </a:r>
          </a:p>
        </p:txBody>
      </p:sp>
      <p:sp>
        <p:nvSpPr>
          <p:cNvPr id="3" name="Content Placeholder 2">
            <a:extLst>
              <a:ext uri="{FF2B5EF4-FFF2-40B4-BE49-F238E27FC236}">
                <a16:creationId xmlns:a16="http://schemas.microsoft.com/office/drawing/2014/main" id="{B2ED9010-C7EA-0586-AA43-59076D6740D9}"/>
              </a:ext>
            </a:extLst>
          </p:cNvPr>
          <p:cNvSpPr>
            <a:spLocks noGrp="1"/>
          </p:cNvSpPr>
          <p:nvPr>
            <p:ph idx="1"/>
          </p:nvPr>
        </p:nvSpPr>
        <p:spPr>
          <a:xfrm>
            <a:off x="703984" y="1200150"/>
            <a:ext cx="7982816" cy="3394075"/>
          </a:xfrm>
        </p:spPr>
        <p:txBody>
          <a:bodyPr vert="horz" lIns="91440" tIns="45720" rIns="91440" bIns="45720" rtlCol="0" anchor="t">
            <a:normAutofit/>
          </a:bodyPr>
          <a:lstStyle/>
          <a:p>
            <a:pPr marL="0" indent="0">
              <a:lnSpc>
                <a:spcPct val="150000"/>
              </a:lnSpc>
              <a:spcBef>
                <a:spcPts val="0"/>
              </a:spcBef>
              <a:buNone/>
            </a:pPr>
            <a:r>
              <a:rPr lang="en-US" b="1">
                <a:solidFill>
                  <a:srgbClr val="002060"/>
                </a:solidFill>
                <a:latin typeface="+mj-lt"/>
                <a:cs typeface="Arial"/>
              </a:rPr>
              <a:t>Health Equity: </a:t>
            </a:r>
            <a:r>
              <a:rPr lang="en-US">
                <a:latin typeface="+mj-lt"/>
                <a:cs typeface="Arial"/>
              </a:rPr>
              <a:t>Focus on structural racism and implicit bias as social drivers of health.</a:t>
            </a:r>
            <a:endParaRPr lang="en-US">
              <a:latin typeface="+mj-lt"/>
              <a:ea typeface="Verdana"/>
              <a:cs typeface="Arial"/>
            </a:endParaRPr>
          </a:p>
          <a:p>
            <a:pPr marL="0" indent="0">
              <a:lnSpc>
                <a:spcPct val="150000"/>
              </a:lnSpc>
              <a:spcBef>
                <a:spcPts val="0"/>
              </a:spcBef>
              <a:buNone/>
            </a:pPr>
            <a:r>
              <a:rPr lang="en-US" b="1">
                <a:solidFill>
                  <a:srgbClr val="002060"/>
                </a:solidFill>
                <a:latin typeface="+mj-lt"/>
                <a:cs typeface="Arial"/>
              </a:rPr>
              <a:t>Prevention Across the Lifespan: </a:t>
            </a:r>
            <a:r>
              <a:rPr lang="en-US">
                <a:latin typeface="+mj-lt"/>
                <a:cs typeface="Arial"/>
              </a:rPr>
              <a:t>Promote health and prevent disease through evidence-based interventions, addressing social determinants and health inequities at every stage of life.</a:t>
            </a:r>
            <a:endParaRPr lang="en-US">
              <a:latin typeface="+mj-lt"/>
              <a:ea typeface="Verdana"/>
              <a:cs typeface="Arial"/>
            </a:endParaRPr>
          </a:p>
          <a:p>
            <a:pPr marL="0" indent="0">
              <a:lnSpc>
                <a:spcPct val="150000"/>
              </a:lnSpc>
              <a:spcBef>
                <a:spcPts val="0"/>
              </a:spcBef>
              <a:buNone/>
            </a:pPr>
            <a:r>
              <a:rPr lang="en-US" b="1">
                <a:solidFill>
                  <a:srgbClr val="002060"/>
                </a:solidFill>
                <a:latin typeface="+mj-lt"/>
                <a:cs typeface="Arial"/>
              </a:rPr>
              <a:t>Health in All Policies: </a:t>
            </a:r>
            <a:r>
              <a:rPr lang="en-US">
                <a:latin typeface="+mj-lt"/>
                <a:cs typeface="Arial"/>
              </a:rPr>
              <a:t>Promote an interdisciplinary, multi-sector collaboration.</a:t>
            </a:r>
            <a:endParaRPr lang="en-US">
              <a:latin typeface="+mj-lt"/>
              <a:ea typeface="Verdana"/>
              <a:cs typeface="Arial"/>
            </a:endParaRPr>
          </a:p>
          <a:p>
            <a:pPr marL="0" indent="0">
              <a:lnSpc>
                <a:spcPct val="150000"/>
              </a:lnSpc>
              <a:spcBef>
                <a:spcPts val="0"/>
              </a:spcBef>
              <a:buNone/>
            </a:pPr>
            <a:r>
              <a:rPr lang="en-US" b="1">
                <a:solidFill>
                  <a:srgbClr val="002060"/>
                </a:solidFill>
                <a:latin typeface="+mj-lt"/>
                <a:cs typeface="Arial"/>
              </a:rPr>
              <a:t>Local Collaboration-Building: </a:t>
            </a:r>
            <a:r>
              <a:rPr lang="en-US">
                <a:latin typeface="+mj-lt"/>
                <a:cs typeface="Arial"/>
              </a:rPr>
              <a:t>Work collaboratively with stakeholders and community members to achieve SHIP goals. </a:t>
            </a:r>
            <a:endParaRPr lang="en-US">
              <a:latin typeface="+mj-lt"/>
              <a:ea typeface="Verdana"/>
            </a:endParaRPr>
          </a:p>
        </p:txBody>
      </p:sp>
    </p:spTree>
    <p:extLst>
      <p:ext uri="{BB962C8B-B14F-4D97-AF65-F5344CB8AC3E}">
        <p14:creationId xmlns:p14="http://schemas.microsoft.com/office/powerpoint/2010/main" val="17226050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27A90-6A7A-A380-031F-8593CDE935BD}"/>
              </a:ext>
            </a:extLst>
          </p:cNvPr>
          <p:cNvSpPr>
            <a:spLocks noGrp="1"/>
          </p:cNvSpPr>
          <p:nvPr>
            <p:ph type="title"/>
          </p:nvPr>
        </p:nvSpPr>
        <p:spPr/>
        <p:txBody>
          <a:bodyPr/>
          <a:lstStyle/>
          <a:p>
            <a:r>
              <a:rPr lang="en-US"/>
              <a:t>Overarching Goals</a:t>
            </a:r>
          </a:p>
        </p:txBody>
      </p:sp>
      <p:pic>
        <p:nvPicPr>
          <p:cNvPr id="3" name="Picture 2">
            <a:extLst>
              <a:ext uri="{FF2B5EF4-FFF2-40B4-BE49-F238E27FC236}">
                <a16:creationId xmlns:a16="http://schemas.microsoft.com/office/drawing/2014/main" id="{F59A047F-EB6A-B900-4626-0F49CE6F5E07}"/>
              </a:ext>
            </a:extLst>
          </p:cNvPr>
          <p:cNvPicPr>
            <a:picLocks noChangeAspect="1"/>
          </p:cNvPicPr>
          <p:nvPr/>
        </p:nvPicPr>
        <p:blipFill>
          <a:blip r:embed="rId3"/>
          <a:stretch>
            <a:fillRect/>
          </a:stretch>
        </p:blipFill>
        <p:spPr>
          <a:xfrm>
            <a:off x="0" y="1215404"/>
            <a:ext cx="7032238" cy="3925387"/>
          </a:xfrm>
          <a:prstGeom prst="rect">
            <a:avLst/>
          </a:prstGeom>
        </p:spPr>
      </p:pic>
    </p:spTree>
    <p:extLst>
      <p:ext uri="{BB962C8B-B14F-4D97-AF65-F5344CB8AC3E}">
        <p14:creationId xmlns:p14="http://schemas.microsoft.com/office/powerpoint/2010/main" val="32842841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B2E64-3E5E-9075-9BEB-C3CF8EA3A11A}"/>
              </a:ext>
            </a:extLst>
          </p:cNvPr>
          <p:cNvSpPr>
            <a:spLocks noGrp="1"/>
          </p:cNvSpPr>
          <p:nvPr>
            <p:ph type="title"/>
          </p:nvPr>
        </p:nvSpPr>
        <p:spPr/>
        <p:txBody>
          <a:bodyPr/>
          <a:lstStyle/>
          <a:p>
            <a:r>
              <a:rPr lang="en-US">
                <a:ea typeface="Verdana"/>
                <a:cs typeface="Arial"/>
              </a:rPr>
              <a:t>Prevention Agenda 2025-2030</a:t>
            </a:r>
            <a:endParaRPr lang="en-US"/>
          </a:p>
        </p:txBody>
      </p:sp>
      <p:sp>
        <p:nvSpPr>
          <p:cNvPr id="3" name="Content Placeholder 2">
            <a:extLst>
              <a:ext uri="{FF2B5EF4-FFF2-40B4-BE49-F238E27FC236}">
                <a16:creationId xmlns:a16="http://schemas.microsoft.com/office/drawing/2014/main" id="{0326BF9A-CD29-562E-D0DE-F4DD8FB5AE58}"/>
              </a:ext>
            </a:extLst>
          </p:cNvPr>
          <p:cNvSpPr>
            <a:spLocks noGrp="1"/>
          </p:cNvSpPr>
          <p:nvPr>
            <p:ph idx="1"/>
          </p:nvPr>
        </p:nvSpPr>
        <p:spPr/>
        <p:txBody>
          <a:bodyPr vert="horz" lIns="91440" tIns="45720" rIns="91440" bIns="45720" rtlCol="0" anchor="t">
            <a:normAutofit/>
          </a:bodyPr>
          <a:lstStyle/>
          <a:p>
            <a:pPr marL="0" indent="0">
              <a:buNone/>
            </a:pPr>
            <a:r>
              <a:rPr lang="en-US" b="1" dirty="0">
                <a:solidFill>
                  <a:schemeClr val="accent4">
                    <a:lumMod val="50000"/>
                  </a:schemeClr>
                </a:solidFill>
                <a:cs typeface="Arial"/>
              </a:rPr>
              <a:t>Each of the 5 domains will include:</a:t>
            </a:r>
          </a:p>
          <a:p>
            <a:pPr lvl="1"/>
            <a:r>
              <a:rPr lang="en-US" b="1" dirty="0">
                <a:cs typeface="Arial"/>
              </a:rPr>
              <a:t>One overarching goal</a:t>
            </a:r>
          </a:p>
          <a:p>
            <a:pPr lvl="1"/>
            <a:r>
              <a:rPr lang="en-US" b="1" dirty="0">
                <a:cs typeface="Arial"/>
              </a:rPr>
              <a:t>1-3 objectives for each of the priorities</a:t>
            </a:r>
          </a:p>
          <a:p>
            <a:pPr lvl="1"/>
            <a:r>
              <a:rPr lang="en-US" b="1" dirty="0">
                <a:cs typeface="Arial"/>
              </a:rPr>
              <a:t>Indicators to track progress</a:t>
            </a:r>
          </a:p>
          <a:p>
            <a:pPr lvl="1"/>
            <a:r>
              <a:rPr lang="en-US" b="1" dirty="0">
                <a:cs typeface="Arial"/>
              </a:rPr>
              <a:t>Evidence-based interventions</a:t>
            </a:r>
            <a:endParaRPr lang="en-US" b="1" dirty="0">
              <a:ea typeface="Verdana"/>
            </a:endParaRPr>
          </a:p>
          <a:p>
            <a:pPr lvl="2"/>
            <a:r>
              <a:rPr lang="en-US" dirty="0">
                <a:cs typeface="Arial"/>
              </a:rPr>
              <a:t>For hospitals, health departments, and other organizations</a:t>
            </a:r>
          </a:p>
          <a:p>
            <a:pPr lvl="2"/>
            <a:r>
              <a:rPr lang="en-US" dirty="0">
                <a:cs typeface="Arial"/>
              </a:rPr>
              <a:t>Resources for implementation</a:t>
            </a:r>
            <a:endParaRPr lang="en-US" dirty="0">
              <a:ea typeface="Verdana"/>
            </a:endParaRPr>
          </a:p>
          <a:p>
            <a:pPr lvl="2"/>
            <a:r>
              <a:rPr lang="en-US" dirty="0">
                <a:cs typeface="Arial"/>
              </a:rPr>
              <a:t>Identification of populations/age groups affected</a:t>
            </a:r>
            <a:endParaRPr lang="en-US" dirty="0">
              <a:ea typeface="Verdana"/>
            </a:endParaRPr>
          </a:p>
          <a:p>
            <a:pPr lvl="2"/>
            <a:r>
              <a:rPr lang="en-US" dirty="0">
                <a:cs typeface="Arial"/>
              </a:rPr>
              <a:t>Partners/organizations that play leading or supporting roles</a:t>
            </a:r>
            <a:endParaRPr lang="en-US" dirty="0">
              <a:ea typeface="Verdana"/>
            </a:endParaRPr>
          </a:p>
          <a:p>
            <a:pPr marL="0" indent="0">
              <a:buNone/>
            </a:pPr>
            <a:endParaRPr lang="en-US" b="1" dirty="0"/>
          </a:p>
        </p:txBody>
      </p:sp>
    </p:spTree>
    <p:extLst>
      <p:ext uri="{BB962C8B-B14F-4D97-AF65-F5344CB8AC3E}">
        <p14:creationId xmlns:p14="http://schemas.microsoft.com/office/powerpoint/2010/main" val="33209399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87052-33C2-0953-4735-D0E2FB143824}"/>
              </a:ext>
            </a:extLst>
          </p:cNvPr>
          <p:cNvSpPr>
            <a:spLocks noGrp="1"/>
          </p:cNvSpPr>
          <p:nvPr>
            <p:ph type="title"/>
          </p:nvPr>
        </p:nvSpPr>
        <p:spPr/>
        <p:txBody>
          <a:bodyPr>
            <a:normAutofit/>
          </a:bodyPr>
          <a:lstStyle/>
          <a:p>
            <a:r>
              <a:rPr lang="en-US">
                <a:cs typeface="Arial"/>
              </a:rPr>
              <a:t>Domain</a:t>
            </a:r>
            <a:r>
              <a:rPr lang="en-US" sz="2800">
                <a:cs typeface="Arial"/>
              </a:rPr>
              <a:t> Workgroups</a:t>
            </a:r>
            <a:endParaRPr lang="en-US">
              <a:cs typeface="Arial"/>
            </a:endParaRPr>
          </a:p>
        </p:txBody>
      </p:sp>
      <p:sp>
        <p:nvSpPr>
          <p:cNvPr id="3" name="Content Placeholder 2">
            <a:extLst>
              <a:ext uri="{FF2B5EF4-FFF2-40B4-BE49-F238E27FC236}">
                <a16:creationId xmlns:a16="http://schemas.microsoft.com/office/drawing/2014/main" id="{A7F3A155-DE2F-2C7C-F2DB-EC084A945FFB}"/>
              </a:ext>
            </a:extLst>
          </p:cNvPr>
          <p:cNvSpPr>
            <a:spLocks noGrp="1"/>
          </p:cNvSpPr>
          <p:nvPr>
            <p:ph idx="1"/>
          </p:nvPr>
        </p:nvSpPr>
        <p:spPr>
          <a:xfrm>
            <a:off x="457200" y="1532665"/>
            <a:ext cx="8229600" cy="709559"/>
          </a:xfrm>
          <a:ln>
            <a:solidFill>
              <a:srgbClr val="002060"/>
            </a:solidFill>
          </a:ln>
        </p:spPr>
        <p:txBody>
          <a:bodyPr vert="horz" lIns="91440" tIns="45720" rIns="91440" bIns="45720" rtlCol="0" anchor="t">
            <a:normAutofit/>
          </a:bodyPr>
          <a:lstStyle/>
          <a:p>
            <a:pPr marL="0" indent="0">
              <a:buNone/>
            </a:pPr>
            <a:r>
              <a:rPr lang="en-US" sz="1600">
                <a:effectLst/>
                <a:ea typeface="+mn-lt"/>
                <a:cs typeface="+mn-lt"/>
              </a:rPr>
              <a:t>Identify</a:t>
            </a:r>
            <a:r>
              <a:rPr lang="en-US" sz="1600">
                <a:ea typeface="+mn-lt"/>
                <a:cs typeface="+mn-lt"/>
              </a:rPr>
              <a:t> </a:t>
            </a:r>
            <a:r>
              <a:rPr lang="en-US">
                <a:ea typeface="+mn-lt"/>
                <a:cs typeface="+mn-lt"/>
              </a:rPr>
              <a:t>the goals</a:t>
            </a:r>
            <a:r>
              <a:rPr lang="en-US" sz="1600">
                <a:ea typeface="+mn-lt"/>
                <a:cs typeface="+mn-lt"/>
              </a:rPr>
              <a:t>, </a:t>
            </a:r>
            <a:r>
              <a:rPr lang="en-US">
                <a:ea typeface="+mn-lt"/>
                <a:cs typeface="+mn-lt"/>
              </a:rPr>
              <a:t>objectives</a:t>
            </a:r>
            <a:r>
              <a:rPr lang="en-US" sz="1600">
                <a:ea typeface="+mn-lt"/>
                <a:cs typeface="+mn-lt"/>
              </a:rPr>
              <a:t>, </a:t>
            </a:r>
            <a:r>
              <a:rPr lang="en-US">
                <a:ea typeface="+mn-lt"/>
                <a:cs typeface="+mn-lt"/>
              </a:rPr>
              <a:t>indicators</a:t>
            </a:r>
            <a:r>
              <a:rPr lang="en-US" sz="1600">
                <a:ea typeface="+mn-lt"/>
                <a:cs typeface="+mn-lt"/>
              </a:rPr>
              <a:t>, and </a:t>
            </a:r>
            <a:r>
              <a:rPr lang="en-US">
                <a:ea typeface="+mn-lt"/>
                <a:cs typeface="+mn-lt"/>
              </a:rPr>
              <a:t>interventions </a:t>
            </a:r>
            <a:r>
              <a:rPr lang="en-US" sz="1600">
                <a:ea typeface="+mn-lt"/>
                <a:cs typeface="+mn-lt"/>
              </a:rPr>
              <a:t>for each domain</a:t>
            </a:r>
            <a:r>
              <a:rPr lang="en-US">
                <a:ea typeface="+mn-lt"/>
                <a:cs typeface="+mn-lt"/>
              </a:rPr>
              <a:t>.</a:t>
            </a:r>
          </a:p>
        </p:txBody>
      </p:sp>
      <p:sp>
        <p:nvSpPr>
          <p:cNvPr id="4" name="TextBox 3">
            <a:extLst>
              <a:ext uri="{FF2B5EF4-FFF2-40B4-BE49-F238E27FC236}">
                <a16:creationId xmlns:a16="http://schemas.microsoft.com/office/drawing/2014/main" id="{EA13367A-044C-4A44-4D64-2283652F8C04}"/>
              </a:ext>
            </a:extLst>
          </p:cNvPr>
          <p:cNvSpPr txBox="1"/>
          <p:nvPr/>
        </p:nvSpPr>
        <p:spPr>
          <a:xfrm>
            <a:off x="457200" y="1163333"/>
            <a:ext cx="8229600" cy="369332"/>
          </a:xfrm>
          <a:prstGeom prst="rect">
            <a:avLst/>
          </a:prstGeom>
          <a:solidFill>
            <a:srgbClr val="002060"/>
          </a:solidFill>
        </p:spPr>
        <p:txBody>
          <a:bodyPr wrap="square" rtlCol="0">
            <a:spAutoFit/>
          </a:bodyPr>
          <a:lstStyle/>
          <a:p>
            <a:r>
              <a:rPr lang="en-US">
                <a:solidFill>
                  <a:schemeClr val="bg1"/>
                </a:solidFill>
              </a:rPr>
              <a:t>Purpose </a:t>
            </a:r>
          </a:p>
        </p:txBody>
      </p:sp>
      <p:sp>
        <p:nvSpPr>
          <p:cNvPr id="5" name="Content Placeholder 2">
            <a:extLst>
              <a:ext uri="{FF2B5EF4-FFF2-40B4-BE49-F238E27FC236}">
                <a16:creationId xmlns:a16="http://schemas.microsoft.com/office/drawing/2014/main" id="{95755311-D9C3-BA55-8A4F-A32B63E9DF02}"/>
              </a:ext>
            </a:extLst>
          </p:cNvPr>
          <p:cNvSpPr txBox="1">
            <a:spLocks/>
          </p:cNvSpPr>
          <p:nvPr/>
        </p:nvSpPr>
        <p:spPr>
          <a:xfrm>
            <a:off x="457200" y="2769828"/>
            <a:ext cx="8229600" cy="812269"/>
          </a:xfrm>
          <a:prstGeom prst="rect">
            <a:avLst/>
          </a:prstGeom>
          <a:ln>
            <a:solidFill>
              <a:srgbClr val="002060"/>
            </a:solidFill>
          </a:ln>
        </p:spPr>
        <p:txBody>
          <a:bodyPr vert="horz" lIns="91440" tIns="45720" rIns="91440" bIns="45720" rtlCol="0" anchor="t">
            <a:normAutofit lnSpcReduction="10000"/>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ea typeface="+mn-lt"/>
                <a:cs typeface="+mn-lt"/>
              </a:rPr>
              <a:t>Workgroups are comprised of organizations and members from the Ad Hoc Committee, including NYSDOH programs, LHDs, hospitals, subject-matter experts, and community members.</a:t>
            </a:r>
          </a:p>
          <a:p>
            <a:endParaRPr lang="en-US"/>
          </a:p>
        </p:txBody>
      </p:sp>
      <p:sp>
        <p:nvSpPr>
          <p:cNvPr id="6" name="TextBox 5">
            <a:extLst>
              <a:ext uri="{FF2B5EF4-FFF2-40B4-BE49-F238E27FC236}">
                <a16:creationId xmlns:a16="http://schemas.microsoft.com/office/drawing/2014/main" id="{4C630D6F-C6C7-D3F5-E504-E30221E5BCB3}"/>
              </a:ext>
            </a:extLst>
          </p:cNvPr>
          <p:cNvSpPr txBox="1"/>
          <p:nvPr/>
        </p:nvSpPr>
        <p:spPr>
          <a:xfrm>
            <a:off x="457200" y="2413693"/>
            <a:ext cx="8229600" cy="369332"/>
          </a:xfrm>
          <a:prstGeom prst="rect">
            <a:avLst/>
          </a:prstGeom>
          <a:solidFill>
            <a:srgbClr val="002060"/>
          </a:solidFill>
        </p:spPr>
        <p:txBody>
          <a:bodyPr wrap="square" rtlCol="0">
            <a:spAutoFit/>
          </a:bodyPr>
          <a:lstStyle/>
          <a:p>
            <a:r>
              <a:rPr lang="en-US">
                <a:solidFill>
                  <a:schemeClr val="bg1"/>
                </a:solidFill>
              </a:rPr>
              <a:t>Who? </a:t>
            </a:r>
          </a:p>
        </p:txBody>
      </p:sp>
      <p:sp>
        <p:nvSpPr>
          <p:cNvPr id="7" name="Content Placeholder 2">
            <a:extLst>
              <a:ext uri="{FF2B5EF4-FFF2-40B4-BE49-F238E27FC236}">
                <a16:creationId xmlns:a16="http://schemas.microsoft.com/office/drawing/2014/main" id="{BB69A57D-873B-CAB8-7D8E-5191AF5BA58C}"/>
              </a:ext>
            </a:extLst>
          </p:cNvPr>
          <p:cNvSpPr txBox="1">
            <a:spLocks/>
          </p:cNvSpPr>
          <p:nvPr/>
        </p:nvSpPr>
        <p:spPr>
          <a:xfrm>
            <a:off x="457200" y="4109701"/>
            <a:ext cx="8229600" cy="369333"/>
          </a:xfrm>
          <a:prstGeom prst="rect">
            <a:avLst/>
          </a:prstGeom>
          <a:ln>
            <a:solidFill>
              <a:srgbClr val="002060"/>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t>July- October 2024.</a:t>
            </a:r>
          </a:p>
        </p:txBody>
      </p:sp>
      <p:sp>
        <p:nvSpPr>
          <p:cNvPr id="8" name="TextBox 7">
            <a:extLst>
              <a:ext uri="{FF2B5EF4-FFF2-40B4-BE49-F238E27FC236}">
                <a16:creationId xmlns:a16="http://schemas.microsoft.com/office/drawing/2014/main" id="{94F712FD-ED07-2C2F-551B-41138C909796}"/>
              </a:ext>
            </a:extLst>
          </p:cNvPr>
          <p:cNvSpPr txBox="1"/>
          <p:nvPr/>
        </p:nvSpPr>
        <p:spPr>
          <a:xfrm>
            <a:off x="457200" y="3753566"/>
            <a:ext cx="8229600" cy="369332"/>
          </a:xfrm>
          <a:prstGeom prst="rect">
            <a:avLst/>
          </a:prstGeom>
          <a:solidFill>
            <a:srgbClr val="002060"/>
          </a:solidFill>
        </p:spPr>
        <p:txBody>
          <a:bodyPr wrap="square" rtlCol="0">
            <a:spAutoFit/>
          </a:bodyPr>
          <a:lstStyle/>
          <a:p>
            <a:r>
              <a:rPr lang="en-US">
                <a:solidFill>
                  <a:schemeClr val="bg1"/>
                </a:solidFill>
              </a:rPr>
              <a:t>When? </a:t>
            </a:r>
          </a:p>
        </p:txBody>
      </p:sp>
    </p:spTree>
    <p:extLst>
      <p:ext uri="{BB962C8B-B14F-4D97-AF65-F5344CB8AC3E}">
        <p14:creationId xmlns:p14="http://schemas.microsoft.com/office/powerpoint/2010/main" val="34413524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BBC3E-7EB4-6690-170B-BA0F5AAF8D7E}"/>
              </a:ext>
            </a:extLst>
          </p:cNvPr>
          <p:cNvSpPr>
            <a:spLocks noGrp="1"/>
          </p:cNvSpPr>
          <p:nvPr>
            <p:ph type="title"/>
          </p:nvPr>
        </p:nvSpPr>
        <p:spPr/>
        <p:txBody>
          <a:bodyPr/>
          <a:lstStyle/>
          <a:p>
            <a:r>
              <a:rPr lang="en-US" b="1"/>
              <a:t>SMARTIE Objectives</a:t>
            </a:r>
            <a:endParaRPr lang="en-US"/>
          </a:p>
        </p:txBody>
      </p:sp>
      <p:sp>
        <p:nvSpPr>
          <p:cNvPr id="3" name="Content Placeholder 2">
            <a:extLst>
              <a:ext uri="{FF2B5EF4-FFF2-40B4-BE49-F238E27FC236}">
                <a16:creationId xmlns:a16="http://schemas.microsoft.com/office/drawing/2014/main" id="{DCBD11FE-F27D-0317-3C86-2B21E8B5EE63}"/>
              </a:ext>
            </a:extLst>
          </p:cNvPr>
          <p:cNvSpPr>
            <a:spLocks noGrp="1"/>
          </p:cNvSpPr>
          <p:nvPr>
            <p:ph idx="1"/>
          </p:nvPr>
        </p:nvSpPr>
        <p:spPr>
          <a:xfrm>
            <a:off x="457200" y="1063624"/>
            <a:ext cx="8229600" cy="3394075"/>
          </a:xfrm>
        </p:spPr>
        <p:txBody>
          <a:bodyPr/>
          <a:lstStyle/>
          <a:p>
            <a:pPr marL="0" indent="0">
              <a:buNone/>
            </a:pPr>
            <a:r>
              <a:rPr lang="en-US" b="1"/>
              <a:t>The SMARTIE Objectives Framework will be used to ensure that objectives are precise:</a:t>
            </a:r>
          </a:p>
          <a:p>
            <a:endParaRPr lang="en-US"/>
          </a:p>
        </p:txBody>
      </p:sp>
      <p:pic>
        <p:nvPicPr>
          <p:cNvPr id="6" name="Picture 5">
            <a:extLst>
              <a:ext uri="{FF2B5EF4-FFF2-40B4-BE49-F238E27FC236}">
                <a16:creationId xmlns:a16="http://schemas.microsoft.com/office/drawing/2014/main" id="{C54A5553-184E-7F04-142F-E61AE97094A0}"/>
              </a:ext>
            </a:extLst>
          </p:cNvPr>
          <p:cNvPicPr>
            <a:picLocks noChangeAspect="1"/>
          </p:cNvPicPr>
          <p:nvPr/>
        </p:nvPicPr>
        <p:blipFill>
          <a:blip r:embed="rId3"/>
          <a:stretch>
            <a:fillRect/>
          </a:stretch>
        </p:blipFill>
        <p:spPr>
          <a:xfrm>
            <a:off x="2064342" y="1765299"/>
            <a:ext cx="4874340" cy="3238924"/>
          </a:xfrm>
          <a:prstGeom prst="rect">
            <a:avLst/>
          </a:prstGeom>
        </p:spPr>
      </p:pic>
    </p:spTree>
    <p:extLst>
      <p:ext uri="{BB962C8B-B14F-4D97-AF65-F5344CB8AC3E}">
        <p14:creationId xmlns:p14="http://schemas.microsoft.com/office/powerpoint/2010/main" val="17349631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848A36-1D89-8E32-F129-2D92A491A2D7}"/>
              </a:ext>
            </a:extLst>
          </p:cNvPr>
          <p:cNvSpPr>
            <a:spLocks noGrp="1"/>
          </p:cNvSpPr>
          <p:nvPr>
            <p:ph type="title"/>
          </p:nvPr>
        </p:nvSpPr>
        <p:spPr/>
        <p:txBody>
          <a:bodyPr/>
          <a:lstStyle/>
          <a:p>
            <a:r>
              <a:rPr lang="en-US"/>
              <a:t>Questions Raised…</a:t>
            </a:r>
          </a:p>
        </p:txBody>
      </p:sp>
      <p:sp>
        <p:nvSpPr>
          <p:cNvPr id="5" name="Content Placeholder 4">
            <a:extLst>
              <a:ext uri="{FF2B5EF4-FFF2-40B4-BE49-F238E27FC236}">
                <a16:creationId xmlns:a16="http://schemas.microsoft.com/office/drawing/2014/main" id="{F281669D-F424-73FC-221F-8FEEE0C28A7A}"/>
              </a:ext>
            </a:extLst>
          </p:cNvPr>
          <p:cNvSpPr>
            <a:spLocks noGrp="1"/>
          </p:cNvSpPr>
          <p:nvPr>
            <p:ph idx="1"/>
          </p:nvPr>
        </p:nvSpPr>
        <p:spPr/>
        <p:txBody>
          <a:bodyPr vert="horz" lIns="91440" tIns="45720" rIns="91440" bIns="45720" rtlCol="0" anchor="t">
            <a:normAutofit fontScale="92500" lnSpcReduction="20000"/>
          </a:bodyPr>
          <a:lstStyle/>
          <a:p>
            <a:pPr>
              <a:lnSpc>
                <a:spcPct val="150000"/>
              </a:lnSpc>
            </a:pPr>
            <a:r>
              <a:rPr lang="en-US" sz="1800" b="1" dirty="0">
                <a:solidFill>
                  <a:srgbClr val="002060"/>
                </a:solidFill>
                <a:effectLst/>
                <a:latin typeface="Calibri"/>
                <a:ea typeface="Calibri" panose="020F0502020204030204" pitchFamily="34" charset="0"/>
                <a:cs typeface="Arial"/>
              </a:rPr>
              <a:t>How can </a:t>
            </a:r>
            <a:r>
              <a:rPr lang="en-US" sz="1800" b="1" dirty="0">
                <a:solidFill>
                  <a:srgbClr val="002060"/>
                </a:solidFill>
                <a:latin typeface="Calibri"/>
                <a:ea typeface="Calibri" panose="020F0502020204030204" pitchFamily="34" charset="0"/>
                <a:cs typeface="Arial"/>
              </a:rPr>
              <a:t>health care </a:t>
            </a:r>
            <a:r>
              <a:rPr lang="en-US" sz="1800" b="1" dirty="0">
                <a:solidFill>
                  <a:srgbClr val="002060"/>
                </a:solidFill>
                <a:effectLst/>
                <a:latin typeface="Calibri"/>
                <a:ea typeface="Calibri" panose="020F0502020204030204" pitchFamily="34" charset="0"/>
                <a:cs typeface="Arial"/>
              </a:rPr>
              <a:t>organizations effectively address the core issues of social determinants of health?</a:t>
            </a:r>
            <a:r>
              <a:rPr lang="en-US" sz="1800" b="1" dirty="0">
                <a:solidFill>
                  <a:srgbClr val="002060"/>
                </a:solidFill>
                <a:latin typeface="Calibri"/>
                <a:ea typeface="Calibri" panose="020F0502020204030204" pitchFamily="34" charset="0"/>
                <a:cs typeface="Arial"/>
              </a:rPr>
              <a:t> </a:t>
            </a:r>
            <a:endParaRPr lang="en-US" sz="1800" b="1" dirty="0">
              <a:solidFill>
                <a:srgbClr val="002060"/>
              </a:solidFill>
              <a:effectLst/>
              <a:latin typeface="Calibri"/>
              <a:ea typeface="Calibri" panose="020F0502020204030204" pitchFamily="34" charset="0"/>
            </a:endParaRPr>
          </a:p>
          <a:p>
            <a:pPr>
              <a:lnSpc>
                <a:spcPct val="150000"/>
              </a:lnSpc>
            </a:pPr>
            <a:r>
              <a:rPr lang="en-US" sz="1800" b="1" dirty="0">
                <a:solidFill>
                  <a:srgbClr val="002060"/>
                </a:solidFill>
                <a:latin typeface="Calibri"/>
                <a:ea typeface="Calibri" panose="020F0502020204030204" pitchFamily="34" charset="0"/>
                <a:cs typeface="Arial"/>
              </a:rPr>
              <a:t>Are there examples of successful collaborations between local health departments, hospitals, and other local partners?</a:t>
            </a:r>
          </a:p>
          <a:p>
            <a:pPr>
              <a:lnSpc>
                <a:spcPct val="150000"/>
              </a:lnSpc>
            </a:pPr>
            <a:r>
              <a:rPr lang="en-US" sz="1800" b="1" dirty="0">
                <a:solidFill>
                  <a:srgbClr val="002060"/>
                </a:solidFill>
                <a:latin typeface="Calibri"/>
                <a:ea typeface="Calibri" panose="020F0502020204030204" pitchFamily="34" charset="0"/>
                <a:cs typeface="Arial"/>
              </a:rPr>
              <a:t>How will other sectors, state agencies, and stakeholder organizations be engaged to ensure the success of the 2025-2030 Prevention Agenda?</a:t>
            </a:r>
          </a:p>
          <a:p>
            <a:pPr>
              <a:lnSpc>
                <a:spcPct val="150000"/>
              </a:lnSpc>
            </a:pPr>
            <a:r>
              <a:rPr lang="en-US" sz="1800" b="1" dirty="0">
                <a:solidFill>
                  <a:srgbClr val="002060"/>
                </a:solidFill>
                <a:latin typeface="Calibri"/>
                <a:ea typeface="Calibri" panose="020F0502020204030204" pitchFamily="34" charset="0"/>
                <a:cs typeface="Arial"/>
              </a:rPr>
              <a:t>How will consumers be given a voice in the Prevention Agenda going forward?</a:t>
            </a:r>
          </a:p>
          <a:p>
            <a:pPr>
              <a:lnSpc>
                <a:spcPct val="150000"/>
              </a:lnSpc>
            </a:pPr>
            <a:r>
              <a:rPr lang="en-US" sz="1800" b="1" dirty="0">
                <a:solidFill>
                  <a:srgbClr val="002060"/>
                </a:solidFill>
                <a:latin typeface="Calibri"/>
                <a:ea typeface="Calibri" panose="020F0502020204030204" pitchFamily="34" charset="0"/>
                <a:cs typeface="Arial"/>
              </a:rPr>
              <a:t>How can collaborations between local health departments and hospitals be strengthened or formalized?</a:t>
            </a:r>
            <a:endParaRPr lang="en-US" dirty="0">
              <a:solidFill>
                <a:srgbClr val="002060"/>
              </a:solidFill>
              <a:latin typeface="Calibri"/>
              <a:cs typeface="Arial"/>
            </a:endParaRPr>
          </a:p>
        </p:txBody>
      </p:sp>
    </p:spTree>
    <p:extLst>
      <p:ext uri="{BB962C8B-B14F-4D97-AF65-F5344CB8AC3E}">
        <p14:creationId xmlns:p14="http://schemas.microsoft.com/office/powerpoint/2010/main" val="3370095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226FA-9298-8089-2638-A094DC516D81}"/>
              </a:ext>
            </a:extLst>
          </p:cNvPr>
          <p:cNvSpPr>
            <a:spLocks noGrp="1"/>
          </p:cNvSpPr>
          <p:nvPr>
            <p:ph type="title"/>
          </p:nvPr>
        </p:nvSpPr>
        <p:spPr/>
        <p:txBody>
          <a:bodyPr/>
          <a:lstStyle/>
          <a:p>
            <a:r>
              <a:rPr lang="en-US">
                <a:ea typeface="Verdana"/>
                <a:cs typeface="Arial"/>
              </a:rPr>
              <a:t>Common Acronyms</a:t>
            </a:r>
            <a:endParaRPr lang="en-US"/>
          </a:p>
        </p:txBody>
      </p:sp>
      <p:sp>
        <p:nvSpPr>
          <p:cNvPr id="3" name="Content Placeholder 2">
            <a:extLst>
              <a:ext uri="{FF2B5EF4-FFF2-40B4-BE49-F238E27FC236}">
                <a16:creationId xmlns:a16="http://schemas.microsoft.com/office/drawing/2014/main" id="{3F7ED0D9-8157-ECC6-1CF3-0A4C735215A8}"/>
              </a:ext>
            </a:extLst>
          </p:cNvPr>
          <p:cNvSpPr>
            <a:spLocks noGrp="1"/>
          </p:cNvSpPr>
          <p:nvPr>
            <p:ph idx="1"/>
          </p:nvPr>
        </p:nvSpPr>
        <p:spPr/>
        <p:txBody>
          <a:bodyPr vert="horz" lIns="91440" tIns="45720" rIns="91440" bIns="45720" rtlCol="0" anchor="t">
            <a:normAutofit fontScale="92500" lnSpcReduction="10000"/>
          </a:bodyPr>
          <a:lstStyle/>
          <a:p>
            <a:pPr marL="0" indent="0">
              <a:lnSpc>
                <a:spcPct val="150000"/>
              </a:lnSpc>
              <a:buNone/>
            </a:pPr>
            <a:r>
              <a:rPr lang="en-US" b="1">
                <a:ea typeface="Verdana"/>
                <a:cs typeface="Arial"/>
              </a:rPr>
              <a:t>LHDs:</a:t>
            </a:r>
            <a:r>
              <a:rPr lang="en-US">
                <a:ea typeface="Verdana"/>
                <a:cs typeface="Arial"/>
              </a:rPr>
              <a:t> Local Health Departments.</a:t>
            </a:r>
          </a:p>
          <a:p>
            <a:pPr marL="0" indent="0">
              <a:lnSpc>
                <a:spcPct val="150000"/>
              </a:lnSpc>
              <a:buNone/>
            </a:pPr>
            <a:r>
              <a:rPr lang="en-US" b="1">
                <a:ea typeface="Verdana"/>
                <a:cs typeface="Arial"/>
              </a:rPr>
              <a:t>SHA:</a:t>
            </a:r>
            <a:r>
              <a:rPr lang="en-US">
                <a:ea typeface="Verdana"/>
                <a:cs typeface="Arial"/>
              </a:rPr>
              <a:t> State Health Assessment.</a:t>
            </a:r>
          </a:p>
          <a:p>
            <a:pPr marL="0" indent="0">
              <a:lnSpc>
                <a:spcPct val="150000"/>
              </a:lnSpc>
              <a:buNone/>
            </a:pPr>
            <a:r>
              <a:rPr lang="en-US" b="1">
                <a:ea typeface="Verdana"/>
                <a:cs typeface="Arial"/>
              </a:rPr>
              <a:t>SHIP:</a:t>
            </a:r>
            <a:r>
              <a:rPr lang="en-US">
                <a:ea typeface="Verdana"/>
                <a:cs typeface="Arial"/>
              </a:rPr>
              <a:t> State Health Improvement Plan. </a:t>
            </a:r>
            <a:endParaRPr lang="en-US">
              <a:ea typeface="Verdana"/>
            </a:endParaRPr>
          </a:p>
          <a:p>
            <a:pPr marL="0" indent="0">
              <a:lnSpc>
                <a:spcPct val="150000"/>
              </a:lnSpc>
              <a:buNone/>
            </a:pPr>
            <a:r>
              <a:rPr lang="en-US" b="1">
                <a:ea typeface="Verdana"/>
                <a:cs typeface="Arial"/>
              </a:rPr>
              <a:t>CHA:</a:t>
            </a:r>
            <a:r>
              <a:rPr lang="en-US">
                <a:ea typeface="Verdana"/>
                <a:cs typeface="Arial"/>
              </a:rPr>
              <a:t> Community Health Assessment. </a:t>
            </a:r>
            <a:endParaRPr lang="en-US">
              <a:ea typeface="Verdana"/>
            </a:endParaRPr>
          </a:p>
          <a:p>
            <a:pPr marL="0" indent="0">
              <a:lnSpc>
                <a:spcPct val="150000"/>
              </a:lnSpc>
              <a:buNone/>
            </a:pPr>
            <a:r>
              <a:rPr lang="en-US" b="1">
                <a:ea typeface="Verdana"/>
                <a:cs typeface="Arial"/>
              </a:rPr>
              <a:t>CHIP:</a:t>
            </a:r>
            <a:r>
              <a:rPr lang="en-US">
                <a:ea typeface="Verdana"/>
                <a:cs typeface="Arial"/>
              </a:rPr>
              <a:t> Community Health Improvement Plan.</a:t>
            </a:r>
          </a:p>
          <a:p>
            <a:pPr marL="0" indent="0">
              <a:lnSpc>
                <a:spcPct val="150000"/>
              </a:lnSpc>
              <a:buNone/>
            </a:pPr>
            <a:r>
              <a:rPr lang="en-US" b="1">
                <a:ea typeface="Verdana"/>
                <a:cs typeface="Arial"/>
              </a:rPr>
              <a:t>CSP:</a:t>
            </a:r>
            <a:r>
              <a:rPr lang="en-US">
                <a:ea typeface="Verdana"/>
                <a:cs typeface="Arial"/>
              </a:rPr>
              <a:t> Community Service Plan.</a:t>
            </a:r>
          </a:p>
          <a:p>
            <a:pPr marL="0" indent="0">
              <a:lnSpc>
                <a:spcPct val="150000"/>
              </a:lnSpc>
              <a:buNone/>
            </a:pPr>
            <a:r>
              <a:rPr lang="en-US" b="1">
                <a:ea typeface="Verdana"/>
                <a:cs typeface="Arial"/>
              </a:rPr>
              <a:t>PHAB:</a:t>
            </a:r>
            <a:r>
              <a:rPr lang="en-US">
                <a:ea typeface="Verdana"/>
                <a:cs typeface="Arial"/>
              </a:rPr>
              <a:t> Public Health Accreditation Board.</a:t>
            </a:r>
          </a:p>
          <a:p>
            <a:pPr marL="0" indent="0">
              <a:lnSpc>
                <a:spcPct val="150000"/>
              </a:lnSpc>
              <a:buNone/>
            </a:pPr>
            <a:r>
              <a:rPr lang="en-US" b="1">
                <a:ea typeface="Verdana"/>
                <a:cs typeface="Arial"/>
              </a:rPr>
              <a:t>IRS: </a:t>
            </a:r>
            <a:r>
              <a:rPr lang="en-US">
                <a:ea typeface="Verdana"/>
                <a:cs typeface="Arial"/>
              </a:rPr>
              <a:t>Internal Revenue Service.</a:t>
            </a:r>
          </a:p>
          <a:p>
            <a:pPr marL="0" indent="0">
              <a:lnSpc>
                <a:spcPct val="150000"/>
              </a:lnSpc>
              <a:buNone/>
            </a:pPr>
            <a:r>
              <a:rPr lang="en-US" b="1">
                <a:solidFill>
                  <a:srgbClr val="0D0D0D"/>
                </a:solidFill>
                <a:latin typeface="+mj-lt"/>
                <a:cs typeface="Arial"/>
              </a:rPr>
              <a:t>SDOH:</a:t>
            </a:r>
            <a:r>
              <a:rPr lang="en-US">
                <a:solidFill>
                  <a:srgbClr val="0D0D0D"/>
                </a:solidFill>
                <a:latin typeface="+mj-lt"/>
                <a:cs typeface="Arial"/>
              </a:rPr>
              <a:t> Social Determinants of Health.</a:t>
            </a:r>
            <a:endParaRPr lang="en-US">
              <a:ea typeface="Verdana"/>
              <a:cs typeface="Arial"/>
            </a:endParaRPr>
          </a:p>
          <a:p>
            <a:pPr marL="0" indent="0">
              <a:buNone/>
            </a:pPr>
            <a:endParaRPr lang="en-US">
              <a:ea typeface="Verdana"/>
            </a:endParaRPr>
          </a:p>
          <a:p>
            <a:endParaRPr lang="en-US">
              <a:ea typeface="Verdana"/>
            </a:endParaRPr>
          </a:p>
          <a:p>
            <a:endParaRPr lang="en-US">
              <a:ea typeface="Verdana"/>
            </a:endParaRPr>
          </a:p>
          <a:p>
            <a:endParaRPr lang="en-US">
              <a:ea typeface="Verdana"/>
            </a:endParaRPr>
          </a:p>
        </p:txBody>
      </p:sp>
    </p:spTree>
    <p:extLst>
      <p:ext uri="{BB962C8B-B14F-4D97-AF65-F5344CB8AC3E}">
        <p14:creationId xmlns:p14="http://schemas.microsoft.com/office/powerpoint/2010/main" val="14577437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1DE3D91-A540-8D39-6204-D390C77848B0}"/>
              </a:ext>
            </a:extLst>
          </p:cNvPr>
          <p:cNvSpPr txBox="1"/>
          <p:nvPr/>
        </p:nvSpPr>
        <p:spPr>
          <a:xfrm>
            <a:off x="457200" y="1809750"/>
            <a:ext cx="4605618" cy="1384995"/>
          </a:xfrm>
          <a:prstGeom prst="rect">
            <a:avLst/>
          </a:prstGeom>
          <a:noFill/>
          <a:ln>
            <a:noFill/>
          </a:ln>
        </p:spPr>
        <p:txBody>
          <a:bodyPr wrap="square" lIns="91440" tIns="45720" rIns="91440" bIns="45720" rtlCol="0" anchor="t">
            <a:spAutoFit/>
          </a:bodyPr>
          <a:lstStyle/>
          <a:p>
            <a:r>
              <a:rPr lang="en-US" sz="2800" b="1">
                <a:solidFill>
                  <a:schemeClr val="bg1"/>
                </a:solidFill>
                <a:latin typeface="Verdana"/>
                <a:ea typeface="Verdana"/>
                <a:cs typeface="+mn-lt"/>
              </a:rPr>
              <a:t>Examples of Hospitals and Partners Addressing SDOHs</a:t>
            </a:r>
            <a:endParaRPr lang="en-US"/>
          </a:p>
        </p:txBody>
      </p:sp>
    </p:spTree>
    <p:extLst>
      <p:ext uri="{BB962C8B-B14F-4D97-AF65-F5344CB8AC3E}">
        <p14:creationId xmlns:p14="http://schemas.microsoft.com/office/powerpoint/2010/main" val="27159823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74A71AC-8587-BBB7-D780-E0064042B41A}"/>
              </a:ext>
            </a:extLst>
          </p:cNvPr>
          <p:cNvPicPr>
            <a:picLocks noChangeAspect="1"/>
          </p:cNvPicPr>
          <p:nvPr/>
        </p:nvPicPr>
        <p:blipFill>
          <a:blip r:embed="rId3"/>
          <a:stretch>
            <a:fillRect/>
          </a:stretch>
        </p:blipFill>
        <p:spPr>
          <a:xfrm>
            <a:off x="6070387" y="1642851"/>
            <a:ext cx="3012140" cy="1857798"/>
          </a:xfrm>
          <a:prstGeom prst="rect">
            <a:avLst/>
          </a:prstGeom>
        </p:spPr>
      </p:pic>
      <p:sp>
        <p:nvSpPr>
          <p:cNvPr id="6" name="Title 5">
            <a:extLst>
              <a:ext uri="{FF2B5EF4-FFF2-40B4-BE49-F238E27FC236}">
                <a16:creationId xmlns:a16="http://schemas.microsoft.com/office/drawing/2014/main" id="{61CF574C-371E-593E-D3BD-AE09DD3F700D}"/>
              </a:ext>
            </a:extLst>
          </p:cNvPr>
          <p:cNvSpPr>
            <a:spLocks noGrp="1"/>
          </p:cNvSpPr>
          <p:nvPr>
            <p:ph type="title"/>
          </p:nvPr>
        </p:nvSpPr>
        <p:spPr/>
        <p:txBody>
          <a:bodyPr>
            <a:normAutofit/>
          </a:bodyPr>
          <a:lstStyle/>
          <a:p>
            <a:r>
              <a:rPr lang="en-US" sz="2800" b="1" i="0">
                <a:solidFill>
                  <a:srgbClr val="553278"/>
                </a:solidFill>
                <a:effectLst/>
              </a:rPr>
              <a:t>SDOHs</a:t>
            </a:r>
            <a:endParaRPr lang="en-US"/>
          </a:p>
        </p:txBody>
      </p:sp>
      <p:sp>
        <p:nvSpPr>
          <p:cNvPr id="7" name="Content Placeholder 6">
            <a:extLst>
              <a:ext uri="{FF2B5EF4-FFF2-40B4-BE49-F238E27FC236}">
                <a16:creationId xmlns:a16="http://schemas.microsoft.com/office/drawing/2014/main" id="{DF5E1F91-BB7C-34CD-49CE-15FECE9ADE70}"/>
              </a:ext>
            </a:extLst>
          </p:cNvPr>
          <p:cNvSpPr>
            <a:spLocks noGrp="1"/>
          </p:cNvSpPr>
          <p:nvPr>
            <p:ph idx="1"/>
          </p:nvPr>
        </p:nvSpPr>
        <p:spPr>
          <a:xfrm>
            <a:off x="161365" y="1200150"/>
            <a:ext cx="5855234" cy="3740684"/>
          </a:xfrm>
        </p:spPr>
        <p:txBody>
          <a:bodyPr>
            <a:normAutofit/>
          </a:bodyPr>
          <a:lstStyle/>
          <a:p>
            <a:pPr marL="0" indent="0">
              <a:buNone/>
            </a:pPr>
            <a:r>
              <a:rPr lang="en-US" sz="1400" b="1" i="1">
                <a:solidFill>
                  <a:schemeClr val="tx1">
                    <a:lumMod val="65000"/>
                    <a:lumOff val="35000"/>
                  </a:schemeClr>
                </a:solidFill>
              </a:rPr>
              <a:t>Erie County Health and Human Service Departments</a:t>
            </a:r>
          </a:p>
          <a:p>
            <a:pPr marL="0" indent="0">
              <a:buNone/>
            </a:pPr>
            <a:r>
              <a:rPr lang="en-US" sz="1400" b="1" i="0">
                <a:solidFill>
                  <a:srgbClr val="553278"/>
                </a:solidFill>
                <a:effectLst/>
              </a:rPr>
              <a:t>The Live Well Erie Initiative </a:t>
            </a:r>
          </a:p>
          <a:p>
            <a:pPr marL="0" indent="0">
              <a:buNone/>
            </a:pPr>
            <a:r>
              <a:rPr lang="en-US" sz="1400" b="1"/>
              <a:t>Location: </a:t>
            </a:r>
            <a:r>
              <a:rPr lang="en-US" sz="1400"/>
              <a:t>Erie County</a:t>
            </a:r>
            <a:r>
              <a:rPr lang="en-US" sz="1400">
                <a:solidFill>
                  <a:srgbClr val="484647"/>
                </a:solidFill>
              </a:rPr>
              <a:t>. </a:t>
            </a:r>
            <a:endParaRPr lang="en-US" sz="1400"/>
          </a:p>
          <a:p>
            <a:pPr marL="0" indent="0">
              <a:buNone/>
            </a:pPr>
            <a:r>
              <a:rPr lang="en-US" sz="1400" b="1"/>
              <a:t>Partnership with </a:t>
            </a:r>
            <a:r>
              <a:rPr lang="en-US" sz="1400"/>
              <a:t>community-based organizations, private, non-profit, academic, and philanthropic sectors.</a:t>
            </a:r>
          </a:p>
          <a:p>
            <a:pPr marL="0" indent="0">
              <a:buNone/>
            </a:pPr>
            <a:r>
              <a:rPr lang="en-US" sz="1400" b="1"/>
              <a:t>Focus on:</a:t>
            </a:r>
            <a:r>
              <a:rPr lang="en-US" sz="1400"/>
              <a:t> Children, Working Families, Seniors.</a:t>
            </a:r>
          </a:p>
          <a:p>
            <a:pPr marL="0" indent="0">
              <a:buNone/>
            </a:pPr>
            <a:r>
              <a:rPr lang="en-US" sz="1400" b="1"/>
              <a:t>Goal</a:t>
            </a:r>
            <a:r>
              <a:rPr lang="en-US" sz="1400" b="0" i="0">
                <a:solidFill>
                  <a:srgbClr val="484647"/>
                </a:solidFill>
                <a:effectLst/>
              </a:rPr>
              <a:t>: </a:t>
            </a:r>
            <a:r>
              <a:rPr lang="en-US" sz="1400"/>
              <a:t>Improving the quality of life for Erie County residents.</a:t>
            </a:r>
          </a:p>
          <a:p>
            <a:pPr marL="0" indent="0">
              <a:buNone/>
            </a:pPr>
            <a:r>
              <a:rPr lang="en-US" sz="1400" b="1"/>
              <a:t>Five Guiding Principals:</a:t>
            </a:r>
          </a:p>
          <a:p>
            <a:pPr>
              <a:buFont typeface="+mj-lt"/>
              <a:buAutoNum type="arabicPeriod"/>
            </a:pPr>
            <a:r>
              <a:rPr lang="en-US" sz="1400"/>
              <a:t>A clear focus on the social determinants of health;</a:t>
            </a:r>
          </a:p>
          <a:p>
            <a:pPr>
              <a:buFont typeface="+mj-lt"/>
              <a:buAutoNum type="arabicPeriod"/>
            </a:pPr>
            <a:r>
              <a:rPr lang="en-US" sz="1400"/>
              <a:t>An integration of the Racial Equity Impact Analysis;</a:t>
            </a:r>
          </a:p>
          <a:p>
            <a:pPr>
              <a:buFont typeface="+mj-lt"/>
              <a:buAutoNum type="arabicPeriod"/>
            </a:pPr>
            <a:r>
              <a:rPr lang="en-US" sz="1400"/>
              <a:t>An invitation for innovative thinking;</a:t>
            </a:r>
          </a:p>
          <a:p>
            <a:pPr>
              <a:buFont typeface="+mj-lt"/>
              <a:buAutoNum type="arabicPeriod"/>
            </a:pPr>
            <a:r>
              <a:rPr lang="en-US" sz="1400"/>
              <a:t>An opportunity for the modernization of service delivery;</a:t>
            </a:r>
          </a:p>
          <a:p>
            <a:pPr>
              <a:buFont typeface="+mj-lt"/>
              <a:buAutoNum type="arabicPeriod"/>
            </a:pPr>
            <a:r>
              <a:rPr lang="en-US" sz="1400"/>
              <a:t>An expectation of partnership and collaboration</a:t>
            </a:r>
            <a:r>
              <a:rPr lang="en-US" sz="1400">
                <a:solidFill>
                  <a:srgbClr val="484647"/>
                </a:solidFill>
              </a:rPr>
              <a:t>.</a:t>
            </a:r>
          </a:p>
        </p:txBody>
      </p:sp>
      <p:sp>
        <p:nvSpPr>
          <p:cNvPr id="10" name="TextBox 9">
            <a:extLst>
              <a:ext uri="{FF2B5EF4-FFF2-40B4-BE49-F238E27FC236}">
                <a16:creationId xmlns:a16="http://schemas.microsoft.com/office/drawing/2014/main" id="{22F37EBB-4043-3594-5D6A-025A4FA5A30E}"/>
              </a:ext>
            </a:extLst>
          </p:cNvPr>
          <p:cNvSpPr txBox="1"/>
          <p:nvPr/>
        </p:nvSpPr>
        <p:spPr>
          <a:xfrm>
            <a:off x="6070387" y="3620576"/>
            <a:ext cx="3165821" cy="400110"/>
          </a:xfrm>
          <a:prstGeom prst="rect">
            <a:avLst/>
          </a:prstGeom>
          <a:noFill/>
        </p:spPr>
        <p:txBody>
          <a:bodyPr wrap="square" rtlCol="0">
            <a:spAutoFit/>
          </a:bodyPr>
          <a:lstStyle/>
          <a:p>
            <a:r>
              <a:rPr lang="en-US" sz="1000" b="1" i="0">
                <a:solidFill>
                  <a:srgbClr val="553278"/>
                </a:solidFill>
                <a:effectLst/>
              </a:rPr>
              <a:t>Meaningful improvements in the SDOHs</a:t>
            </a:r>
          </a:p>
          <a:p>
            <a:endParaRPr lang="en-US" sz="1000"/>
          </a:p>
        </p:txBody>
      </p:sp>
    </p:spTree>
    <p:extLst>
      <p:ext uri="{BB962C8B-B14F-4D97-AF65-F5344CB8AC3E}">
        <p14:creationId xmlns:p14="http://schemas.microsoft.com/office/powerpoint/2010/main" val="17439502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1CF574C-371E-593E-D3BD-AE09DD3F700D}"/>
              </a:ext>
            </a:extLst>
          </p:cNvPr>
          <p:cNvSpPr>
            <a:spLocks noGrp="1"/>
          </p:cNvSpPr>
          <p:nvPr>
            <p:ph type="title"/>
          </p:nvPr>
        </p:nvSpPr>
        <p:spPr/>
        <p:txBody>
          <a:bodyPr>
            <a:normAutofit/>
          </a:bodyPr>
          <a:lstStyle/>
          <a:p>
            <a:r>
              <a:rPr lang="en-US" sz="2800" b="1" i="0">
                <a:solidFill>
                  <a:srgbClr val="553278"/>
                </a:solidFill>
                <a:effectLst/>
              </a:rPr>
              <a:t>SDOHs</a:t>
            </a:r>
            <a:endParaRPr lang="en-US"/>
          </a:p>
        </p:txBody>
      </p:sp>
      <p:sp>
        <p:nvSpPr>
          <p:cNvPr id="7" name="Content Placeholder 6">
            <a:extLst>
              <a:ext uri="{FF2B5EF4-FFF2-40B4-BE49-F238E27FC236}">
                <a16:creationId xmlns:a16="http://schemas.microsoft.com/office/drawing/2014/main" id="{DF5E1F91-BB7C-34CD-49CE-15FECE9ADE70}"/>
              </a:ext>
            </a:extLst>
          </p:cNvPr>
          <p:cNvSpPr>
            <a:spLocks noGrp="1"/>
          </p:cNvSpPr>
          <p:nvPr>
            <p:ph idx="1"/>
          </p:nvPr>
        </p:nvSpPr>
        <p:spPr>
          <a:xfrm>
            <a:off x="161365" y="1200150"/>
            <a:ext cx="4760259" cy="3740684"/>
          </a:xfrm>
        </p:spPr>
        <p:txBody>
          <a:bodyPr vert="horz" lIns="91440" tIns="45720" rIns="91440" bIns="45720" rtlCol="0" anchor="t">
            <a:normAutofit/>
          </a:bodyPr>
          <a:lstStyle/>
          <a:p>
            <a:pPr marL="0" indent="0">
              <a:buNone/>
            </a:pPr>
            <a:r>
              <a:rPr lang="en-US" sz="1400" b="1" i="0" dirty="0">
                <a:solidFill>
                  <a:srgbClr val="553278"/>
                </a:solidFill>
                <a:effectLst/>
                <a:cs typeface="Arial"/>
              </a:rPr>
              <a:t>Seven Valleys Health Coalition</a:t>
            </a:r>
            <a:endParaRPr lang="en-US" sz="1400" b="1" i="0" dirty="0">
              <a:solidFill>
                <a:srgbClr val="553278"/>
              </a:solidFill>
              <a:effectLst/>
              <a:ea typeface="Verdana"/>
              <a:cs typeface="Arial"/>
            </a:endParaRPr>
          </a:p>
          <a:p>
            <a:pPr marL="0" indent="0">
              <a:buNone/>
            </a:pPr>
            <a:r>
              <a:rPr lang="en-US" sz="1400" b="1" dirty="0">
                <a:cs typeface="Arial"/>
              </a:rPr>
              <a:t>Location: </a:t>
            </a:r>
            <a:r>
              <a:rPr lang="en-US" sz="1400" dirty="0">
                <a:cs typeface="Arial"/>
              </a:rPr>
              <a:t>Cortland County</a:t>
            </a:r>
            <a:r>
              <a:rPr lang="en-US" sz="1400" dirty="0">
                <a:solidFill>
                  <a:srgbClr val="484647"/>
                </a:solidFill>
                <a:cs typeface="Arial"/>
              </a:rPr>
              <a:t>. </a:t>
            </a:r>
            <a:endParaRPr lang="en-US" sz="1400" dirty="0">
              <a:ea typeface="Verdana"/>
            </a:endParaRPr>
          </a:p>
          <a:p>
            <a:pPr marL="0" indent="0">
              <a:buNone/>
            </a:pPr>
            <a:r>
              <a:rPr lang="en-US" sz="1400" b="1" dirty="0">
                <a:cs typeface="Arial"/>
              </a:rPr>
              <a:t>Partnership with </a:t>
            </a:r>
            <a:r>
              <a:rPr lang="en-US" sz="1400" b="0" i="0" dirty="0">
                <a:solidFill>
                  <a:srgbClr val="000000"/>
                </a:solidFill>
                <a:effectLst/>
                <a:cs typeface="Arial"/>
              </a:rPr>
              <a:t>Cortland County Health Department, Guthrie Cortland Medical Center, and Family Health Network of Central New York.</a:t>
            </a:r>
            <a:endParaRPr lang="en-US" sz="1400" dirty="0">
              <a:ea typeface="Verdana"/>
              <a:cs typeface="Arial"/>
            </a:endParaRPr>
          </a:p>
          <a:p>
            <a:pPr marL="0" indent="0">
              <a:buNone/>
            </a:pPr>
            <a:r>
              <a:rPr lang="en-US" sz="1400" b="1" dirty="0">
                <a:cs typeface="Arial"/>
              </a:rPr>
              <a:t>Goal</a:t>
            </a:r>
            <a:r>
              <a:rPr lang="en-US" sz="1400" b="0" i="0" dirty="0">
                <a:solidFill>
                  <a:srgbClr val="484647"/>
                </a:solidFill>
                <a:effectLst/>
                <a:cs typeface="Arial"/>
              </a:rPr>
              <a:t>: </a:t>
            </a:r>
            <a:r>
              <a:rPr lang="en-US" sz="1400" b="0" i="0" dirty="0">
                <a:solidFill>
                  <a:srgbClr val="000000"/>
                </a:solidFill>
                <a:effectLst/>
                <a:cs typeface="Arial"/>
              </a:rPr>
              <a:t>Identify unmet needs and addressing local health issues at a local level.</a:t>
            </a:r>
            <a:endParaRPr lang="en-US" sz="1400" dirty="0">
              <a:ea typeface="Verdana"/>
              <a:cs typeface="Arial"/>
            </a:endParaRPr>
          </a:p>
          <a:p>
            <a:pPr marL="0" indent="0">
              <a:buNone/>
            </a:pPr>
            <a:r>
              <a:rPr lang="en-US" sz="1400" b="1" dirty="0">
                <a:cs typeface="Arial"/>
              </a:rPr>
              <a:t>Services:</a:t>
            </a:r>
            <a:endParaRPr lang="en-US" sz="1400" b="1" dirty="0">
              <a:ea typeface="Verdana"/>
              <a:cs typeface="Arial"/>
            </a:endParaRPr>
          </a:p>
          <a:p>
            <a:r>
              <a:rPr lang="en-US" sz="1400" dirty="0">
                <a:solidFill>
                  <a:srgbClr val="000000"/>
                </a:solidFill>
                <a:cs typeface="Arial"/>
              </a:rPr>
              <a:t>Helping people access healthcare services</a:t>
            </a:r>
            <a:endParaRPr lang="en-US" sz="1400" dirty="0">
              <a:solidFill>
                <a:srgbClr val="000000"/>
              </a:solidFill>
              <a:ea typeface="Verdana"/>
              <a:cs typeface="Arial"/>
            </a:endParaRPr>
          </a:p>
          <a:p>
            <a:r>
              <a:rPr lang="en-US" sz="1400" dirty="0">
                <a:solidFill>
                  <a:srgbClr val="000000"/>
                </a:solidFill>
                <a:cs typeface="Arial"/>
              </a:rPr>
              <a:t>Providing counseling and education (e.g., prevention and management of chronic health conditions, food waste, oral health, breastfeeding, and others).</a:t>
            </a:r>
            <a:endParaRPr lang="en-US" sz="1400" dirty="0">
              <a:solidFill>
                <a:srgbClr val="000000"/>
              </a:solidFill>
              <a:ea typeface="Verdana"/>
              <a:cs typeface="Arial"/>
            </a:endParaRPr>
          </a:p>
          <a:p>
            <a:r>
              <a:rPr lang="en-US" sz="1400" b="0" i="0" dirty="0">
                <a:solidFill>
                  <a:srgbClr val="000000"/>
                </a:solidFill>
                <a:effectLst/>
                <a:cs typeface="Arial"/>
              </a:rPr>
              <a:t>2-1-1 CORTLAND</a:t>
            </a:r>
            <a:endParaRPr lang="en-US" sz="1400" dirty="0">
              <a:solidFill>
                <a:srgbClr val="000000"/>
              </a:solidFill>
              <a:ea typeface="Verdana"/>
              <a:cs typeface="Arial"/>
            </a:endParaRPr>
          </a:p>
          <a:p>
            <a:pPr>
              <a:buFont typeface="+mj-lt"/>
              <a:buAutoNum type="arabicPeriod"/>
            </a:pPr>
            <a:endParaRPr lang="en-US" sz="1400" dirty="0">
              <a:solidFill>
                <a:srgbClr val="000000"/>
              </a:solidFill>
            </a:endParaRPr>
          </a:p>
        </p:txBody>
      </p:sp>
      <p:pic>
        <p:nvPicPr>
          <p:cNvPr id="5" name="Picture 4">
            <a:extLst>
              <a:ext uri="{FF2B5EF4-FFF2-40B4-BE49-F238E27FC236}">
                <a16:creationId xmlns:a16="http://schemas.microsoft.com/office/drawing/2014/main" id="{17A9A041-4355-2546-0349-8503D19F625D}"/>
              </a:ext>
            </a:extLst>
          </p:cNvPr>
          <p:cNvPicPr>
            <a:picLocks noChangeAspect="1"/>
          </p:cNvPicPr>
          <p:nvPr/>
        </p:nvPicPr>
        <p:blipFill>
          <a:blip r:embed="rId3"/>
          <a:stretch>
            <a:fillRect/>
          </a:stretch>
        </p:blipFill>
        <p:spPr>
          <a:xfrm>
            <a:off x="5163670" y="1208468"/>
            <a:ext cx="3818965" cy="2726564"/>
          </a:xfrm>
          <a:prstGeom prst="rect">
            <a:avLst/>
          </a:prstGeom>
          <a:ln>
            <a:solidFill>
              <a:schemeClr val="tx1"/>
            </a:solidFill>
          </a:ln>
        </p:spPr>
      </p:pic>
    </p:spTree>
    <p:extLst>
      <p:ext uri="{BB962C8B-B14F-4D97-AF65-F5344CB8AC3E}">
        <p14:creationId xmlns:p14="http://schemas.microsoft.com/office/powerpoint/2010/main" val="4746281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F3E65-4A9A-7955-4CF4-1D3EA84E2DDF}"/>
              </a:ext>
            </a:extLst>
          </p:cNvPr>
          <p:cNvSpPr>
            <a:spLocks noGrp="1"/>
          </p:cNvSpPr>
          <p:nvPr>
            <p:ph type="title"/>
          </p:nvPr>
        </p:nvSpPr>
        <p:spPr/>
        <p:txBody>
          <a:bodyPr/>
          <a:lstStyle/>
          <a:p>
            <a:r>
              <a:rPr lang="en-US" sz="2800" b="1" i="0">
                <a:solidFill>
                  <a:srgbClr val="553278"/>
                </a:solidFill>
                <a:effectLst/>
              </a:rPr>
              <a:t>SDOHs</a:t>
            </a:r>
            <a:endParaRPr lang="en-US"/>
          </a:p>
        </p:txBody>
      </p:sp>
      <p:sp>
        <p:nvSpPr>
          <p:cNvPr id="3" name="Content Placeholder 2">
            <a:extLst>
              <a:ext uri="{FF2B5EF4-FFF2-40B4-BE49-F238E27FC236}">
                <a16:creationId xmlns:a16="http://schemas.microsoft.com/office/drawing/2014/main" id="{3638B650-21C9-4132-65CA-5856FFAE7974}"/>
              </a:ext>
            </a:extLst>
          </p:cNvPr>
          <p:cNvSpPr>
            <a:spLocks noGrp="1"/>
          </p:cNvSpPr>
          <p:nvPr>
            <p:ph idx="1"/>
          </p:nvPr>
        </p:nvSpPr>
        <p:spPr>
          <a:xfrm>
            <a:off x="315044" y="1120602"/>
            <a:ext cx="6099760" cy="3394075"/>
          </a:xfrm>
        </p:spPr>
        <p:txBody>
          <a:bodyPr>
            <a:noAutofit/>
          </a:bodyPr>
          <a:lstStyle/>
          <a:p>
            <a:pPr marL="0" indent="0">
              <a:buNone/>
            </a:pPr>
            <a:r>
              <a:rPr lang="en-US" sz="1400" b="1" i="1">
                <a:solidFill>
                  <a:schemeClr val="tx1">
                    <a:lumMod val="65000"/>
                    <a:lumOff val="35000"/>
                  </a:schemeClr>
                </a:solidFill>
              </a:rPr>
              <a:t>NYC Department of Health and Mental Hygiene</a:t>
            </a:r>
          </a:p>
          <a:p>
            <a:pPr marL="0" indent="0">
              <a:buNone/>
            </a:pPr>
            <a:r>
              <a:rPr lang="en-US" sz="1400" b="1" i="0">
                <a:solidFill>
                  <a:srgbClr val="553278"/>
                </a:solidFill>
                <a:effectLst/>
              </a:rPr>
              <a:t>NYC Neighborhood Health Atlas</a:t>
            </a:r>
          </a:p>
          <a:p>
            <a:pPr marL="0" indent="0">
              <a:buNone/>
            </a:pPr>
            <a:r>
              <a:rPr lang="en-US" sz="1400" b="1"/>
              <a:t>Location: </a:t>
            </a:r>
            <a:r>
              <a:rPr lang="en-US" sz="1400"/>
              <a:t>NYC</a:t>
            </a:r>
            <a:r>
              <a:rPr lang="en-US" sz="1400">
                <a:solidFill>
                  <a:srgbClr val="484647"/>
                </a:solidFill>
              </a:rPr>
              <a:t>. </a:t>
            </a:r>
            <a:endParaRPr lang="en-US" sz="1400"/>
          </a:p>
          <a:p>
            <a:pPr marL="0" indent="0">
              <a:buNone/>
            </a:pPr>
            <a:r>
              <a:rPr lang="en-US" sz="1400" b="1"/>
              <a:t>Focus on </a:t>
            </a:r>
            <a:r>
              <a:rPr lang="en-US" sz="1400"/>
              <a:t>providing data on about 100 measures related to health and social factors for 188 neighborhoods.</a:t>
            </a:r>
          </a:p>
          <a:p>
            <a:pPr marL="0" indent="0">
              <a:buNone/>
            </a:pPr>
            <a:r>
              <a:rPr lang="en-US" sz="1400" b="1"/>
              <a:t>Goal</a:t>
            </a:r>
            <a:r>
              <a:rPr lang="en-US" sz="1400" b="0" i="0">
                <a:solidFill>
                  <a:srgbClr val="484647"/>
                </a:solidFill>
                <a:effectLst/>
              </a:rPr>
              <a:t>: P</a:t>
            </a:r>
            <a:r>
              <a:rPr lang="en-US" sz="1400"/>
              <a:t>romotion of health and health equity in NYC neighborhoods.</a:t>
            </a:r>
          </a:p>
          <a:p>
            <a:pPr marL="0" indent="0">
              <a:buNone/>
            </a:pPr>
            <a:r>
              <a:rPr lang="en-US" sz="1200" b="1"/>
              <a:t>Data:</a:t>
            </a:r>
          </a:p>
          <a:p>
            <a:pPr>
              <a:buFont typeface="+mj-lt"/>
              <a:buAutoNum type="arabicPeriod"/>
            </a:pPr>
            <a:r>
              <a:rPr lang="en-US" sz="1200"/>
              <a:t>Demographics (such as race, age, country of origin)</a:t>
            </a:r>
          </a:p>
          <a:p>
            <a:pPr>
              <a:buFont typeface="+mj-lt"/>
              <a:buAutoNum type="arabicPeriod"/>
            </a:pPr>
            <a:r>
              <a:rPr lang="en-US" sz="1200"/>
              <a:t>Social and economic conditions (education, poverty, disabilities)</a:t>
            </a:r>
          </a:p>
          <a:p>
            <a:pPr>
              <a:buFont typeface="+mj-lt"/>
              <a:buAutoNum type="arabicPeriod"/>
            </a:pPr>
            <a:r>
              <a:rPr lang="en-US" sz="1200"/>
              <a:t>Health outcomes (hospitalizations, rates of communicable diseases, premature mortality)</a:t>
            </a:r>
          </a:p>
          <a:p>
            <a:pPr>
              <a:buFont typeface="+mj-lt"/>
              <a:buAutoNum type="arabicPeriod"/>
            </a:pPr>
            <a:r>
              <a:rPr lang="en-US" sz="1200"/>
              <a:t>Health care (health insurance status, number of primary care providers, Medicaid enrollment)</a:t>
            </a:r>
          </a:p>
          <a:p>
            <a:pPr>
              <a:buFont typeface="+mj-lt"/>
              <a:buAutoNum type="arabicPeriod"/>
            </a:pPr>
            <a:r>
              <a:rPr lang="en-US" sz="1200"/>
              <a:t>Housing (density, rent burden)</a:t>
            </a:r>
          </a:p>
          <a:p>
            <a:pPr>
              <a:buFont typeface="+mj-lt"/>
              <a:buAutoNum type="arabicPeriod"/>
            </a:pPr>
            <a:r>
              <a:rPr lang="en-US" sz="1200"/>
              <a:t>Neighborhood conditions (air quality, number of tobacco retailers, crime complaints)</a:t>
            </a:r>
          </a:p>
        </p:txBody>
      </p:sp>
      <p:pic>
        <p:nvPicPr>
          <p:cNvPr id="5" name="Picture 4">
            <a:extLst>
              <a:ext uri="{FF2B5EF4-FFF2-40B4-BE49-F238E27FC236}">
                <a16:creationId xmlns:a16="http://schemas.microsoft.com/office/drawing/2014/main" id="{190672F0-9D75-B88D-0C3A-276375D65B69}"/>
              </a:ext>
            </a:extLst>
          </p:cNvPr>
          <p:cNvPicPr>
            <a:picLocks noChangeAspect="1"/>
          </p:cNvPicPr>
          <p:nvPr/>
        </p:nvPicPr>
        <p:blipFill>
          <a:blip r:embed="rId3"/>
          <a:stretch>
            <a:fillRect/>
          </a:stretch>
        </p:blipFill>
        <p:spPr>
          <a:xfrm>
            <a:off x="6556960" y="1307926"/>
            <a:ext cx="2271996" cy="3019428"/>
          </a:xfrm>
          <a:prstGeom prst="rect">
            <a:avLst/>
          </a:prstGeom>
        </p:spPr>
      </p:pic>
    </p:spTree>
    <p:extLst>
      <p:ext uri="{BB962C8B-B14F-4D97-AF65-F5344CB8AC3E}">
        <p14:creationId xmlns:p14="http://schemas.microsoft.com/office/powerpoint/2010/main" val="18686446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AF64C-B6F1-83E4-0916-3805F69F2429}"/>
              </a:ext>
            </a:extLst>
          </p:cNvPr>
          <p:cNvSpPr>
            <a:spLocks noGrp="1"/>
          </p:cNvSpPr>
          <p:nvPr>
            <p:ph type="title"/>
          </p:nvPr>
        </p:nvSpPr>
        <p:spPr/>
        <p:txBody>
          <a:bodyPr/>
          <a:lstStyle/>
          <a:p>
            <a:r>
              <a:rPr lang="en-US"/>
              <a:t>Food Insecurity</a:t>
            </a:r>
          </a:p>
        </p:txBody>
      </p:sp>
      <p:sp>
        <p:nvSpPr>
          <p:cNvPr id="3" name="Content Placeholder 2">
            <a:extLst>
              <a:ext uri="{FF2B5EF4-FFF2-40B4-BE49-F238E27FC236}">
                <a16:creationId xmlns:a16="http://schemas.microsoft.com/office/drawing/2014/main" id="{8BE4388D-28F4-0E71-053D-3548D9B7542A}"/>
              </a:ext>
            </a:extLst>
          </p:cNvPr>
          <p:cNvSpPr>
            <a:spLocks noGrp="1"/>
          </p:cNvSpPr>
          <p:nvPr>
            <p:ph idx="1"/>
          </p:nvPr>
        </p:nvSpPr>
        <p:spPr>
          <a:xfrm>
            <a:off x="254442" y="1200150"/>
            <a:ext cx="5531216" cy="3394075"/>
          </a:xfrm>
        </p:spPr>
        <p:txBody>
          <a:bodyPr>
            <a:noAutofit/>
          </a:bodyPr>
          <a:lstStyle/>
          <a:p>
            <a:pPr marL="0" indent="0">
              <a:buNone/>
            </a:pPr>
            <a:r>
              <a:rPr lang="en-US" b="1" i="1">
                <a:solidFill>
                  <a:schemeClr val="tx1">
                    <a:lumMod val="65000"/>
                    <a:lumOff val="35000"/>
                  </a:schemeClr>
                </a:solidFill>
              </a:rPr>
              <a:t>Essex County</a:t>
            </a:r>
          </a:p>
          <a:p>
            <a:pPr marL="0" indent="0">
              <a:buNone/>
            </a:pPr>
            <a:r>
              <a:rPr lang="en-US" sz="1400" b="1" i="0">
                <a:solidFill>
                  <a:srgbClr val="553278"/>
                </a:solidFill>
                <a:effectLst/>
              </a:rPr>
              <a:t>The Well Fed Essex County Collaborative</a:t>
            </a:r>
          </a:p>
          <a:p>
            <a:pPr marL="0" indent="0" algn="l">
              <a:buNone/>
            </a:pPr>
            <a:r>
              <a:rPr lang="en-US" sz="1200" b="1"/>
              <a:t>Location: </a:t>
            </a:r>
            <a:r>
              <a:rPr lang="en-US" sz="1200"/>
              <a:t>Essex County</a:t>
            </a:r>
          </a:p>
          <a:p>
            <a:r>
              <a:rPr lang="en-US" sz="1200" b="1"/>
              <a:t>Partnership with </a:t>
            </a:r>
            <a:r>
              <a:rPr lang="en-US" sz="1200"/>
              <a:t>Essex County Health Department, Cornell Cooperative Extension, ADK Action, University of Vermont Health Network, Local Farms, and others </a:t>
            </a:r>
          </a:p>
          <a:p>
            <a:r>
              <a:rPr lang="en-US" sz="1200" b="1"/>
              <a:t>Focus on </a:t>
            </a:r>
            <a:r>
              <a:rPr lang="en-US" sz="1200"/>
              <a:t>increasing healthy food access for all people in Essex County, with a focus on vulnerable residents through mutually reinforcing projects.</a:t>
            </a:r>
            <a:r>
              <a:rPr lang="en-US" sz="1200" b="0" i="0">
                <a:effectLst/>
              </a:rPr>
              <a:t> </a:t>
            </a:r>
          </a:p>
        </p:txBody>
      </p:sp>
      <p:pic>
        <p:nvPicPr>
          <p:cNvPr id="4" name="Picture 3">
            <a:extLst>
              <a:ext uri="{FF2B5EF4-FFF2-40B4-BE49-F238E27FC236}">
                <a16:creationId xmlns:a16="http://schemas.microsoft.com/office/drawing/2014/main" id="{5428AC1C-5C4B-A89C-8372-221F11DDDD8A}"/>
              </a:ext>
            </a:extLst>
          </p:cNvPr>
          <p:cNvPicPr>
            <a:picLocks noChangeAspect="1"/>
          </p:cNvPicPr>
          <p:nvPr/>
        </p:nvPicPr>
        <p:blipFill>
          <a:blip r:embed="rId3"/>
          <a:stretch>
            <a:fillRect/>
          </a:stretch>
        </p:blipFill>
        <p:spPr>
          <a:xfrm>
            <a:off x="5960853" y="1431984"/>
            <a:ext cx="2915727" cy="2684486"/>
          </a:xfrm>
          <a:prstGeom prst="rect">
            <a:avLst/>
          </a:prstGeom>
          <a:ln>
            <a:solidFill>
              <a:schemeClr val="tx1"/>
            </a:solidFill>
          </a:ln>
        </p:spPr>
      </p:pic>
      <p:pic>
        <p:nvPicPr>
          <p:cNvPr id="7" name="Picture 6">
            <a:extLst>
              <a:ext uri="{FF2B5EF4-FFF2-40B4-BE49-F238E27FC236}">
                <a16:creationId xmlns:a16="http://schemas.microsoft.com/office/drawing/2014/main" id="{606F90AC-1E35-F653-5183-AB04FB836857}"/>
              </a:ext>
            </a:extLst>
          </p:cNvPr>
          <p:cNvPicPr>
            <a:picLocks noChangeAspect="1"/>
          </p:cNvPicPr>
          <p:nvPr/>
        </p:nvPicPr>
        <p:blipFill rotWithShape="1">
          <a:blip r:embed="rId4"/>
          <a:srcRect b="9664"/>
          <a:stretch/>
        </p:blipFill>
        <p:spPr>
          <a:xfrm>
            <a:off x="676934" y="3297256"/>
            <a:ext cx="4686232" cy="1638427"/>
          </a:xfrm>
          <a:prstGeom prst="rect">
            <a:avLst/>
          </a:prstGeom>
          <a:ln>
            <a:solidFill>
              <a:schemeClr val="tx1"/>
            </a:solidFill>
          </a:ln>
        </p:spPr>
      </p:pic>
    </p:spTree>
    <p:extLst>
      <p:ext uri="{BB962C8B-B14F-4D97-AF65-F5344CB8AC3E}">
        <p14:creationId xmlns:p14="http://schemas.microsoft.com/office/powerpoint/2010/main" val="40134495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AF64C-B6F1-83E4-0916-3805F69F2429}"/>
              </a:ext>
            </a:extLst>
          </p:cNvPr>
          <p:cNvSpPr>
            <a:spLocks noGrp="1"/>
          </p:cNvSpPr>
          <p:nvPr>
            <p:ph type="title"/>
          </p:nvPr>
        </p:nvSpPr>
        <p:spPr/>
        <p:txBody>
          <a:bodyPr/>
          <a:lstStyle/>
          <a:p>
            <a:r>
              <a:rPr lang="en-US"/>
              <a:t>Housing</a:t>
            </a:r>
          </a:p>
        </p:txBody>
      </p:sp>
      <p:sp>
        <p:nvSpPr>
          <p:cNvPr id="3" name="Content Placeholder 2">
            <a:extLst>
              <a:ext uri="{FF2B5EF4-FFF2-40B4-BE49-F238E27FC236}">
                <a16:creationId xmlns:a16="http://schemas.microsoft.com/office/drawing/2014/main" id="{8BE4388D-28F4-0E71-053D-3548D9B7542A}"/>
              </a:ext>
            </a:extLst>
          </p:cNvPr>
          <p:cNvSpPr>
            <a:spLocks noGrp="1"/>
          </p:cNvSpPr>
          <p:nvPr>
            <p:ph idx="1"/>
          </p:nvPr>
        </p:nvSpPr>
        <p:spPr>
          <a:xfrm>
            <a:off x="457200" y="1200150"/>
            <a:ext cx="4222865" cy="3394075"/>
          </a:xfrm>
        </p:spPr>
        <p:txBody>
          <a:bodyPr>
            <a:noAutofit/>
          </a:bodyPr>
          <a:lstStyle/>
          <a:p>
            <a:pPr marL="0" indent="0">
              <a:buNone/>
            </a:pPr>
            <a:r>
              <a:rPr lang="en-US" b="1" i="1">
                <a:solidFill>
                  <a:schemeClr val="tx1">
                    <a:lumMod val="65000"/>
                    <a:lumOff val="35000"/>
                  </a:schemeClr>
                </a:solidFill>
              </a:rPr>
              <a:t>Mount Sinai</a:t>
            </a:r>
          </a:p>
          <a:p>
            <a:pPr marL="0" indent="0">
              <a:buNone/>
            </a:pPr>
            <a:r>
              <a:rPr lang="en-US" sz="1400" b="1" i="0">
                <a:solidFill>
                  <a:srgbClr val="553278"/>
                </a:solidFill>
                <a:effectLst/>
              </a:rPr>
              <a:t>Linkage House</a:t>
            </a:r>
          </a:p>
          <a:p>
            <a:pPr marL="0" indent="0">
              <a:buNone/>
            </a:pPr>
            <a:r>
              <a:rPr lang="en-US" sz="1200" b="1"/>
              <a:t>Location: </a:t>
            </a:r>
            <a:r>
              <a:rPr lang="en-US" sz="1200"/>
              <a:t>East Harlem.</a:t>
            </a:r>
          </a:p>
          <a:p>
            <a:r>
              <a:rPr lang="en-US" sz="1200" b="1"/>
              <a:t>Partnership with </a:t>
            </a:r>
            <a:r>
              <a:rPr lang="en-US" sz="1200"/>
              <a:t>the Community Association of the East Harlem Triangle, Inc., Union Settlement Association, and the Greater Emmanuel Baptist Church. </a:t>
            </a:r>
          </a:p>
          <a:p>
            <a:r>
              <a:rPr lang="en-US" sz="1200" b="1"/>
              <a:t>Focus:</a:t>
            </a:r>
            <a:r>
              <a:rPr lang="en-US" sz="1200"/>
              <a:t> low-income, elderly, and people with Alzheimer in East Harlem</a:t>
            </a:r>
            <a:r>
              <a:rPr lang="en-US" sz="1200" b="0" i="0">
                <a:effectLst/>
              </a:rPr>
              <a:t>.</a:t>
            </a:r>
          </a:p>
          <a:p>
            <a:r>
              <a:rPr lang="en-US" sz="1200" b="1" i="0">
                <a:effectLst/>
              </a:rPr>
              <a:t>Services</a:t>
            </a:r>
            <a:r>
              <a:rPr lang="en-US" sz="1200" b="0" i="0">
                <a:effectLst/>
              </a:rPr>
              <a:t>: </a:t>
            </a:r>
          </a:p>
          <a:p>
            <a:pPr lvl="1"/>
            <a:r>
              <a:rPr lang="en-US" sz="1200"/>
              <a:t>Link the residents with safe and affordable housing.</a:t>
            </a:r>
          </a:p>
          <a:p>
            <a:pPr lvl="1"/>
            <a:r>
              <a:rPr lang="en-US" sz="1200"/>
              <a:t>Provide access to quality health care, educational programs, and recreational activities.</a:t>
            </a:r>
          </a:p>
          <a:p>
            <a:pPr lvl="1"/>
            <a:endParaRPr lang="en-US" sz="1200"/>
          </a:p>
        </p:txBody>
      </p:sp>
      <p:pic>
        <p:nvPicPr>
          <p:cNvPr id="6" name="Picture 5">
            <a:extLst>
              <a:ext uri="{FF2B5EF4-FFF2-40B4-BE49-F238E27FC236}">
                <a16:creationId xmlns:a16="http://schemas.microsoft.com/office/drawing/2014/main" id="{84449116-98EE-9DB0-1D9A-F787473148B6}"/>
              </a:ext>
            </a:extLst>
          </p:cNvPr>
          <p:cNvPicPr>
            <a:picLocks noChangeAspect="1"/>
          </p:cNvPicPr>
          <p:nvPr/>
        </p:nvPicPr>
        <p:blipFill rotWithShape="1">
          <a:blip r:embed="rId3"/>
          <a:srcRect l="346" t="-1090" r="25708" b="1090"/>
          <a:stretch/>
        </p:blipFill>
        <p:spPr>
          <a:xfrm>
            <a:off x="5228705" y="1668780"/>
            <a:ext cx="3549534" cy="2288078"/>
          </a:xfrm>
          <a:prstGeom prst="rect">
            <a:avLst/>
          </a:prstGeom>
          <a:ln>
            <a:solidFill>
              <a:schemeClr val="tx1"/>
            </a:solidFill>
          </a:ln>
        </p:spPr>
      </p:pic>
    </p:spTree>
    <p:extLst>
      <p:ext uri="{BB962C8B-B14F-4D97-AF65-F5344CB8AC3E}">
        <p14:creationId xmlns:p14="http://schemas.microsoft.com/office/powerpoint/2010/main" val="34911201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1DE3D91-A540-8D39-6204-D390C77848B0}"/>
              </a:ext>
            </a:extLst>
          </p:cNvPr>
          <p:cNvSpPr txBox="1"/>
          <p:nvPr/>
        </p:nvSpPr>
        <p:spPr>
          <a:xfrm>
            <a:off x="457200" y="1809750"/>
            <a:ext cx="4572000" cy="954107"/>
          </a:xfrm>
          <a:prstGeom prst="rect">
            <a:avLst/>
          </a:prstGeom>
          <a:noFill/>
          <a:ln>
            <a:noFill/>
          </a:ln>
        </p:spPr>
        <p:txBody>
          <a:bodyPr wrap="square" lIns="91440" tIns="45720" rIns="91440" bIns="45720" rtlCol="0" anchor="t">
            <a:spAutoFit/>
          </a:bodyPr>
          <a:lstStyle/>
          <a:p>
            <a:r>
              <a:rPr lang="en-US" sz="2800" b="1">
                <a:solidFill>
                  <a:schemeClr val="bg1"/>
                </a:solidFill>
                <a:latin typeface="Verdana"/>
                <a:ea typeface="Verdana"/>
                <a:cs typeface="Arial"/>
              </a:rPr>
              <a:t>Current Vs New Prevention Agenda</a:t>
            </a:r>
          </a:p>
        </p:txBody>
      </p:sp>
    </p:spTree>
    <p:extLst>
      <p:ext uri="{BB962C8B-B14F-4D97-AF65-F5344CB8AC3E}">
        <p14:creationId xmlns:p14="http://schemas.microsoft.com/office/powerpoint/2010/main" val="9180992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D8987-4971-A206-FB9C-4F2BE4FFA3D3}"/>
              </a:ext>
            </a:extLst>
          </p:cNvPr>
          <p:cNvSpPr>
            <a:spLocks noGrp="1"/>
          </p:cNvSpPr>
          <p:nvPr>
            <p:ph type="title"/>
          </p:nvPr>
        </p:nvSpPr>
        <p:spPr>
          <a:xfrm>
            <a:off x="457200" y="416742"/>
            <a:ext cx="8229600" cy="701675"/>
          </a:xfrm>
        </p:spPr>
        <p:txBody>
          <a:bodyPr>
            <a:noAutofit/>
          </a:bodyPr>
          <a:lstStyle/>
          <a:p>
            <a:r>
              <a:rPr lang="en-US">
                <a:effectLst/>
                <a:latin typeface="+mn-lt"/>
                <a:ea typeface="Calibri" panose="020F0502020204030204" pitchFamily="34" charset="0"/>
                <a:cs typeface="Times New Roman" panose="02020603050405020304" pitchFamily="18" charset="0"/>
              </a:rPr>
              <a:t>How Will the 2025 -2030 SHIP </a:t>
            </a:r>
            <a:r>
              <a:rPr lang="en-US">
                <a:latin typeface="+mn-lt"/>
                <a:ea typeface="Calibri" panose="020F0502020204030204" pitchFamily="34" charset="0"/>
                <a:cs typeface="Times New Roman" panose="02020603050405020304" pitchFamily="18" charset="0"/>
              </a:rPr>
              <a:t>B</a:t>
            </a:r>
            <a:r>
              <a:rPr lang="en-US">
                <a:effectLst/>
                <a:latin typeface="+mn-lt"/>
                <a:ea typeface="Calibri" panose="020F0502020204030204" pitchFamily="34" charset="0"/>
                <a:cs typeface="Times New Roman" panose="02020603050405020304" pitchFamily="18" charset="0"/>
              </a:rPr>
              <a:t>e Implemented? </a:t>
            </a:r>
          </a:p>
        </p:txBody>
      </p:sp>
      <p:sp>
        <p:nvSpPr>
          <p:cNvPr id="3" name="Content Placeholder 2">
            <a:extLst>
              <a:ext uri="{FF2B5EF4-FFF2-40B4-BE49-F238E27FC236}">
                <a16:creationId xmlns:a16="http://schemas.microsoft.com/office/drawing/2014/main" id="{549AC4FD-1834-7902-238B-55AE6B3CFC10}"/>
              </a:ext>
            </a:extLst>
          </p:cNvPr>
          <p:cNvSpPr>
            <a:spLocks noGrp="1"/>
          </p:cNvSpPr>
          <p:nvPr>
            <p:ph idx="1"/>
          </p:nvPr>
        </p:nvSpPr>
        <p:spPr>
          <a:xfrm>
            <a:off x="203627" y="1200150"/>
            <a:ext cx="8229600" cy="3394075"/>
          </a:xfrm>
        </p:spPr>
        <p:txBody>
          <a:bodyPr vert="horz" lIns="91440" tIns="45720" rIns="91440" bIns="45720" rtlCol="0" anchor="t">
            <a:normAutofit/>
          </a:bodyPr>
          <a:lstStyle/>
          <a:p>
            <a:pPr marL="0" indent="0">
              <a:buNone/>
            </a:pPr>
            <a:r>
              <a:rPr lang="en-US">
                <a:ea typeface="+mn-lt"/>
                <a:cs typeface="+mn-lt"/>
              </a:rPr>
              <a:t>The SHIP menu of objectives, strategies and approaches provides flexible options for all communities to improve outcomes for New Yorkers of all ages.</a:t>
            </a:r>
          </a:p>
        </p:txBody>
      </p:sp>
      <p:sp>
        <p:nvSpPr>
          <p:cNvPr id="4" name="TextBox 3">
            <a:extLst>
              <a:ext uri="{FF2B5EF4-FFF2-40B4-BE49-F238E27FC236}">
                <a16:creationId xmlns:a16="http://schemas.microsoft.com/office/drawing/2014/main" id="{71140181-5809-3481-E4D1-AEC28BE7EF62}"/>
              </a:ext>
            </a:extLst>
          </p:cNvPr>
          <p:cNvSpPr txBox="1"/>
          <p:nvPr/>
        </p:nvSpPr>
        <p:spPr>
          <a:xfrm>
            <a:off x="203627" y="2079107"/>
            <a:ext cx="6570617" cy="2739211"/>
          </a:xfrm>
          <a:prstGeom prst="rect">
            <a:avLst/>
          </a:prstGeom>
          <a:solidFill>
            <a:srgbClr val="002060"/>
          </a:solidFill>
        </p:spPr>
        <p:txBody>
          <a:bodyPr wrap="square" lIns="91440" tIns="45720" rIns="91440" bIns="45720" rtlCol="0" anchor="t">
            <a:spAutoFit/>
          </a:bodyPr>
          <a:lstStyle/>
          <a:p>
            <a:r>
              <a:rPr lang="en-US" b="1">
                <a:solidFill>
                  <a:schemeClr val="bg1"/>
                </a:solidFill>
              </a:rPr>
              <a:t>State and Local Partners:</a:t>
            </a:r>
          </a:p>
          <a:p>
            <a:r>
              <a:rPr lang="en-US" sz="1400" b="1">
                <a:solidFill>
                  <a:schemeClr val="bg1"/>
                </a:solidFill>
              </a:rPr>
              <a:t>Many partners at the state and local level contribute to achieving the vision of the Prevention Agenda, including:</a:t>
            </a:r>
            <a:endParaRPr lang="en-US" sz="1400" b="1">
              <a:solidFill>
                <a:schemeClr val="bg1"/>
              </a:solidFill>
              <a:ea typeface="Verdana"/>
            </a:endParaRPr>
          </a:p>
          <a:p>
            <a:endParaRPr lang="en-US" b="1">
              <a:solidFill>
                <a:schemeClr val="bg1"/>
              </a:solidFill>
            </a:endParaRPr>
          </a:p>
          <a:p>
            <a:endParaRPr lang="en-US" b="1">
              <a:solidFill>
                <a:schemeClr val="bg1"/>
              </a:solidFill>
            </a:endParaRPr>
          </a:p>
          <a:p>
            <a:endParaRPr lang="en-US" b="1">
              <a:solidFill>
                <a:schemeClr val="bg1"/>
              </a:solidFill>
            </a:endParaRPr>
          </a:p>
          <a:p>
            <a:endParaRPr lang="en-US" b="1">
              <a:solidFill>
                <a:schemeClr val="bg1"/>
              </a:solidFill>
            </a:endParaRPr>
          </a:p>
          <a:p>
            <a:endParaRPr lang="en-US" b="1">
              <a:solidFill>
                <a:schemeClr val="bg1"/>
              </a:solidFill>
            </a:endParaRPr>
          </a:p>
          <a:p>
            <a:endParaRPr lang="en-US" b="1">
              <a:solidFill>
                <a:schemeClr val="bg1"/>
              </a:solidFill>
            </a:endParaRPr>
          </a:p>
          <a:p>
            <a:endParaRPr lang="en-US" b="1">
              <a:solidFill>
                <a:schemeClr val="bg1"/>
              </a:solidFill>
            </a:endParaRPr>
          </a:p>
        </p:txBody>
      </p:sp>
      <p:sp>
        <p:nvSpPr>
          <p:cNvPr id="6" name="TextBox 5">
            <a:extLst>
              <a:ext uri="{FF2B5EF4-FFF2-40B4-BE49-F238E27FC236}">
                <a16:creationId xmlns:a16="http://schemas.microsoft.com/office/drawing/2014/main" id="{EEB424F2-4932-5AA6-8C4C-2B4C217AC289}"/>
              </a:ext>
            </a:extLst>
          </p:cNvPr>
          <p:cNvSpPr txBox="1"/>
          <p:nvPr/>
        </p:nvSpPr>
        <p:spPr>
          <a:xfrm>
            <a:off x="308132" y="3022900"/>
            <a:ext cx="6217918" cy="1384995"/>
          </a:xfrm>
          <a:prstGeom prst="rect">
            <a:avLst/>
          </a:prstGeom>
          <a:solidFill>
            <a:srgbClr val="FFFFFF">
              <a:alpha val="10196"/>
            </a:srgbClr>
          </a:solidFill>
        </p:spPr>
        <p:txBody>
          <a:bodyPr wrap="square" lIns="91440" tIns="45720" rIns="91440" bIns="45720" numCol="2" rtlCol="0" anchor="t">
            <a:spAutoFit/>
          </a:bodyPr>
          <a:lstStyle/>
          <a:p>
            <a:pPr marL="285750" indent="-285750">
              <a:buFont typeface="Arial" panose="020B0604020202020204" pitchFamily="34" charset="0"/>
              <a:buChar char="•"/>
            </a:pPr>
            <a:r>
              <a:rPr lang="en-US" sz="1200">
                <a:solidFill>
                  <a:schemeClr val="bg1"/>
                </a:solidFill>
              </a:rPr>
              <a:t>Local health departments</a:t>
            </a:r>
          </a:p>
          <a:p>
            <a:pPr marL="285750" indent="-285750">
              <a:buFont typeface="Arial" panose="020B0604020202020204" pitchFamily="34" charset="0"/>
              <a:buChar char="•"/>
            </a:pPr>
            <a:r>
              <a:rPr lang="en-US" sz="1200">
                <a:solidFill>
                  <a:schemeClr val="bg1"/>
                </a:solidFill>
              </a:rPr>
              <a:t>Hospitals</a:t>
            </a:r>
            <a:endParaRPr lang="en-US" sz="1200">
              <a:solidFill>
                <a:schemeClr val="bg1"/>
              </a:solidFill>
              <a:ea typeface="Verdana"/>
            </a:endParaRPr>
          </a:p>
          <a:p>
            <a:pPr marL="285750" indent="-285750">
              <a:buFont typeface="Arial" panose="020B0604020202020204" pitchFamily="34" charset="0"/>
              <a:buChar char="•"/>
            </a:pPr>
            <a:r>
              <a:rPr lang="en-US" sz="1200">
                <a:solidFill>
                  <a:schemeClr val="bg1"/>
                </a:solidFill>
              </a:rPr>
              <a:t>State agencies</a:t>
            </a:r>
            <a:endParaRPr lang="en-US" sz="1200">
              <a:solidFill>
                <a:schemeClr val="bg1"/>
              </a:solidFill>
              <a:ea typeface="Verdana"/>
            </a:endParaRPr>
          </a:p>
          <a:p>
            <a:pPr marL="285750" indent="-285750">
              <a:buFont typeface="Arial" panose="020B0604020202020204" pitchFamily="34" charset="0"/>
              <a:buChar char="•"/>
            </a:pPr>
            <a:r>
              <a:rPr lang="en-US" sz="1200">
                <a:solidFill>
                  <a:schemeClr val="bg1"/>
                </a:solidFill>
              </a:rPr>
              <a:t>Statewide organizations</a:t>
            </a:r>
            <a:endParaRPr lang="en-US" sz="1200">
              <a:solidFill>
                <a:schemeClr val="bg1"/>
              </a:solidFill>
              <a:ea typeface="Verdana"/>
            </a:endParaRPr>
          </a:p>
          <a:p>
            <a:pPr marL="285750" indent="-285750">
              <a:buFont typeface="Arial" panose="020B0604020202020204" pitchFamily="34" charset="0"/>
              <a:buChar char="•"/>
            </a:pPr>
            <a:r>
              <a:rPr lang="en-US" sz="1200">
                <a:solidFill>
                  <a:schemeClr val="bg1"/>
                </a:solidFill>
              </a:rPr>
              <a:t>Healthcare Providers </a:t>
            </a:r>
            <a:endParaRPr lang="en-US" sz="1200">
              <a:solidFill>
                <a:schemeClr val="bg1"/>
              </a:solidFill>
              <a:ea typeface="Verdana"/>
            </a:endParaRPr>
          </a:p>
          <a:p>
            <a:pPr marL="285750" indent="-285750">
              <a:buFont typeface="Arial" panose="020B0604020202020204" pitchFamily="34" charset="0"/>
              <a:buChar char="•"/>
            </a:pPr>
            <a:r>
              <a:rPr lang="en-US" sz="1200">
                <a:solidFill>
                  <a:schemeClr val="bg1"/>
                </a:solidFill>
              </a:rPr>
              <a:t>Community behavioral</a:t>
            </a:r>
            <a:endParaRPr lang="en-US" sz="1200">
              <a:solidFill>
                <a:schemeClr val="bg1"/>
              </a:solidFill>
              <a:ea typeface="Verdana"/>
            </a:endParaRPr>
          </a:p>
          <a:p>
            <a:r>
              <a:rPr lang="en-US" sz="1200">
                <a:solidFill>
                  <a:schemeClr val="bg1"/>
                </a:solidFill>
              </a:rPr>
              <a:t>      health providers</a:t>
            </a:r>
            <a:endParaRPr lang="en-US" sz="1200">
              <a:solidFill>
                <a:schemeClr val="bg1"/>
              </a:solidFill>
              <a:ea typeface="Verdana"/>
            </a:endParaRPr>
          </a:p>
          <a:p>
            <a:pPr marL="285750" indent="-285750">
              <a:buFont typeface="Arial" panose="020B0604020202020204" pitchFamily="34" charset="0"/>
              <a:buChar char="•"/>
            </a:pPr>
            <a:r>
              <a:rPr lang="en-US" sz="1200">
                <a:solidFill>
                  <a:schemeClr val="bg1"/>
                </a:solidFill>
              </a:rPr>
              <a:t>Housing organizations</a:t>
            </a:r>
            <a:endParaRPr lang="en-US" sz="1200">
              <a:solidFill>
                <a:schemeClr val="bg1"/>
              </a:solidFill>
              <a:ea typeface="Verdana"/>
            </a:endParaRPr>
          </a:p>
          <a:p>
            <a:pPr marL="285750" indent="-285750">
              <a:buFont typeface="Arial" panose="020B0604020202020204" pitchFamily="34" charset="0"/>
              <a:buChar char="•"/>
            </a:pPr>
            <a:r>
              <a:rPr lang="en-US" sz="1200">
                <a:solidFill>
                  <a:schemeClr val="bg1"/>
                </a:solidFill>
              </a:rPr>
              <a:t>Medicaid managed care plans</a:t>
            </a:r>
            <a:endParaRPr lang="en-US" sz="1200">
              <a:solidFill>
                <a:schemeClr val="bg1"/>
              </a:solidFill>
              <a:ea typeface="Verdana"/>
            </a:endParaRPr>
          </a:p>
          <a:p>
            <a:pPr marL="285750" indent="-285750">
              <a:buFont typeface="Arial" panose="020B0604020202020204" pitchFamily="34" charset="0"/>
              <a:buChar char="•"/>
            </a:pPr>
            <a:r>
              <a:rPr lang="en-US" sz="1200">
                <a:solidFill>
                  <a:schemeClr val="bg1"/>
                </a:solidFill>
              </a:rPr>
              <a:t>Philanthropy</a:t>
            </a:r>
            <a:endParaRPr lang="en-US" sz="1200">
              <a:solidFill>
                <a:schemeClr val="bg1"/>
              </a:solidFill>
              <a:ea typeface="Verdana"/>
            </a:endParaRPr>
          </a:p>
          <a:p>
            <a:pPr marL="285750" indent="-285750">
              <a:buFont typeface="Arial" panose="020B0604020202020204" pitchFamily="34" charset="0"/>
              <a:buChar char="•"/>
            </a:pPr>
            <a:r>
              <a:rPr lang="en-US" sz="1200">
                <a:solidFill>
                  <a:schemeClr val="bg1"/>
                </a:solidFill>
              </a:rPr>
              <a:t>Schools</a:t>
            </a:r>
            <a:endParaRPr lang="en-US" sz="1200">
              <a:solidFill>
                <a:schemeClr val="bg1"/>
              </a:solidFill>
              <a:ea typeface="Verdana"/>
            </a:endParaRPr>
          </a:p>
          <a:p>
            <a:pPr marL="285750" indent="-285750">
              <a:buFont typeface="Arial" panose="020B0604020202020204" pitchFamily="34" charset="0"/>
              <a:buChar char="•"/>
            </a:pPr>
            <a:r>
              <a:rPr lang="en-US" sz="1200">
                <a:solidFill>
                  <a:schemeClr val="bg1"/>
                </a:solidFill>
              </a:rPr>
              <a:t>Local agencies and community-based organizations</a:t>
            </a:r>
            <a:endParaRPr lang="en-US" sz="1200">
              <a:solidFill>
                <a:schemeClr val="bg1"/>
              </a:solidFill>
              <a:ea typeface="Verdana"/>
            </a:endParaRPr>
          </a:p>
        </p:txBody>
      </p:sp>
      <p:sp>
        <p:nvSpPr>
          <p:cNvPr id="7" name="Right Brace 6">
            <a:extLst>
              <a:ext uri="{FF2B5EF4-FFF2-40B4-BE49-F238E27FC236}">
                <a16:creationId xmlns:a16="http://schemas.microsoft.com/office/drawing/2014/main" id="{A9B27B68-C3CD-1405-3F2A-C722AFBC19AA}"/>
              </a:ext>
            </a:extLst>
          </p:cNvPr>
          <p:cNvSpPr/>
          <p:nvPr/>
        </p:nvSpPr>
        <p:spPr>
          <a:xfrm>
            <a:off x="6858381" y="2435224"/>
            <a:ext cx="248194" cy="2159001"/>
          </a:xfrm>
          <a:prstGeom prst="rightBrace">
            <a:avLst/>
          </a:prstGeom>
          <a:ln w="285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B58BDD7B-8151-CE32-4BE1-CF1638E25DDD}"/>
              </a:ext>
            </a:extLst>
          </p:cNvPr>
          <p:cNvSpPr txBox="1"/>
          <p:nvPr/>
        </p:nvSpPr>
        <p:spPr>
          <a:xfrm>
            <a:off x="7121368" y="2719379"/>
            <a:ext cx="2022632" cy="1169551"/>
          </a:xfrm>
          <a:prstGeom prst="rect">
            <a:avLst/>
          </a:prstGeom>
          <a:noFill/>
        </p:spPr>
        <p:txBody>
          <a:bodyPr wrap="square" lIns="91440" tIns="45720" rIns="91440" bIns="45720" rtlCol="0" anchor="t">
            <a:spAutoFit/>
          </a:bodyPr>
          <a:lstStyle/>
          <a:p>
            <a:r>
              <a:rPr lang="en-US" sz="1400" dirty="0">
                <a:solidFill>
                  <a:srgbClr val="002060"/>
                </a:solidFill>
              </a:rPr>
              <a:t>Public and private partners must work together to achieve Prevention Agenda goals</a:t>
            </a:r>
            <a:endParaRPr lang="en-US" sz="1400" dirty="0">
              <a:solidFill>
                <a:srgbClr val="002060"/>
              </a:solidFill>
              <a:ea typeface="Verdana"/>
            </a:endParaRPr>
          </a:p>
        </p:txBody>
      </p:sp>
    </p:spTree>
    <p:extLst>
      <p:ext uri="{BB962C8B-B14F-4D97-AF65-F5344CB8AC3E}">
        <p14:creationId xmlns:p14="http://schemas.microsoft.com/office/powerpoint/2010/main" val="33677314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D8987-4971-A206-FB9C-4F2BE4FFA3D3}"/>
              </a:ext>
            </a:extLst>
          </p:cNvPr>
          <p:cNvSpPr>
            <a:spLocks noGrp="1"/>
          </p:cNvSpPr>
          <p:nvPr>
            <p:ph type="title"/>
          </p:nvPr>
        </p:nvSpPr>
        <p:spPr>
          <a:xfrm>
            <a:off x="457200" y="457200"/>
            <a:ext cx="8229600" cy="606424"/>
          </a:xfrm>
        </p:spPr>
        <p:txBody>
          <a:bodyPr>
            <a:noAutofit/>
          </a:bodyPr>
          <a:lstStyle/>
          <a:p>
            <a:r>
              <a:rPr lang="en-US">
                <a:effectLst/>
                <a:latin typeface="+mn-lt"/>
                <a:ea typeface="Calibri" panose="020F0502020204030204" pitchFamily="34" charset="0"/>
                <a:cs typeface="Times New Roman" panose="02020603050405020304" pitchFamily="18" charset="0"/>
              </a:rPr>
              <a:t>How Will the 2025 -2030 SHIP </a:t>
            </a:r>
            <a:r>
              <a:rPr lang="en-US">
                <a:latin typeface="+mn-lt"/>
                <a:ea typeface="Calibri" panose="020F0502020204030204" pitchFamily="34" charset="0"/>
                <a:cs typeface="Times New Roman" panose="02020603050405020304" pitchFamily="18" charset="0"/>
              </a:rPr>
              <a:t>B</a:t>
            </a:r>
            <a:r>
              <a:rPr lang="en-US">
                <a:effectLst/>
                <a:latin typeface="+mn-lt"/>
                <a:ea typeface="Calibri" panose="020F0502020204030204" pitchFamily="34" charset="0"/>
                <a:cs typeface="Times New Roman" panose="02020603050405020304" pitchFamily="18" charset="0"/>
              </a:rPr>
              <a:t>e Implemented? </a:t>
            </a:r>
            <a:endParaRPr lang="en-US"/>
          </a:p>
        </p:txBody>
      </p:sp>
      <p:sp>
        <p:nvSpPr>
          <p:cNvPr id="3" name="Content Placeholder 2">
            <a:extLst>
              <a:ext uri="{FF2B5EF4-FFF2-40B4-BE49-F238E27FC236}">
                <a16:creationId xmlns:a16="http://schemas.microsoft.com/office/drawing/2014/main" id="{549AC4FD-1834-7902-238B-55AE6B3CFC10}"/>
              </a:ext>
            </a:extLst>
          </p:cNvPr>
          <p:cNvSpPr>
            <a:spLocks noGrp="1"/>
          </p:cNvSpPr>
          <p:nvPr>
            <p:ph idx="1"/>
          </p:nvPr>
        </p:nvSpPr>
        <p:spPr/>
        <p:txBody>
          <a:bodyPr vert="horz" lIns="91440" tIns="45720" rIns="91440" bIns="45720" rtlCol="0" anchor="t">
            <a:normAutofit fontScale="92500" lnSpcReduction="20000"/>
          </a:bodyPr>
          <a:lstStyle/>
          <a:p>
            <a:r>
              <a:rPr lang="en-US" dirty="0"/>
              <a:t>SHIP strategies will be implemented as part of:</a:t>
            </a:r>
          </a:p>
          <a:p>
            <a:pPr lvl="1"/>
            <a:r>
              <a:rPr lang="en-US">
                <a:cs typeface="Arial"/>
              </a:rPr>
              <a:t>Community health improvement efforts led by local health departments</a:t>
            </a:r>
            <a:endParaRPr lang="en-US">
              <a:ea typeface="Verdana"/>
              <a:cs typeface="Arial"/>
            </a:endParaRPr>
          </a:p>
          <a:p>
            <a:pPr lvl="1"/>
            <a:r>
              <a:rPr lang="en-US" dirty="0">
                <a:cs typeface="Arial"/>
              </a:rPr>
              <a:t>Hospital activities, investments and community benefit expenditures</a:t>
            </a:r>
            <a:endParaRPr lang="en-US" dirty="0">
              <a:ea typeface="Verdana"/>
              <a:cs typeface="Arial"/>
            </a:endParaRPr>
          </a:p>
          <a:p>
            <a:pPr lvl="1"/>
            <a:r>
              <a:rPr lang="en-US" dirty="0">
                <a:cs typeface="Arial"/>
              </a:rPr>
              <a:t>Actions and investments by other community partners.</a:t>
            </a:r>
          </a:p>
          <a:p>
            <a:pPr lvl="1"/>
            <a:r>
              <a:rPr lang="en-US" dirty="0">
                <a:cs typeface="Arial"/>
              </a:rPr>
              <a:t>New York’s Certificate of Need (CON</a:t>
            </a:r>
            <a:r>
              <a:rPr lang="en-US">
                <a:cs typeface="Arial"/>
              </a:rPr>
              <a:t>) </a:t>
            </a:r>
            <a:endParaRPr lang="en-US">
              <a:ea typeface="Verdana"/>
              <a:cs typeface="Arial"/>
            </a:endParaRPr>
          </a:p>
          <a:p>
            <a:endParaRPr lang="en-US" dirty="0">
              <a:cs typeface="Arial"/>
            </a:endParaRPr>
          </a:p>
          <a:p>
            <a:r>
              <a:rPr lang="en-US" dirty="0">
                <a:cs typeface="Arial"/>
              </a:rPr>
              <a:t>Strengthen collaboration between hospitals and local health departments </a:t>
            </a:r>
          </a:p>
          <a:p>
            <a:pPr lvl="1"/>
            <a:r>
              <a:rPr lang="en-US" dirty="0">
                <a:cs typeface="Arial"/>
              </a:rPr>
              <a:t>Ensure stronger alignment of hospital community investments and local health department priorities.</a:t>
            </a:r>
            <a:endParaRPr lang="en-US" dirty="0">
              <a:ea typeface="Verdana"/>
              <a:cs typeface="Arial"/>
            </a:endParaRPr>
          </a:p>
          <a:p>
            <a:endParaRPr lang="en-US" dirty="0">
              <a:cs typeface="Arial"/>
            </a:endParaRPr>
          </a:p>
          <a:p>
            <a:r>
              <a:rPr lang="en-US" dirty="0">
                <a:cs typeface="Arial"/>
              </a:rPr>
              <a:t>Establishing cross-sector partnerships:</a:t>
            </a:r>
            <a:endParaRPr lang="en-US" dirty="0">
              <a:ea typeface="Verdana"/>
              <a:cs typeface="Arial"/>
            </a:endParaRPr>
          </a:p>
          <a:p>
            <a:pPr lvl="1">
              <a:defRPr/>
            </a:pPr>
            <a:r>
              <a:rPr lang="en-US" dirty="0">
                <a:ea typeface="+mn-lt"/>
                <a:cs typeface="+mn-lt"/>
              </a:rPr>
              <a:t>Implement strategies and interventions to advance the Prevention Agenda and improve the health of individuals of all ages</a:t>
            </a:r>
            <a:r>
              <a:rPr lang="en-US" dirty="0">
                <a:cs typeface="Arial"/>
              </a:rPr>
              <a:t> </a:t>
            </a:r>
            <a:endParaRPr lang="en-US" dirty="0">
              <a:ea typeface="Verdana"/>
              <a:cs typeface="Arial"/>
            </a:endParaRPr>
          </a:p>
          <a:p>
            <a:pPr lvl="1">
              <a:defRPr/>
            </a:pPr>
            <a:r>
              <a:rPr lang="en-US" dirty="0">
                <a:ea typeface="+mn-lt"/>
                <a:cs typeface="+mn-lt"/>
              </a:rPr>
              <a:t>Identify assets, resources, and evidence-based or best-practice interventions</a:t>
            </a:r>
          </a:p>
        </p:txBody>
      </p:sp>
    </p:spTree>
    <p:extLst>
      <p:ext uri="{BB962C8B-B14F-4D97-AF65-F5344CB8AC3E}">
        <p14:creationId xmlns:p14="http://schemas.microsoft.com/office/powerpoint/2010/main" val="8996142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940CD96C-B62B-CF0C-CAE9-D7D5B43F5927}"/>
              </a:ext>
            </a:extLst>
          </p:cNvPr>
          <p:cNvGraphicFramePr>
            <a:graphicFrameLocks noGrp="1"/>
          </p:cNvGraphicFramePr>
          <p:nvPr>
            <p:ph idx="1"/>
            <p:extLst>
              <p:ext uri="{D42A27DB-BD31-4B8C-83A1-F6EECF244321}">
                <p14:modId xmlns:p14="http://schemas.microsoft.com/office/powerpoint/2010/main" val="3096377966"/>
              </p:ext>
            </p:extLst>
          </p:nvPr>
        </p:nvGraphicFramePr>
        <p:xfrm>
          <a:off x="57150" y="458834"/>
          <a:ext cx="9029700" cy="4371370"/>
        </p:xfrm>
        <a:graphic>
          <a:graphicData uri="http://schemas.openxmlformats.org/drawingml/2006/table">
            <a:tbl>
              <a:tblPr firstRow="1" bandRow="1">
                <a:tableStyleId>{5940675A-B579-460E-94D1-54222C63F5DA}</a:tableStyleId>
              </a:tblPr>
              <a:tblGrid>
                <a:gridCol w="1279860">
                  <a:extLst>
                    <a:ext uri="{9D8B030D-6E8A-4147-A177-3AD203B41FA5}">
                      <a16:colId xmlns:a16="http://schemas.microsoft.com/office/drawing/2014/main" val="2643057703"/>
                    </a:ext>
                  </a:extLst>
                </a:gridCol>
                <a:gridCol w="3463590">
                  <a:extLst>
                    <a:ext uri="{9D8B030D-6E8A-4147-A177-3AD203B41FA5}">
                      <a16:colId xmlns:a16="http://schemas.microsoft.com/office/drawing/2014/main" val="3531218346"/>
                    </a:ext>
                  </a:extLst>
                </a:gridCol>
                <a:gridCol w="4286250">
                  <a:extLst>
                    <a:ext uri="{9D8B030D-6E8A-4147-A177-3AD203B41FA5}">
                      <a16:colId xmlns:a16="http://schemas.microsoft.com/office/drawing/2014/main" val="3481602718"/>
                    </a:ext>
                  </a:extLst>
                </a:gridCol>
              </a:tblGrid>
              <a:tr h="265257">
                <a:tc>
                  <a:txBody>
                    <a:bodyPr/>
                    <a:lstStyle/>
                    <a:p>
                      <a:r>
                        <a:rPr lang="en-US" sz="1100" b="1">
                          <a:solidFill>
                            <a:schemeClr val="bg1"/>
                          </a:solidFill>
                          <a:latin typeface="+mn-lt"/>
                        </a:rPr>
                        <a:t>Cycle</a:t>
                      </a:r>
                    </a:p>
                  </a:txBody>
                  <a:tcPr>
                    <a:solidFill>
                      <a:srgbClr val="002060"/>
                    </a:solidFill>
                  </a:tcPr>
                </a:tc>
                <a:tc>
                  <a:txBody>
                    <a:bodyPr/>
                    <a:lstStyle/>
                    <a:p>
                      <a:r>
                        <a:rPr lang="en-US" sz="1100" b="1">
                          <a:solidFill>
                            <a:schemeClr val="bg1"/>
                          </a:solidFill>
                          <a:latin typeface="+mn-lt"/>
                        </a:rPr>
                        <a:t>2019-2024</a:t>
                      </a:r>
                    </a:p>
                  </a:txBody>
                  <a:tcPr>
                    <a:solidFill>
                      <a:srgbClr val="002060"/>
                    </a:solidFill>
                  </a:tcPr>
                </a:tc>
                <a:tc>
                  <a:txBody>
                    <a:bodyPr/>
                    <a:lstStyle/>
                    <a:p>
                      <a:r>
                        <a:rPr lang="en-US" sz="1100" b="1">
                          <a:solidFill>
                            <a:schemeClr val="bg1"/>
                          </a:solidFill>
                          <a:latin typeface="+mn-lt"/>
                        </a:rPr>
                        <a:t>2025-2030</a:t>
                      </a:r>
                    </a:p>
                  </a:txBody>
                  <a:tcPr>
                    <a:solidFill>
                      <a:srgbClr val="002060"/>
                    </a:solidFill>
                  </a:tcPr>
                </a:tc>
                <a:extLst>
                  <a:ext uri="{0D108BD9-81ED-4DB2-BD59-A6C34878D82A}">
                    <a16:rowId xmlns:a16="http://schemas.microsoft.com/office/drawing/2014/main" val="4180006043"/>
                  </a:ext>
                </a:extLst>
              </a:tr>
              <a:tr h="265257">
                <a:tc>
                  <a:txBody>
                    <a:bodyPr/>
                    <a:lstStyle/>
                    <a:p>
                      <a:r>
                        <a:rPr lang="en-US" sz="1100" b="1">
                          <a:latin typeface="+mn-lt"/>
                        </a:rPr>
                        <a:t>Time</a:t>
                      </a:r>
                    </a:p>
                  </a:txBody>
                  <a:tcPr>
                    <a:solidFill>
                      <a:schemeClr val="bg1"/>
                    </a:solidFill>
                  </a:tcPr>
                </a:tc>
                <a:tc>
                  <a:txBody>
                    <a:bodyPr/>
                    <a:lstStyle/>
                    <a:p>
                      <a:r>
                        <a:rPr lang="en-US" sz="1100">
                          <a:latin typeface="+mn-lt"/>
                        </a:rPr>
                        <a:t>6years</a:t>
                      </a:r>
                    </a:p>
                  </a:txBody>
                  <a:tcPr>
                    <a:solidFill>
                      <a:schemeClr val="bg1">
                        <a:lumMod val="95000"/>
                      </a:schemeClr>
                    </a:solidFill>
                  </a:tcPr>
                </a:tc>
                <a:tc>
                  <a:txBody>
                    <a:bodyPr/>
                    <a:lstStyle/>
                    <a:p>
                      <a:r>
                        <a:rPr lang="en-US" sz="1100">
                          <a:latin typeface="+mn-lt"/>
                        </a:rPr>
                        <a:t>6 years</a:t>
                      </a:r>
                    </a:p>
                  </a:txBody>
                  <a:tcPr>
                    <a:solidFill>
                      <a:schemeClr val="accent1">
                        <a:lumMod val="20000"/>
                        <a:lumOff val="80000"/>
                      </a:schemeClr>
                    </a:solidFill>
                  </a:tcPr>
                </a:tc>
                <a:extLst>
                  <a:ext uri="{0D108BD9-81ED-4DB2-BD59-A6C34878D82A}">
                    <a16:rowId xmlns:a16="http://schemas.microsoft.com/office/drawing/2014/main" val="3327641838"/>
                  </a:ext>
                </a:extLst>
              </a:tr>
              <a:tr h="608414">
                <a:tc>
                  <a:txBody>
                    <a:bodyPr/>
                    <a:lstStyle/>
                    <a:p>
                      <a:r>
                        <a:rPr lang="en-US" sz="1100" b="1">
                          <a:latin typeface="+mn-lt"/>
                        </a:rPr>
                        <a:t>Focus</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a:latin typeface="+mn-lt"/>
                        </a:rPr>
                        <a:t>Major public health areas with a focus on addressing </a:t>
                      </a:r>
                      <a:r>
                        <a:rPr lang="en-US" sz="1100"/>
                        <a:t>disparities and promoting health equity</a:t>
                      </a:r>
                    </a:p>
                  </a:txBody>
                  <a:tcPr>
                    <a:solidFill>
                      <a:schemeClr val="bg1">
                        <a:lumMod val="95000"/>
                      </a:schemeClr>
                    </a:solidFill>
                  </a:tcPr>
                </a:tc>
                <a:tc>
                  <a:txBody>
                    <a:bodyPr/>
                    <a:lstStyle/>
                    <a:p>
                      <a:r>
                        <a:rPr lang="en-US" sz="1100">
                          <a:latin typeface="+mn-lt"/>
                        </a:rPr>
                        <a:t>Health Equity</a:t>
                      </a:r>
                    </a:p>
                  </a:txBody>
                  <a:tcPr>
                    <a:solidFill>
                      <a:schemeClr val="accent1">
                        <a:lumMod val="20000"/>
                        <a:lumOff val="80000"/>
                      </a:schemeClr>
                    </a:solidFill>
                  </a:tcPr>
                </a:tc>
                <a:extLst>
                  <a:ext uri="{0D108BD9-81ED-4DB2-BD59-A6C34878D82A}">
                    <a16:rowId xmlns:a16="http://schemas.microsoft.com/office/drawing/2014/main" val="654372062"/>
                  </a:ext>
                </a:extLst>
              </a:tr>
              <a:tr h="265257">
                <a:tc>
                  <a:txBody>
                    <a:bodyPr/>
                    <a:lstStyle/>
                    <a:p>
                      <a:r>
                        <a:rPr lang="en-US" sz="1100" b="1">
                          <a:latin typeface="+mn-lt"/>
                        </a:rPr>
                        <a:t>Objectives</a:t>
                      </a:r>
                    </a:p>
                  </a:txBody>
                  <a:tcPr>
                    <a:solidFill>
                      <a:schemeClr val="bg1"/>
                    </a:solidFill>
                  </a:tcPr>
                </a:tc>
                <a:tc>
                  <a:txBody>
                    <a:bodyPr/>
                    <a:lstStyle/>
                    <a:p>
                      <a:r>
                        <a:rPr lang="en-US" sz="1100">
                          <a:latin typeface="+mn-lt"/>
                        </a:rPr>
                        <a:t>SMART</a:t>
                      </a:r>
                    </a:p>
                  </a:txBody>
                  <a:tcPr>
                    <a:solidFill>
                      <a:schemeClr val="bg1">
                        <a:lumMod val="95000"/>
                      </a:schemeClr>
                    </a:solidFill>
                  </a:tcPr>
                </a:tc>
                <a:tc>
                  <a:txBody>
                    <a:bodyPr/>
                    <a:lstStyle/>
                    <a:p>
                      <a:r>
                        <a:rPr lang="en-US" sz="1100">
                          <a:latin typeface="+mn-lt"/>
                        </a:rPr>
                        <a:t>SMARTIE</a:t>
                      </a:r>
                    </a:p>
                  </a:txBody>
                  <a:tcPr>
                    <a:solidFill>
                      <a:schemeClr val="accent1">
                        <a:lumMod val="20000"/>
                        <a:lumOff val="80000"/>
                      </a:schemeClr>
                    </a:solidFill>
                  </a:tcPr>
                </a:tc>
                <a:extLst>
                  <a:ext uri="{0D108BD9-81ED-4DB2-BD59-A6C34878D82A}">
                    <a16:rowId xmlns:a16="http://schemas.microsoft.com/office/drawing/2014/main" val="528002349"/>
                  </a:ext>
                </a:extLst>
              </a:tr>
              <a:tr h="442812">
                <a:tc>
                  <a:txBody>
                    <a:bodyPr/>
                    <a:lstStyle/>
                    <a:p>
                      <a:r>
                        <a:rPr lang="en-US" sz="1100" b="1" kern="1200">
                          <a:solidFill>
                            <a:schemeClr val="tx1"/>
                          </a:solidFill>
                          <a:effectLst/>
                          <a:latin typeface="+mn-lt"/>
                          <a:ea typeface="+mn-ea"/>
                          <a:cs typeface="+mn-cs"/>
                        </a:rPr>
                        <a:t>Submission Cycle</a:t>
                      </a:r>
                      <a:endParaRPr lang="en-US" sz="1100" b="1">
                        <a:latin typeface="+mn-lt"/>
                      </a:endParaRPr>
                    </a:p>
                  </a:txBody>
                  <a:tcPr>
                    <a:solidFill>
                      <a:schemeClr val="bg1"/>
                    </a:solidFill>
                  </a:tcPr>
                </a:tc>
                <a:tc>
                  <a:txBody>
                    <a:bodyPr/>
                    <a:lstStyle/>
                    <a:p>
                      <a:r>
                        <a:rPr lang="en-US" sz="1100" kern="1200">
                          <a:solidFill>
                            <a:schemeClr val="tx1"/>
                          </a:solidFill>
                          <a:effectLst/>
                          <a:latin typeface="+mn-lt"/>
                          <a:ea typeface="+mn-ea"/>
                          <a:cs typeface="+mn-cs"/>
                        </a:rPr>
                        <a:t>Every three years for both LHDs and hospitals</a:t>
                      </a:r>
                      <a:endParaRPr lang="en-US" sz="1100">
                        <a:latin typeface="+mn-lt"/>
                      </a:endParaRPr>
                    </a:p>
                  </a:txBody>
                  <a:tcPr>
                    <a:solidFill>
                      <a:schemeClr val="bg1">
                        <a:lumMod val="95000"/>
                      </a:schemeClr>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100" kern="1200">
                          <a:solidFill>
                            <a:schemeClr val="tx1"/>
                          </a:solidFill>
                          <a:effectLst/>
                          <a:latin typeface="+mn-lt"/>
                          <a:ea typeface="+mn-ea"/>
                          <a:cs typeface="+mn-cs"/>
                        </a:rPr>
                        <a:t>LHDS every 6 years </a:t>
                      </a:r>
                    </a:p>
                    <a:p>
                      <a:pPr marL="0" marR="0" lvl="0" indent="0" algn="l" rtl="0" eaLnBrk="1" fontAlgn="auto" latinLnBrk="0" hangingPunct="1">
                        <a:lnSpc>
                          <a:spcPct val="100000"/>
                        </a:lnSpc>
                        <a:spcBef>
                          <a:spcPts val="0"/>
                        </a:spcBef>
                        <a:spcAft>
                          <a:spcPts val="0"/>
                        </a:spcAft>
                        <a:buClrTx/>
                        <a:buSzTx/>
                        <a:buFontTx/>
                        <a:buNone/>
                      </a:pPr>
                      <a:r>
                        <a:rPr lang="en-US" sz="1100" kern="1200">
                          <a:solidFill>
                            <a:schemeClr val="tx1"/>
                          </a:solidFill>
                          <a:effectLst/>
                          <a:latin typeface="+mn-lt"/>
                          <a:ea typeface="+mn-ea"/>
                          <a:cs typeface="+mn-cs"/>
                        </a:rPr>
                        <a:t>Hospitals every 3 years (per federal requirement)</a:t>
                      </a:r>
                      <a:endParaRPr lang="en-US" sz="1100">
                        <a:latin typeface="+mn-lt"/>
                      </a:endParaRPr>
                    </a:p>
                  </a:txBody>
                  <a:tcPr>
                    <a:solidFill>
                      <a:schemeClr val="accent1">
                        <a:lumMod val="20000"/>
                        <a:lumOff val="80000"/>
                      </a:schemeClr>
                    </a:solidFill>
                  </a:tcPr>
                </a:tc>
                <a:extLst>
                  <a:ext uri="{0D108BD9-81ED-4DB2-BD59-A6C34878D82A}">
                    <a16:rowId xmlns:a16="http://schemas.microsoft.com/office/drawing/2014/main" val="1007369258"/>
                  </a:ext>
                </a:extLst>
              </a:tr>
              <a:tr h="930176">
                <a:tc>
                  <a:txBody>
                    <a:bodyPr/>
                    <a:lstStyle/>
                    <a:p>
                      <a:r>
                        <a:rPr lang="en-US" sz="1100" b="1" kern="1200">
                          <a:solidFill>
                            <a:schemeClr val="tx1"/>
                          </a:solidFill>
                          <a:effectLst/>
                          <a:latin typeface="+mn-lt"/>
                          <a:ea typeface="+mn-ea"/>
                          <a:cs typeface="+mn-cs"/>
                        </a:rPr>
                        <a:t>Priority Selection</a:t>
                      </a:r>
                      <a:endParaRPr lang="en-US" sz="1100" b="1">
                        <a:latin typeface="+mn-lt"/>
                      </a:endParaRPr>
                    </a:p>
                  </a:txBody>
                  <a:tcPr>
                    <a:solidFill>
                      <a:schemeClr val="bg1"/>
                    </a:solidFill>
                  </a:tcPr>
                </a:tc>
                <a:tc>
                  <a:txBody>
                    <a:bodyPr/>
                    <a:lstStyle/>
                    <a:p>
                      <a:pPr marL="285750" indent="-285750">
                        <a:buFont typeface="Arial" panose="020B0604020202020204" pitchFamily="34" charset="0"/>
                        <a:buChar char="•"/>
                      </a:pPr>
                      <a:r>
                        <a:rPr lang="en-US" sz="1100" dirty="0">
                          <a:latin typeface="+mn-lt"/>
                        </a:rPr>
                        <a:t>Two Prevention Agenda priorities with one focus area each, or one priority with two focus areas</a:t>
                      </a:r>
                    </a:p>
                    <a:p>
                      <a:pPr marL="285750" indent="-285750">
                        <a:buFont typeface="Arial" panose="020B0604020202020204" pitchFamily="34" charset="0"/>
                        <a:buChar char="•"/>
                      </a:pPr>
                      <a:r>
                        <a:rPr lang="en-US" sz="1100" dirty="0">
                          <a:latin typeface="+mn-lt"/>
                        </a:rPr>
                        <a:t>One priority must address a disparity and promote health equity</a:t>
                      </a:r>
                    </a:p>
                  </a:txBody>
                  <a:tcPr>
                    <a:solidFill>
                      <a:schemeClr val="bg1">
                        <a:lumMod val="95000"/>
                      </a:schemeClr>
                    </a:solidFill>
                  </a:tcPr>
                </a:tc>
                <a:tc>
                  <a:txBody>
                    <a:bodyPr/>
                    <a:lstStyle/>
                    <a:p>
                      <a:pPr marL="285750" indent="-285750">
                        <a:buFont typeface="Arial" panose="020B0604020202020204" pitchFamily="34" charset="0"/>
                        <a:buChar char="•"/>
                      </a:pPr>
                      <a:r>
                        <a:rPr lang="en-US" sz="1100" dirty="0">
                          <a:latin typeface="+mn-lt"/>
                        </a:rPr>
                        <a:t>Three priorities under one or more SDOH domain</a:t>
                      </a:r>
                    </a:p>
                  </a:txBody>
                  <a:tcPr>
                    <a:solidFill>
                      <a:schemeClr val="accent1">
                        <a:lumMod val="20000"/>
                        <a:lumOff val="80000"/>
                      </a:schemeClr>
                    </a:solidFill>
                  </a:tcPr>
                </a:tc>
                <a:extLst>
                  <a:ext uri="{0D108BD9-81ED-4DB2-BD59-A6C34878D82A}">
                    <a16:rowId xmlns:a16="http://schemas.microsoft.com/office/drawing/2014/main" val="2516686640"/>
                  </a:ext>
                </a:extLst>
              </a:tr>
              <a:tr h="999494">
                <a:tc>
                  <a:txBody>
                    <a:bodyPr/>
                    <a:lstStyle/>
                    <a:p>
                      <a:r>
                        <a:rPr lang="en-US" sz="1100" b="1">
                          <a:latin typeface="+mn-lt"/>
                        </a:rPr>
                        <a:t>Collaboration</a:t>
                      </a:r>
                    </a:p>
                  </a:txBody>
                  <a:tcPr>
                    <a:solidFill>
                      <a:schemeClr val="bg1"/>
                    </a:solidFill>
                  </a:tcPr>
                </a:tc>
                <a:tc>
                  <a:txBody>
                    <a:bodyPr/>
                    <a:lstStyle/>
                    <a:p>
                      <a:pPr marL="285750" indent="-285750">
                        <a:buFont typeface="Arial" panose="020B0604020202020204" pitchFamily="34" charset="0"/>
                        <a:buChar char="•"/>
                      </a:pPr>
                      <a:r>
                        <a:rPr lang="en-US" sz="1100" dirty="0">
                          <a:latin typeface="+mn-lt"/>
                        </a:rPr>
                        <a:t>Hospitals must align priorities with the county LHD</a:t>
                      </a:r>
                    </a:p>
                    <a:p>
                      <a:pPr marL="285750" indent="-285750">
                        <a:buFont typeface="Arial" panose="020B0604020202020204" pitchFamily="34" charset="0"/>
                        <a:buChar char="•"/>
                      </a:pPr>
                      <a:r>
                        <a:rPr lang="en-US" sz="1100" dirty="0">
                          <a:latin typeface="+mn-lt"/>
                        </a:rPr>
                        <a:t>Encouraged joint CHAs/CHIPs/CSPs</a:t>
                      </a:r>
                    </a:p>
                    <a:p>
                      <a:endParaRPr lang="en-US" sz="1100" dirty="0">
                        <a:latin typeface="+mn-lt"/>
                      </a:endParaRPr>
                    </a:p>
                  </a:txBody>
                  <a:tcPr>
                    <a:solidFill>
                      <a:schemeClr val="bg1">
                        <a:lumMod val="95000"/>
                      </a:schemeClr>
                    </a:solidFill>
                  </a:tcPr>
                </a:tc>
                <a:tc>
                  <a:txBody>
                    <a:bodyPr/>
                    <a:lstStyle/>
                    <a:p>
                      <a:pPr marL="285750" indent="-285750">
                        <a:buFont typeface="Arial" panose="020B0604020202020204" pitchFamily="34" charset="0"/>
                        <a:buChar char="•"/>
                      </a:pPr>
                      <a:r>
                        <a:rPr lang="en-US" sz="1100" dirty="0">
                          <a:latin typeface="+mn-lt"/>
                        </a:rPr>
                        <a:t>Hospitals must align priorities with the county LHD</a:t>
                      </a:r>
                    </a:p>
                    <a:p>
                      <a:pPr marL="285750" indent="-285750">
                        <a:buFont typeface="Arial" panose="020B0604020202020204" pitchFamily="34" charset="0"/>
                        <a:buChar char="•"/>
                      </a:pPr>
                      <a:r>
                        <a:rPr lang="en-US" sz="1100" dirty="0">
                          <a:latin typeface="+mn-lt"/>
                        </a:rPr>
                        <a:t>Encouraged joint CHAs/CHIPs/CSPs</a:t>
                      </a:r>
                    </a:p>
                    <a:p>
                      <a:pPr marL="742950" lvl="1" indent="-285750">
                        <a:buFont typeface="Arial" panose="020B0604020202020204" pitchFamily="34" charset="0"/>
                        <a:buChar char="•"/>
                      </a:pPr>
                      <a:r>
                        <a:rPr lang="en-US" sz="1100" dirty="0"/>
                        <a:t>Involvement of local communities in assessment, selection, design, prioritization, and implementation</a:t>
                      </a:r>
                      <a:endParaRPr lang="en-US" sz="1100" dirty="0">
                        <a:latin typeface="+mn-lt"/>
                      </a:endParaRPr>
                    </a:p>
                  </a:txBody>
                  <a:tcPr>
                    <a:solidFill>
                      <a:schemeClr val="accent1">
                        <a:lumMod val="20000"/>
                        <a:lumOff val="80000"/>
                      </a:schemeClr>
                    </a:solidFill>
                  </a:tcPr>
                </a:tc>
                <a:extLst>
                  <a:ext uri="{0D108BD9-81ED-4DB2-BD59-A6C34878D82A}">
                    <a16:rowId xmlns:a16="http://schemas.microsoft.com/office/drawing/2014/main" val="2644833719"/>
                  </a:ext>
                </a:extLst>
              </a:tr>
              <a:tr h="594703">
                <a:tc>
                  <a:txBody>
                    <a:bodyPr/>
                    <a:lstStyle/>
                    <a:p>
                      <a:r>
                        <a:rPr lang="en-US" sz="1100" b="1">
                          <a:latin typeface="+mn-lt"/>
                        </a:rPr>
                        <a:t>Interagency  Collaboration</a:t>
                      </a:r>
                    </a:p>
                  </a:txBody>
                  <a:tcPr>
                    <a:solidFill>
                      <a:schemeClr val="bg1"/>
                    </a:solidFill>
                  </a:tcPr>
                </a:tc>
                <a:tc>
                  <a:txBody>
                    <a:bodyPr/>
                    <a:lstStyle/>
                    <a:p>
                      <a:pPr marL="171450" indent="-171450">
                        <a:buFont typeface="Arial" panose="020B0604020202020204" pitchFamily="34" charset="0"/>
                        <a:buChar char="•"/>
                      </a:pPr>
                      <a:r>
                        <a:rPr lang="en-US" sz="1100" b="0" dirty="0">
                          <a:latin typeface="+mn-lt"/>
                        </a:rPr>
                        <a:t>Ad Hoc (interagency workgroup)-</a:t>
                      </a:r>
                      <a:r>
                        <a:rPr lang="en-US" sz="1100" b="1" dirty="0">
                          <a:latin typeface="+mn-lt"/>
                        </a:rPr>
                        <a:t> </a:t>
                      </a:r>
                      <a:r>
                        <a:rPr lang="en-US" sz="1100" dirty="0">
                          <a:latin typeface="+mn-lt"/>
                        </a:rPr>
                        <a:t>Planning the Prevention Agenda</a:t>
                      </a:r>
                    </a:p>
                  </a:txBody>
                  <a:tcPr>
                    <a:solidFill>
                      <a:schemeClr val="bg1">
                        <a:lumMod val="9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mn-lt"/>
                        </a:rPr>
                        <a:t>Ad Hoc (interagency workgroup)- Planning the Prevention Agenda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mn-lt"/>
                        </a:rPr>
                        <a:t>Developing interagency workgroup to address SDOHs </a:t>
                      </a:r>
                    </a:p>
                  </a:txBody>
                  <a:tcPr>
                    <a:solidFill>
                      <a:schemeClr val="accent1">
                        <a:lumMod val="20000"/>
                        <a:lumOff val="80000"/>
                      </a:schemeClr>
                    </a:solidFill>
                  </a:tcPr>
                </a:tc>
                <a:extLst>
                  <a:ext uri="{0D108BD9-81ED-4DB2-BD59-A6C34878D82A}">
                    <a16:rowId xmlns:a16="http://schemas.microsoft.com/office/drawing/2014/main" val="1306741699"/>
                  </a:ext>
                </a:extLst>
              </a:tr>
            </a:tbl>
          </a:graphicData>
        </a:graphic>
      </p:graphicFrame>
    </p:spTree>
    <p:extLst>
      <p:ext uri="{BB962C8B-B14F-4D97-AF65-F5344CB8AC3E}">
        <p14:creationId xmlns:p14="http://schemas.microsoft.com/office/powerpoint/2010/main" val="2969281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9C0D4-B9D7-BDF6-7059-AD00C2E03B33}"/>
              </a:ext>
            </a:extLst>
          </p:cNvPr>
          <p:cNvSpPr>
            <a:spLocks noGrp="1"/>
          </p:cNvSpPr>
          <p:nvPr>
            <p:ph type="title"/>
          </p:nvPr>
        </p:nvSpPr>
        <p:spPr/>
        <p:txBody>
          <a:bodyPr/>
          <a:lstStyle/>
          <a:p>
            <a:r>
              <a:rPr lang="en-US"/>
              <a:t>2025-2030 Prevention Agenda Timeline</a:t>
            </a:r>
          </a:p>
        </p:txBody>
      </p:sp>
      <p:pic>
        <p:nvPicPr>
          <p:cNvPr id="5" name="Picture 4">
            <a:extLst>
              <a:ext uri="{FF2B5EF4-FFF2-40B4-BE49-F238E27FC236}">
                <a16:creationId xmlns:a16="http://schemas.microsoft.com/office/drawing/2014/main" id="{CCB2FB6C-402D-D992-B829-F52B07532E8E}"/>
              </a:ext>
            </a:extLst>
          </p:cNvPr>
          <p:cNvPicPr>
            <a:picLocks noChangeAspect="1"/>
          </p:cNvPicPr>
          <p:nvPr/>
        </p:nvPicPr>
        <p:blipFill>
          <a:blip r:embed="rId2"/>
          <a:stretch>
            <a:fillRect/>
          </a:stretch>
        </p:blipFill>
        <p:spPr>
          <a:xfrm>
            <a:off x="0" y="1233527"/>
            <a:ext cx="9144000" cy="2676446"/>
          </a:xfrm>
          <a:prstGeom prst="rect">
            <a:avLst/>
          </a:prstGeom>
        </p:spPr>
      </p:pic>
    </p:spTree>
    <p:extLst>
      <p:ext uri="{BB962C8B-B14F-4D97-AF65-F5344CB8AC3E}">
        <p14:creationId xmlns:p14="http://schemas.microsoft.com/office/powerpoint/2010/main" val="6679634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3CBF9-0BA0-8264-55E8-011C75708740}"/>
              </a:ext>
            </a:extLst>
          </p:cNvPr>
          <p:cNvSpPr>
            <a:spLocks noGrp="1"/>
          </p:cNvSpPr>
          <p:nvPr>
            <p:ph type="title"/>
          </p:nvPr>
        </p:nvSpPr>
        <p:spPr/>
        <p:txBody>
          <a:bodyPr/>
          <a:lstStyle/>
          <a:p>
            <a:r>
              <a:rPr lang="en-US" dirty="0"/>
              <a:t>Priorities Selection Example</a:t>
            </a:r>
          </a:p>
        </p:txBody>
      </p:sp>
      <p:pic>
        <p:nvPicPr>
          <p:cNvPr id="5" name="Content Placeholder 4">
            <a:extLst>
              <a:ext uri="{FF2B5EF4-FFF2-40B4-BE49-F238E27FC236}">
                <a16:creationId xmlns:a16="http://schemas.microsoft.com/office/drawing/2014/main" id="{711CD6D2-5C82-A0BA-4246-84728BC8A91A}"/>
              </a:ext>
            </a:extLst>
          </p:cNvPr>
          <p:cNvPicPr>
            <a:picLocks noGrp="1" noChangeAspect="1"/>
          </p:cNvPicPr>
          <p:nvPr>
            <p:ph idx="1"/>
          </p:nvPr>
        </p:nvPicPr>
        <p:blipFill>
          <a:blip r:embed="rId2"/>
          <a:stretch>
            <a:fillRect/>
          </a:stretch>
        </p:blipFill>
        <p:spPr>
          <a:xfrm>
            <a:off x="0" y="1063624"/>
            <a:ext cx="7293886" cy="4035426"/>
          </a:xfrm>
        </p:spPr>
      </p:pic>
      <p:sp>
        <p:nvSpPr>
          <p:cNvPr id="6" name="TextBox 5">
            <a:extLst>
              <a:ext uri="{FF2B5EF4-FFF2-40B4-BE49-F238E27FC236}">
                <a16:creationId xmlns:a16="http://schemas.microsoft.com/office/drawing/2014/main" id="{3C439282-76B7-A1EA-E7FC-0E0C56B6004C}"/>
              </a:ext>
            </a:extLst>
          </p:cNvPr>
          <p:cNvSpPr txBox="1"/>
          <p:nvPr/>
        </p:nvSpPr>
        <p:spPr>
          <a:xfrm>
            <a:off x="7121368" y="2719379"/>
            <a:ext cx="2022632" cy="738664"/>
          </a:xfrm>
          <a:prstGeom prst="rect">
            <a:avLst/>
          </a:prstGeom>
          <a:noFill/>
        </p:spPr>
        <p:txBody>
          <a:bodyPr wrap="square" lIns="91440" tIns="45720" rIns="91440" bIns="45720" rtlCol="0" anchor="t">
            <a:spAutoFit/>
          </a:bodyPr>
          <a:lstStyle/>
          <a:p>
            <a:r>
              <a:rPr lang="en-US" sz="1400" dirty="0">
                <a:solidFill>
                  <a:srgbClr val="002060"/>
                </a:solidFill>
              </a:rPr>
              <a:t>Three priorities under one SDOH domain</a:t>
            </a:r>
          </a:p>
        </p:txBody>
      </p:sp>
      <p:sp>
        <p:nvSpPr>
          <p:cNvPr id="7" name="Rectangle 6">
            <a:extLst>
              <a:ext uri="{FF2B5EF4-FFF2-40B4-BE49-F238E27FC236}">
                <a16:creationId xmlns:a16="http://schemas.microsoft.com/office/drawing/2014/main" id="{C79C2089-BFEF-C6EB-ECA6-054FE9DE1E85}"/>
              </a:ext>
            </a:extLst>
          </p:cNvPr>
          <p:cNvSpPr/>
          <p:nvPr/>
        </p:nvSpPr>
        <p:spPr>
          <a:xfrm>
            <a:off x="3995057" y="2002970"/>
            <a:ext cx="2013857" cy="468087"/>
          </a:xfrm>
          <a:prstGeom prst="rect">
            <a:avLst/>
          </a:prstGeom>
          <a:noFill/>
          <a:ln>
            <a:solidFill>
              <a:srgbClr val="492B6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06331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3CBF9-0BA0-8264-55E8-011C75708740}"/>
              </a:ext>
            </a:extLst>
          </p:cNvPr>
          <p:cNvSpPr>
            <a:spLocks noGrp="1"/>
          </p:cNvSpPr>
          <p:nvPr>
            <p:ph type="title"/>
          </p:nvPr>
        </p:nvSpPr>
        <p:spPr/>
        <p:txBody>
          <a:bodyPr/>
          <a:lstStyle/>
          <a:p>
            <a:r>
              <a:rPr lang="en-US" dirty="0"/>
              <a:t>Priorities Selection Example</a:t>
            </a:r>
          </a:p>
        </p:txBody>
      </p:sp>
      <p:pic>
        <p:nvPicPr>
          <p:cNvPr id="5" name="Content Placeholder 4">
            <a:extLst>
              <a:ext uri="{FF2B5EF4-FFF2-40B4-BE49-F238E27FC236}">
                <a16:creationId xmlns:a16="http://schemas.microsoft.com/office/drawing/2014/main" id="{711CD6D2-5C82-A0BA-4246-84728BC8A91A}"/>
              </a:ext>
            </a:extLst>
          </p:cNvPr>
          <p:cNvPicPr>
            <a:picLocks noGrp="1" noChangeAspect="1"/>
          </p:cNvPicPr>
          <p:nvPr>
            <p:ph idx="1"/>
          </p:nvPr>
        </p:nvPicPr>
        <p:blipFill>
          <a:blip r:embed="rId2"/>
          <a:stretch>
            <a:fillRect/>
          </a:stretch>
        </p:blipFill>
        <p:spPr>
          <a:xfrm>
            <a:off x="0" y="1074509"/>
            <a:ext cx="7293886" cy="4035426"/>
          </a:xfrm>
        </p:spPr>
      </p:pic>
      <p:sp>
        <p:nvSpPr>
          <p:cNvPr id="6" name="TextBox 5">
            <a:extLst>
              <a:ext uri="{FF2B5EF4-FFF2-40B4-BE49-F238E27FC236}">
                <a16:creationId xmlns:a16="http://schemas.microsoft.com/office/drawing/2014/main" id="{3C439282-76B7-A1EA-E7FC-0E0C56B6004C}"/>
              </a:ext>
            </a:extLst>
          </p:cNvPr>
          <p:cNvSpPr txBox="1"/>
          <p:nvPr/>
        </p:nvSpPr>
        <p:spPr>
          <a:xfrm>
            <a:off x="7121368" y="2719379"/>
            <a:ext cx="2022632" cy="738664"/>
          </a:xfrm>
          <a:prstGeom prst="rect">
            <a:avLst/>
          </a:prstGeom>
          <a:noFill/>
        </p:spPr>
        <p:txBody>
          <a:bodyPr wrap="square" lIns="91440" tIns="45720" rIns="91440" bIns="45720" rtlCol="0" anchor="t">
            <a:spAutoFit/>
          </a:bodyPr>
          <a:lstStyle/>
          <a:p>
            <a:r>
              <a:rPr lang="en-US" sz="1400" dirty="0">
                <a:solidFill>
                  <a:srgbClr val="002060"/>
                </a:solidFill>
              </a:rPr>
              <a:t>Three priorities under different SDOH domains</a:t>
            </a:r>
          </a:p>
        </p:txBody>
      </p:sp>
      <p:sp>
        <p:nvSpPr>
          <p:cNvPr id="3" name="Rectangle 2">
            <a:extLst>
              <a:ext uri="{FF2B5EF4-FFF2-40B4-BE49-F238E27FC236}">
                <a16:creationId xmlns:a16="http://schemas.microsoft.com/office/drawing/2014/main" id="{7F376463-E3DE-9867-B9E8-85569FB4AF14}"/>
              </a:ext>
            </a:extLst>
          </p:cNvPr>
          <p:cNvSpPr/>
          <p:nvPr/>
        </p:nvSpPr>
        <p:spPr>
          <a:xfrm>
            <a:off x="1633086" y="2477279"/>
            <a:ext cx="2013857" cy="181397"/>
          </a:xfrm>
          <a:prstGeom prst="rect">
            <a:avLst/>
          </a:prstGeom>
          <a:noFill/>
          <a:ln>
            <a:solidFill>
              <a:srgbClr val="492B6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37FEE43-B6A2-CDC8-3E5C-96B453A48EC2}"/>
              </a:ext>
            </a:extLst>
          </p:cNvPr>
          <p:cNvSpPr/>
          <p:nvPr/>
        </p:nvSpPr>
        <p:spPr>
          <a:xfrm>
            <a:off x="1633086" y="1633494"/>
            <a:ext cx="2013857" cy="181397"/>
          </a:xfrm>
          <a:prstGeom prst="rect">
            <a:avLst/>
          </a:prstGeom>
          <a:noFill/>
          <a:ln>
            <a:solidFill>
              <a:srgbClr val="492B6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37D492D-F944-F427-B4CB-9FC957312275}"/>
              </a:ext>
            </a:extLst>
          </p:cNvPr>
          <p:cNvSpPr/>
          <p:nvPr/>
        </p:nvSpPr>
        <p:spPr>
          <a:xfrm>
            <a:off x="4267429" y="4344677"/>
            <a:ext cx="2701989" cy="557736"/>
          </a:xfrm>
          <a:prstGeom prst="rect">
            <a:avLst/>
          </a:prstGeom>
          <a:noFill/>
          <a:ln>
            <a:solidFill>
              <a:srgbClr val="492B6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21304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1DE3D91-A540-8D39-6204-D390C77848B0}"/>
              </a:ext>
            </a:extLst>
          </p:cNvPr>
          <p:cNvSpPr txBox="1"/>
          <p:nvPr/>
        </p:nvSpPr>
        <p:spPr>
          <a:xfrm>
            <a:off x="192359" y="1809750"/>
            <a:ext cx="4836841" cy="830997"/>
          </a:xfrm>
          <a:prstGeom prst="rect">
            <a:avLst/>
          </a:prstGeom>
          <a:noFill/>
          <a:ln>
            <a:noFill/>
          </a:ln>
        </p:spPr>
        <p:txBody>
          <a:bodyPr wrap="square" rtlCol="0">
            <a:spAutoFit/>
          </a:bodyPr>
          <a:lstStyle/>
          <a:p>
            <a:r>
              <a:rPr lang="en-US" sz="2400" b="1">
                <a:solidFill>
                  <a:schemeClr val="bg1"/>
                </a:solidFill>
                <a:latin typeface="Verdana" panose="020B0604030504040204" pitchFamily="34" charset="0"/>
                <a:ea typeface="Verdana" panose="020B0604030504040204" pitchFamily="34" charset="0"/>
                <a:cs typeface="Arial" panose="020B0604020202020204" pitchFamily="34" charset="0"/>
              </a:rPr>
              <a:t>SDOH Interagency Workgroup</a:t>
            </a:r>
          </a:p>
        </p:txBody>
      </p:sp>
    </p:spTree>
    <p:extLst>
      <p:ext uri="{BB962C8B-B14F-4D97-AF65-F5344CB8AC3E}">
        <p14:creationId xmlns:p14="http://schemas.microsoft.com/office/powerpoint/2010/main" val="41298507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F3A155-DE2F-2C7C-F2DB-EC084A945FFB}"/>
              </a:ext>
            </a:extLst>
          </p:cNvPr>
          <p:cNvSpPr>
            <a:spLocks noGrp="1"/>
          </p:cNvSpPr>
          <p:nvPr>
            <p:ph idx="1"/>
          </p:nvPr>
        </p:nvSpPr>
        <p:spPr>
          <a:xfrm>
            <a:off x="457200" y="1973179"/>
            <a:ext cx="8229600" cy="1507440"/>
          </a:xfrm>
          <a:ln>
            <a:solidFill>
              <a:srgbClr val="002060"/>
            </a:solidFill>
          </a:ln>
        </p:spPr>
        <p:txBody>
          <a:bodyPr vert="horz" lIns="91440" tIns="45720" rIns="91440" bIns="45720" rtlCol="0" anchor="t">
            <a:normAutofit/>
          </a:bodyPr>
          <a:lstStyle/>
          <a:p>
            <a:r>
              <a:rPr lang="en-US">
                <a:cs typeface="Arial"/>
              </a:rPr>
              <a:t>Promote a government culture that prioritizes health and equity for New Yorkers across policy areas. </a:t>
            </a:r>
            <a:endParaRPr lang="en-US"/>
          </a:p>
          <a:p>
            <a:r>
              <a:rPr lang="en-US"/>
              <a:t>Incorporate health and equity into state agency practices.</a:t>
            </a:r>
          </a:p>
          <a:p>
            <a:r>
              <a:rPr lang="en-US"/>
              <a:t>Provide a forum for agencies to identify shared goals and opportunities to enhance performance through collaboration.</a:t>
            </a:r>
          </a:p>
        </p:txBody>
      </p:sp>
      <p:sp>
        <p:nvSpPr>
          <p:cNvPr id="4" name="TextBox 3">
            <a:extLst>
              <a:ext uri="{FF2B5EF4-FFF2-40B4-BE49-F238E27FC236}">
                <a16:creationId xmlns:a16="http://schemas.microsoft.com/office/drawing/2014/main" id="{EA13367A-044C-4A44-4D64-2283652F8C04}"/>
              </a:ext>
            </a:extLst>
          </p:cNvPr>
          <p:cNvSpPr txBox="1"/>
          <p:nvPr/>
        </p:nvSpPr>
        <p:spPr>
          <a:xfrm>
            <a:off x="457200" y="1617044"/>
            <a:ext cx="8229600" cy="369332"/>
          </a:xfrm>
          <a:prstGeom prst="rect">
            <a:avLst/>
          </a:prstGeom>
          <a:solidFill>
            <a:srgbClr val="002060"/>
          </a:solidFill>
        </p:spPr>
        <p:txBody>
          <a:bodyPr wrap="square" rtlCol="0">
            <a:spAutoFit/>
          </a:bodyPr>
          <a:lstStyle/>
          <a:p>
            <a:r>
              <a:rPr lang="en-US">
                <a:solidFill>
                  <a:schemeClr val="bg1"/>
                </a:solidFill>
              </a:rPr>
              <a:t>Purpose </a:t>
            </a:r>
          </a:p>
        </p:txBody>
      </p:sp>
      <p:sp>
        <p:nvSpPr>
          <p:cNvPr id="5" name="Content Placeholder 2">
            <a:extLst>
              <a:ext uri="{FF2B5EF4-FFF2-40B4-BE49-F238E27FC236}">
                <a16:creationId xmlns:a16="http://schemas.microsoft.com/office/drawing/2014/main" id="{95755311-D9C3-BA55-8A4F-A32B63E9DF02}"/>
              </a:ext>
            </a:extLst>
          </p:cNvPr>
          <p:cNvSpPr txBox="1">
            <a:spLocks/>
          </p:cNvSpPr>
          <p:nvPr/>
        </p:nvSpPr>
        <p:spPr>
          <a:xfrm>
            <a:off x="457200" y="3836754"/>
            <a:ext cx="8229600" cy="694425"/>
          </a:xfrm>
          <a:prstGeom prst="rect">
            <a:avLst/>
          </a:prstGeom>
          <a:ln>
            <a:solidFill>
              <a:srgbClr val="002060"/>
            </a:solidFill>
          </a:ln>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solidFill>
                  <a:srgbClr val="0D0D0D"/>
                </a:solidFill>
                <a:highlight>
                  <a:srgbClr val="FFFFFF"/>
                </a:highlight>
                <a:ea typeface="Verdana"/>
                <a:cs typeface="Arial"/>
              </a:rPr>
              <a:t>Explore opportunities for existing interagency councils to create a working group to perform this function.</a:t>
            </a:r>
            <a:endParaRPr lang="en-US">
              <a:solidFill>
                <a:srgbClr val="0D0D0D"/>
              </a:solidFill>
              <a:highlight>
                <a:srgbClr val="FFFFFF"/>
              </a:highlight>
              <a:ea typeface="Verdana"/>
            </a:endParaRPr>
          </a:p>
          <a:p>
            <a:endParaRPr lang="en-US"/>
          </a:p>
        </p:txBody>
      </p:sp>
      <p:sp>
        <p:nvSpPr>
          <p:cNvPr id="6" name="TextBox 5">
            <a:extLst>
              <a:ext uri="{FF2B5EF4-FFF2-40B4-BE49-F238E27FC236}">
                <a16:creationId xmlns:a16="http://schemas.microsoft.com/office/drawing/2014/main" id="{4C630D6F-C6C7-D3F5-E504-E30221E5BCB3}"/>
              </a:ext>
            </a:extLst>
          </p:cNvPr>
          <p:cNvSpPr txBox="1"/>
          <p:nvPr/>
        </p:nvSpPr>
        <p:spPr>
          <a:xfrm>
            <a:off x="457200" y="3480619"/>
            <a:ext cx="8229600" cy="369332"/>
          </a:xfrm>
          <a:prstGeom prst="rect">
            <a:avLst/>
          </a:prstGeom>
          <a:solidFill>
            <a:srgbClr val="002060"/>
          </a:solidFill>
        </p:spPr>
        <p:txBody>
          <a:bodyPr wrap="square" rtlCol="0">
            <a:spAutoFit/>
          </a:bodyPr>
          <a:lstStyle/>
          <a:p>
            <a:r>
              <a:rPr lang="en-US">
                <a:solidFill>
                  <a:schemeClr val="bg1"/>
                </a:solidFill>
              </a:rPr>
              <a:t>Who? </a:t>
            </a:r>
          </a:p>
        </p:txBody>
      </p:sp>
      <p:sp>
        <p:nvSpPr>
          <p:cNvPr id="10" name="Title 1">
            <a:extLst>
              <a:ext uri="{FF2B5EF4-FFF2-40B4-BE49-F238E27FC236}">
                <a16:creationId xmlns:a16="http://schemas.microsoft.com/office/drawing/2014/main" id="{2977A0C0-6FC3-715B-3159-F0B802F9D631}"/>
              </a:ext>
            </a:extLst>
          </p:cNvPr>
          <p:cNvSpPr>
            <a:spLocks noGrp="1"/>
          </p:cNvSpPr>
          <p:nvPr>
            <p:ph type="title"/>
          </p:nvPr>
        </p:nvSpPr>
        <p:spPr>
          <a:xfrm>
            <a:off x="457200" y="361950"/>
            <a:ext cx="8229600" cy="701675"/>
          </a:xfrm>
        </p:spPr>
        <p:txBody>
          <a:bodyPr>
            <a:normAutofit fontScale="90000"/>
          </a:bodyPr>
          <a:lstStyle/>
          <a:p>
            <a:r>
              <a:rPr lang="en-US" dirty="0">
                <a:cs typeface="Arial"/>
              </a:rPr>
              <a:t>SDOH Interagency Workgroup</a:t>
            </a:r>
            <a:br>
              <a:rPr lang="en-US" dirty="0"/>
            </a:br>
            <a:r>
              <a:rPr lang="en-US" sz="1800" b="1" dirty="0">
                <a:solidFill>
                  <a:srgbClr val="1F3864"/>
                </a:solidFill>
                <a:effectLst/>
                <a:latin typeface="Calibri"/>
                <a:ea typeface="Calibri" panose="020F0502020204030204" pitchFamily="34" charset="0"/>
                <a:cs typeface="Times New Roman"/>
              </a:rPr>
              <a:t>Establishment and </a:t>
            </a:r>
            <a:r>
              <a:rPr lang="en-US" sz="1800" dirty="0">
                <a:solidFill>
                  <a:srgbClr val="1F3864"/>
                </a:solidFill>
                <a:latin typeface="Calibri"/>
                <a:ea typeface="Calibri" panose="020F0502020204030204" pitchFamily="34" charset="0"/>
                <a:cs typeface="Times New Roman"/>
              </a:rPr>
              <a:t>Proposed Timeline</a:t>
            </a:r>
            <a:endParaRPr lang="en-US" dirty="0"/>
          </a:p>
        </p:txBody>
      </p:sp>
    </p:spTree>
    <p:extLst>
      <p:ext uri="{BB962C8B-B14F-4D97-AF65-F5344CB8AC3E}">
        <p14:creationId xmlns:p14="http://schemas.microsoft.com/office/powerpoint/2010/main" val="6247293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8B949-10E8-66A6-A547-7A884AF15C2D}"/>
              </a:ext>
            </a:extLst>
          </p:cNvPr>
          <p:cNvSpPr>
            <a:spLocks noGrp="1"/>
          </p:cNvSpPr>
          <p:nvPr>
            <p:ph type="title"/>
          </p:nvPr>
        </p:nvSpPr>
        <p:spPr/>
        <p:txBody>
          <a:bodyPr>
            <a:normAutofit fontScale="90000"/>
          </a:bodyPr>
          <a:lstStyle/>
          <a:p>
            <a:r>
              <a:rPr lang="en-US" dirty="0">
                <a:cs typeface="Arial"/>
              </a:rPr>
              <a:t>SDOH Interagency Workgroup</a:t>
            </a:r>
            <a:br>
              <a:rPr lang="en-US" dirty="0"/>
            </a:br>
            <a:r>
              <a:rPr lang="en-US" sz="1800" b="1" dirty="0">
                <a:solidFill>
                  <a:srgbClr val="1F3864"/>
                </a:solidFill>
                <a:effectLst/>
                <a:latin typeface="Calibri"/>
                <a:ea typeface="Calibri" panose="020F0502020204030204" pitchFamily="34" charset="0"/>
                <a:cs typeface="Times New Roman"/>
              </a:rPr>
              <a:t>Establishment and </a:t>
            </a:r>
            <a:r>
              <a:rPr lang="en-US" sz="1800" dirty="0">
                <a:solidFill>
                  <a:srgbClr val="1F3864"/>
                </a:solidFill>
                <a:latin typeface="Calibri"/>
                <a:ea typeface="Calibri" panose="020F0502020204030204" pitchFamily="34" charset="0"/>
                <a:cs typeface="Times New Roman"/>
              </a:rPr>
              <a:t>Proposed Timeline</a:t>
            </a:r>
            <a:endParaRPr lang="en-US" dirty="0"/>
          </a:p>
        </p:txBody>
      </p:sp>
      <p:pic>
        <p:nvPicPr>
          <p:cNvPr id="4" name="Picture 3">
            <a:extLst>
              <a:ext uri="{FF2B5EF4-FFF2-40B4-BE49-F238E27FC236}">
                <a16:creationId xmlns:a16="http://schemas.microsoft.com/office/drawing/2014/main" id="{C1E75623-0CED-9D64-504A-51C2C3396FB9}"/>
              </a:ext>
            </a:extLst>
          </p:cNvPr>
          <p:cNvPicPr>
            <a:picLocks noChangeAspect="1"/>
          </p:cNvPicPr>
          <p:nvPr/>
        </p:nvPicPr>
        <p:blipFill>
          <a:blip r:embed="rId2"/>
          <a:stretch>
            <a:fillRect/>
          </a:stretch>
        </p:blipFill>
        <p:spPr>
          <a:xfrm>
            <a:off x="376517" y="1494546"/>
            <a:ext cx="8513909" cy="2824481"/>
          </a:xfrm>
          <a:prstGeom prst="rect">
            <a:avLst/>
          </a:prstGeom>
        </p:spPr>
      </p:pic>
    </p:spTree>
    <p:extLst>
      <p:ext uri="{BB962C8B-B14F-4D97-AF65-F5344CB8AC3E}">
        <p14:creationId xmlns:p14="http://schemas.microsoft.com/office/powerpoint/2010/main" val="40209010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4BDDC-AA65-4472-93F2-B0158BF68929}"/>
              </a:ext>
            </a:extLst>
          </p:cNvPr>
          <p:cNvSpPr>
            <a:spLocks noGrp="1"/>
          </p:cNvSpPr>
          <p:nvPr>
            <p:ph type="title"/>
          </p:nvPr>
        </p:nvSpPr>
        <p:spPr>
          <a:xfrm>
            <a:off x="457200" y="1876397"/>
            <a:ext cx="8229600" cy="857250"/>
          </a:xfrm>
        </p:spPr>
        <p:txBody>
          <a:bodyPr lIns="91440" tIns="45720" rIns="91440" bIns="45720" anchor="t"/>
          <a:lstStyle/>
          <a:p>
            <a:r>
              <a:rPr lang="en-US" sz="4800" b="1">
                <a:latin typeface="Verdana"/>
                <a:ea typeface="Verdana"/>
                <a:cs typeface="Arial"/>
              </a:rPr>
              <a:t>Questions?</a:t>
            </a:r>
          </a:p>
          <a:p>
            <a:r>
              <a:rPr lang="en-US" sz="3200" b="1">
                <a:latin typeface="Verdana"/>
                <a:ea typeface="Verdana"/>
                <a:cs typeface="Arial"/>
              </a:rPr>
              <a:t>Please contact us at prevention@health.ny.gov</a:t>
            </a:r>
          </a:p>
          <a:p>
            <a:endParaRPr lang="en-US" sz="3200" b="1">
              <a:latin typeface="Verdana"/>
              <a:ea typeface="Verdana"/>
              <a:cs typeface="Arial"/>
            </a:endParaRPr>
          </a:p>
        </p:txBody>
      </p:sp>
    </p:spTree>
    <p:extLst>
      <p:ext uri="{BB962C8B-B14F-4D97-AF65-F5344CB8AC3E}">
        <p14:creationId xmlns:p14="http://schemas.microsoft.com/office/powerpoint/2010/main" val="14574188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1DE3D91-A540-8D39-6204-D390C77848B0}"/>
              </a:ext>
            </a:extLst>
          </p:cNvPr>
          <p:cNvSpPr txBox="1"/>
          <p:nvPr/>
        </p:nvSpPr>
        <p:spPr>
          <a:xfrm>
            <a:off x="457200" y="1809750"/>
            <a:ext cx="4572000" cy="523220"/>
          </a:xfrm>
          <a:prstGeom prst="rect">
            <a:avLst/>
          </a:prstGeom>
          <a:noFill/>
          <a:ln>
            <a:noFill/>
          </a:ln>
        </p:spPr>
        <p:txBody>
          <a:bodyPr wrap="square" rtlCol="0">
            <a:spAutoFit/>
          </a:bodyPr>
          <a:lstStyle/>
          <a:p>
            <a:r>
              <a:rPr lang="en-US" sz="2800" b="1">
                <a:solidFill>
                  <a:schemeClr val="bg1"/>
                </a:solidFill>
                <a:latin typeface="Verdana" panose="020B0604030504040204" pitchFamily="34" charset="0"/>
                <a:ea typeface="Verdana" panose="020B0604030504040204" pitchFamily="34" charset="0"/>
                <a:cs typeface="Arial" panose="020B0604020202020204" pitchFamily="34" charset="0"/>
              </a:rPr>
              <a:t>Appendix</a:t>
            </a:r>
          </a:p>
        </p:txBody>
      </p:sp>
    </p:spTree>
    <p:extLst>
      <p:ext uri="{BB962C8B-B14F-4D97-AF65-F5344CB8AC3E}">
        <p14:creationId xmlns:p14="http://schemas.microsoft.com/office/powerpoint/2010/main" val="16226794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B1C67-D4FF-E335-5BA9-7792F0458551}"/>
              </a:ext>
            </a:extLst>
          </p:cNvPr>
          <p:cNvSpPr>
            <a:spLocks noGrp="1"/>
          </p:cNvSpPr>
          <p:nvPr>
            <p:ph type="title"/>
          </p:nvPr>
        </p:nvSpPr>
        <p:spPr/>
        <p:txBody>
          <a:bodyPr/>
          <a:lstStyle/>
          <a:p>
            <a:r>
              <a:rPr lang="en-US"/>
              <a:t>America’s Health Rankings</a:t>
            </a:r>
          </a:p>
        </p:txBody>
      </p:sp>
      <p:sp>
        <p:nvSpPr>
          <p:cNvPr id="6" name="TextBox 5">
            <a:extLst>
              <a:ext uri="{FF2B5EF4-FFF2-40B4-BE49-F238E27FC236}">
                <a16:creationId xmlns:a16="http://schemas.microsoft.com/office/drawing/2014/main" id="{419C363B-2AF7-E8AD-3C56-AD6807144894}"/>
              </a:ext>
            </a:extLst>
          </p:cNvPr>
          <p:cNvSpPr txBox="1"/>
          <p:nvPr/>
        </p:nvSpPr>
        <p:spPr>
          <a:xfrm>
            <a:off x="779929" y="4625558"/>
            <a:ext cx="5038165" cy="230832"/>
          </a:xfrm>
          <a:prstGeom prst="rect">
            <a:avLst/>
          </a:prstGeom>
          <a:noFill/>
        </p:spPr>
        <p:txBody>
          <a:bodyPr wrap="square" rtlCol="0">
            <a:spAutoFit/>
          </a:bodyPr>
          <a:lstStyle/>
          <a:p>
            <a:r>
              <a:rPr lang="en-US" sz="900"/>
              <a:t>https://www.americashealthrankings.org/explore/measures/hs_completion/NY</a:t>
            </a:r>
          </a:p>
        </p:txBody>
      </p:sp>
      <p:pic>
        <p:nvPicPr>
          <p:cNvPr id="4" name="Picture 3">
            <a:extLst>
              <a:ext uri="{FF2B5EF4-FFF2-40B4-BE49-F238E27FC236}">
                <a16:creationId xmlns:a16="http://schemas.microsoft.com/office/drawing/2014/main" id="{CC2AD952-37BB-4724-CB1C-C83FEAB46BB9}"/>
              </a:ext>
            </a:extLst>
          </p:cNvPr>
          <p:cNvPicPr>
            <a:picLocks noChangeAspect="1"/>
          </p:cNvPicPr>
          <p:nvPr/>
        </p:nvPicPr>
        <p:blipFill>
          <a:blip r:embed="rId3"/>
          <a:stretch>
            <a:fillRect/>
          </a:stretch>
        </p:blipFill>
        <p:spPr>
          <a:xfrm>
            <a:off x="851029" y="1063624"/>
            <a:ext cx="7441941" cy="3437511"/>
          </a:xfrm>
          <a:prstGeom prst="rect">
            <a:avLst/>
          </a:prstGeom>
          <a:ln>
            <a:solidFill>
              <a:schemeClr val="tx1"/>
            </a:solidFill>
          </a:ln>
        </p:spPr>
      </p:pic>
    </p:spTree>
    <p:extLst>
      <p:ext uri="{BB962C8B-B14F-4D97-AF65-F5344CB8AC3E}">
        <p14:creationId xmlns:p14="http://schemas.microsoft.com/office/powerpoint/2010/main" val="37446603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113D3-5710-965F-FD8E-870EDF44960D}"/>
              </a:ext>
            </a:extLst>
          </p:cNvPr>
          <p:cNvSpPr>
            <a:spLocks noGrp="1"/>
          </p:cNvSpPr>
          <p:nvPr>
            <p:ph type="title"/>
          </p:nvPr>
        </p:nvSpPr>
        <p:spPr>
          <a:xfrm>
            <a:off x="457200" y="361949"/>
            <a:ext cx="8229600" cy="1130300"/>
          </a:xfrm>
        </p:spPr>
        <p:txBody>
          <a:bodyPr>
            <a:noAutofit/>
          </a:bodyPr>
          <a:lstStyle/>
          <a:p>
            <a:r>
              <a:rPr lang="en-US">
                <a:latin typeface="+mn-lt"/>
                <a:cs typeface="Arial"/>
              </a:rPr>
              <a:t>Selected Education Access and Quality Metrics, By Race and Ethnicity, NYS</a:t>
            </a:r>
            <a:endParaRPr lang="en-US">
              <a:latin typeface="+mn-lt"/>
              <a:ea typeface="Verdana"/>
              <a:cs typeface="Arial"/>
            </a:endParaRPr>
          </a:p>
        </p:txBody>
      </p:sp>
      <p:sp>
        <p:nvSpPr>
          <p:cNvPr id="5" name="Slide Number Placeholder 4">
            <a:extLst>
              <a:ext uri="{FF2B5EF4-FFF2-40B4-BE49-F238E27FC236}">
                <a16:creationId xmlns:a16="http://schemas.microsoft.com/office/drawing/2014/main" id="{518F4D4B-D5DE-827C-4351-1315F60EACFC}"/>
              </a:ext>
            </a:extLst>
          </p:cNvPr>
          <p:cNvSpPr>
            <a:spLocks noGrp="1"/>
          </p:cNvSpPr>
          <p:nvPr>
            <p:ph type="sldNum" sz="quarter" idx="12"/>
          </p:nvPr>
        </p:nvSpPr>
        <p:spPr/>
        <p:txBody>
          <a:bodyPr/>
          <a:lstStyle/>
          <a:p>
            <a:fld id="{2741814E-2260-47AC-B28B-BA0590F72A09}" type="slidenum">
              <a:rPr lang="en-US" smtClean="0"/>
              <a:t>48</a:t>
            </a:fld>
            <a:endParaRPr lang="en-US"/>
          </a:p>
        </p:txBody>
      </p:sp>
      <p:pic>
        <p:nvPicPr>
          <p:cNvPr id="9" name="Picture 8">
            <a:extLst>
              <a:ext uri="{FF2B5EF4-FFF2-40B4-BE49-F238E27FC236}">
                <a16:creationId xmlns:a16="http://schemas.microsoft.com/office/drawing/2014/main" id="{4458541A-35AB-2FFC-8A23-F7F95DDC169D}"/>
              </a:ext>
            </a:extLst>
          </p:cNvPr>
          <p:cNvPicPr>
            <a:picLocks noChangeAspect="1"/>
          </p:cNvPicPr>
          <p:nvPr/>
        </p:nvPicPr>
        <p:blipFill>
          <a:blip r:embed="rId3"/>
          <a:stretch>
            <a:fillRect/>
          </a:stretch>
        </p:blipFill>
        <p:spPr>
          <a:xfrm>
            <a:off x="0" y="1760831"/>
            <a:ext cx="9144000" cy="1621837"/>
          </a:xfrm>
          <a:prstGeom prst="rect">
            <a:avLst/>
          </a:prstGeom>
        </p:spPr>
      </p:pic>
      <p:sp>
        <p:nvSpPr>
          <p:cNvPr id="12" name="Rectangle 11">
            <a:extLst>
              <a:ext uri="{FF2B5EF4-FFF2-40B4-BE49-F238E27FC236}">
                <a16:creationId xmlns:a16="http://schemas.microsoft.com/office/drawing/2014/main" id="{09A69D69-8489-6386-C131-7A90C9F2A200}"/>
              </a:ext>
            </a:extLst>
          </p:cNvPr>
          <p:cNvSpPr/>
          <p:nvPr/>
        </p:nvSpPr>
        <p:spPr>
          <a:xfrm>
            <a:off x="227548" y="4800511"/>
            <a:ext cx="3252632" cy="230832"/>
          </a:xfrm>
          <a:prstGeom prst="rect">
            <a:avLst/>
          </a:prstGeom>
        </p:spPr>
        <p:txBody>
          <a:bodyPr wrap="square">
            <a:spAutoFit/>
          </a:bodyPr>
          <a:lstStyle/>
          <a:p>
            <a:pPr marL="54769"/>
            <a:r>
              <a:rPr lang="en-US" sz="900" i="1" spc="-4">
                <a:latin typeface="Calibri" panose="020F0502020204030204" pitchFamily="34" charset="0"/>
                <a:ea typeface="Calibri" panose="020F0502020204030204" pitchFamily="34" charset="0"/>
                <a:cs typeface="Times New Roman" panose="02020603050405020304" pitchFamily="18" charset="0"/>
              </a:rPr>
              <a:t>Data Source:</a:t>
            </a:r>
            <a:r>
              <a:rPr lang="en-US" sz="900" i="1" spc="-34">
                <a:latin typeface="Calibri" panose="020F0502020204030204" pitchFamily="34" charset="0"/>
                <a:ea typeface="Calibri" panose="020F0502020204030204" pitchFamily="34" charset="0"/>
                <a:cs typeface="Times New Roman" panose="02020603050405020304" pitchFamily="18" charset="0"/>
              </a:rPr>
              <a:t> </a:t>
            </a:r>
            <a:r>
              <a:rPr lang="en-US" sz="900" i="1" spc="-4">
                <a:latin typeface="Calibri" panose="020F0502020204030204" pitchFamily="34" charset="0"/>
                <a:ea typeface="Calibri" panose="020F0502020204030204" pitchFamily="34" charset="0"/>
                <a:cs typeface="Times New Roman" panose="02020603050405020304" pitchFamily="18" charset="0"/>
              </a:rPr>
              <a:t>NYS County Health Indicators by Race and Ethnicity</a:t>
            </a:r>
            <a:endParaRPr lang="en-US" sz="900" i="1">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911313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024C7-9817-9EAB-3B60-F751CFEA7160}"/>
              </a:ext>
            </a:extLst>
          </p:cNvPr>
          <p:cNvSpPr>
            <a:spLocks noGrp="1"/>
          </p:cNvSpPr>
          <p:nvPr>
            <p:ph type="title"/>
          </p:nvPr>
        </p:nvSpPr>
        <p:spPr/>
        <p:txBody>
          <a:bodyPr/>
          <a:lstStyle/>
          <a:p>
            <a:r>
              <a:rPr lang="en-US"/>
              <a:t>Weighted Voting Survey</a:t>
            </a:r>
          </a:p>
        </p:txBody>
      </p:sp>
      <p:sp>
        <p:nvSpPr>
          <p:cNvPr id="3" name="Content Placeholder 2">
            <a:extLst>
              <a:ext uri="{FF2B5EF4-FFF2-40B4-BE49-F238E27FC236}">
                <a16:creationId xmlns:a16="http://schemas.microsoft.com/office/drawing/2014/main" id="{28E5EA1C-2EC1-D093-3EEB-81C42B6B5FDC}"/>
              </a:ext>
            </a:extLst>
          </p:cNvPr>
          <p:cNvSpPr>
            <a:spLocks noGrp="1"/>
          </p:cNvSpPr>
          <p:nvPr>
            <p:ph idx="1"/>
          </p:nvPr>
        </p:nvSpPr>
        <p:spPr/>
        <p:txBody>
          <a:bodyPr>
            <a:normAutofit/>
          </a:bodyPr>
          <a:lstStyle/>
          <a:p>
            <a:pPr marL="0" indent="0">
              <a:buNone/>
            </a:pPr>
            <a:r>
              <a:rPr lang="en-US" b="1" dirty="0">
                <a:solidFill>
                  <a:srgbClr val="553278"/>
                </a:solidFill>
              </a:rPr>
              <a:t>Purpose: </a:t>
            </a:r>
            <a:r>
              <a:rPr lang="en-US" dirty="0"/>
              <a:t>To help prioritize the 44 public health issues proposed for</a:t>
            </a:r>
          </a:p>
          <a:p>
            <a:pPr marL="0" indent="0">
              <a:buNone/>
            </a:pPr>
            <a:r>
              <a:rPr lang="en-US" dirty="0"/>
              <a:t>inclusion in the 2025-2030 Prevention Agenda. </a:t>
            </a:r>
          </a:p>
          <a:p>
            <a:pPr marL="0" indent="0">
              <a:buNone/>
            </a:pPr>
            <a:endParaRPr lang="en-US" dirty="0"/>
          </a:p>
          <a:p>
            <a:pPr marL="0" indent="0">
              <a:buNone/>
            </a:pPr>
            <a:r>
              <a:rPr lang="en-US" b="1" dirty="0">
                <a:solidFill>
                  <a:srgbClr val="553278"/>
                </a:solidFill>
              </a:rPr>
              <a:t>Method: </a:t>
            </a:r>
          </a:p>
          <a:p>
            <a:r>
              <a:rPr lang="en-US" dirty="0"/>
              <a:t>Weighted Voting Survey based on seven criteria.</a:t>
            </a:r>
          </a:p>
          <a:p>
            <a:r>
              <a:rPr lang="en-US" dirty="0"/>
              <a:t>Weights allow to examine data in a way that includes the responses of every single person who answered a question.</a:t>
            </a:r>
          </a:p>
          <a:p>
            <a:pPr marL="0" indent="0" algn="l">
              <a:buNone/>
            </a:pPr>
            <a:endParaRPr lang="en-US" sz="1800" b="0" i="0" u="none" strike="noStrike" baseline="0" dirty="0">
              <a:solidFill>
                <a:srgbClr val="333E48"/>
              </a:solidFill>
              <a:latin typeface="DejaVuSans-ExtraLight"/>
            </a:endParaRPr>
          </a:p>
        </p:txBody>
      </p:sp>
    </p:spTree>
    <p:extLst>
      <p:ext uri="{BB962C8B-B14F-4D97-AF65-F5344CB8AC3E}">
        <p14:creationId xmlns:p14="http://schemas.microsoft.com/office/powerpoint/2010/main" val="3132049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2571B-17AA-A806-9A98-D50FBA2D123E}"/>
              </a:ext>
            </a:extLst>
          </p:cNvPr>
          <p:cNvSpPr>
            <a:spLocks noGrp="1"/>
          </p:cNvSpPr>
          <p:nvPr>
            <p:ph type="title"/>
          </p:nvPr>
        </p:nvSpPr>
        <p:spPr/>
        <p:txBody>
          <a:bodyPr>
            <a:normAutofit fontScale="90000"/>
          </a:bodyPr>
          <a:lstStyle/>
          <a:p>
            <a:r>
              <a:rPr lang="en-US"/>
              <a:t>How Was the 2025-2030 Prevention Agenda Developed? </a:t>
            </a:r>
          </a:p>
        </p:txBody>
      </p:sp>
      <p:graphicFrame>
        <p:nvGraphicFramePr>
          <p:cNvPr id="4" name="Content Placeholder 3">
            <a:extLst>
              <a:ext uri="{FF2B5EF4-FFF2-40B4-BE49-F238E27FC236}">
                <a16:creationId xmlns:a16="http://schemas.microsoft.com/office/drawing/2014/main" id="{3F31FA70-AF2E-111F-1D32-E015FC824173}"/>
              </a:ext>
            </a:extLst>
          </p:cNvPr>
          <p:cNvGraphicFramePr>
            <a:graphicFrameLocks noGrp="1"/>
          </p:cNvGraphicFramePr>
          <p:nvPr>
            <p:ph idx="1"/>
            <p:extLst>
              <p:ext uri="{D42A27DB-BD31-4B8C-83A1-F6EECF244321}">
                <p14:modId xmlns:p14="http://schemas.microsoft.com/office/powerpoint/2010/main" val="151757272"/>
              </p:ext>
            </p:extLst>
          </p:nvPr>
        </p:nvGraphicFramePr>
        <p:xfrm>
          <a:off x="268942" y="1146362"/>
          <a:ext cx="8700247" cy="3943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877097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024C7-9817-9EAB-3B60-F751CFEA7160}"/>
              </a:ext>
            </a:extLst>
          </p:cNvPr>
          <p:cNvSpPr>
            <a:spLocks noGrp="1"/>
          </p:cNvSpPr>
          <p:nvPr>
            <p:ph type="title"/>
          </p:nvPr>
        </p:nvSpPr>
        <p:spPr/>
        <p:txBody>
          <a:bodyPr/>
          <a:lstStyle/>
          <a:p>
            <a:r>
              <a:rPr lang="en-US"/>
              <a:t>Weighted Voting Survey</a:t>
            </a:r>
          </a:p>
        </p:txBody>
      </p:sp>
      <p:sp>
        <p:nvSpPr>
          <p:cNvPr id="3" name="Content Placeholder 2">
            <a:extLst>
              <a:ext uri="{FF2B5EF4-FFF2-40B4-BE49-F238E27FC236}">
                <a16:creationId xmlns:a16="http://schemas.microsoft.com/office/drawing/2014/main" id="{28E5EA1C-2EC1-D093-3EEB-81C42B6B5FDC}"/>
              </a:ext>
            </a:extLst>
          </p:cNvPr>
          <p:cNvSpPr>
            <a:spLocks noGrp="1"/>
          </p:cNvSpPr>
          <p:nvPr>
            <p:ph idx="1"/>
          </p:nvPr>
        </p:nvSpPr>
        <p:spPr/>
        <p:txBody>
          <a:bodyPr>
            <a:normAutofit lnSpcReduction="10000"/>
          </a:bodyPr>
          <a:lstStyle/>
          <a:p>
            <a:pPr marL="0" indent="0">
              <a:buNone/>
            </a:pPr>
            <a:r>
              <a:rPr lang="en-US" sz="1200" b="1" i="0" u="none" strike="noStrike" baseline="0" dirty="0">
                <a:solidFill>
                  <a:srgbClr val="333E48"/>
                </a:solidFill>
              </a:rPr>
              <a:t>Criterion 1: Severity of the Problem</a:t>
            </a:r>
          </a:p>
          <a:p>
            <a:pPr marL="0" indent="0">
              <a:buNone/>
            </a:pPr>
            <a:r>
              <a:rPr lang="en-US" sz="1200" b="0" i="0" u="none" strike="noStrike" baseline="0" dirty="0">
                <a:solidFill>
                  <a:srgbClr val="333E48"/>
                </a:solidFill>
              </a:rPr>
              <a:t>Refers to whether the identified issue can reduce life quality, limit opportunities, or cause serious health outcomes such as disability or death.</a:t>
            </a:r>
          </a:p>
          <a:p>
            <a:pPr marL="0" indent="0">
              <a:buNone/>
            </a:pPr>
            <a:endParaRPr lang="en-US" sz="1200" dirty="0">
              <a:solidFill>
                <a:srgbClr val="333E48"/>
              </a:solidFill>
            </a:endParaRPr>
          </a:p>
          <a:p>
            <a:pPr marL="0" indent="0">
              <a:buNone/>
            </a:pPr>
            <a:r>
              <a:rPr lang="en-US" sz="1200" b="1" i="0" u="none" strike="noStrike" baseline="0" dirty="0">
                <a:solidFill>
                  <a:srgbClr val="333E48"/>
                </a:solidFill>
              </a:rPr>
              <a:t>Criterion 2: Size of The Problem</a:t>
            </a:r>
          </a:p>
          <a:p>
            <a:pPr marL="0" indent="0">
              <a:buNone/>
            </a:pPr>
            <a:r>
              <a:rPr lang="en-US" sz="1200" b="0" i="0" u="none" strike="noStrike" baseline="0" dirty="0">
                <a:solidFill>
                  <a:srgbClr val="333E48"/>
                </a:solidFill>
              </a:rPr>
              <a:t>Refers to whether the identified issue affects a large number of individuals and has the potential for a significant impact on the health of the community. </a:t>
            </a:r>
          </a:p>
          <a:p>
            <a:pPr marL="0" indent="0">
              <a:buNone/>
            </a:pPr>
            <a:endParaRPr lang="en-US" sz="1200" dirty="0">
              <a:solidFill>
                <a:srgbClr val="333E48"/>
              </a:solidFill>
            </a:endParaRPr>
          </a:p>
          <a:p>
            <a:pPr marL="0" indent="0">
              <a:buNone/>
            </a:pPr>
            <a:r>
              <a:rPr lang="en-US" sz="1200" b="1" i="0" u="none" strike="noStrike" baseline="0" dirty="0">
                <a:solidFill>
                  <a:srgbClr val="333E48"/>
                </a:solidFill>
              </a:rPr>
              <a:t>Criterion 3: Disproportionate Effects Among Subgroups</a:t>
            </a:r>
          </a:p>
          <a:p>
            <a:pPr marL="0" indent="0">
              <a:buNone/>
            </a:pPr>
            <a:r>
              <a:rPr lang="en-US" sz="1200" b="0" i="0" u="none" strike="noStrike" baseline="0" dirty="0">
                <a:solidFill>
                  <a:srgbClr val="333E48"/>
                </a:solidFill>
              </a:rPr>
              <a:t>Refers to worse health outcomes caused by the issue in specific subgroups, defined by age, race, ethnicity, income, gender, or geography, compared to others.</a:t>
            </a:r>
          </a:p>
          <a:p>
            <a:pPr marL="0" indent="0">
              <a:buNone/>
            </a:pPr>
            <a:endParaRPr lang="en-US" sz="1400" b="0" i="0" u="none" strike="noStrike" baseline="0" dirty="0">
              <a:solidFill>
                <a:srgbClr val="333E48"/>
              </a:solidFill>
            </a:endParaRPr>
          </a:p>
          <a:p>
            <a:pPr marL="0" indent="0">
              <a:buNone/>
            </a:pPr>
            <a:r>
              <a:rPr lang="en-US" sz="1200" b="1" i="0" u="none" strike="noStrike" baseline="0" dirty="0">
                <a:solidFill>
                  <a:srgbClr val="333E48"/>
                </a:solidFill>
              </a:rPr>
              <a:t>Criterion 4: Economic and Social Cost</a:t>
            </a:r>
          </a:p>
          <a:p>
            <a:pPr marL="0" indent="0">
              <a:buNone/>
            </a:pPr>
            <a:r>
              <a:rPr lang="en-US" sz="1200" b="0" i="0" u="none" strike="noStrike" baseline="0" dirty="0">
                <a:solidFill>
                  <a:srgbClr val="333E48"/>
                </a:solidFill>
              </a:rPr>
              <a:t>Refers to the consequences of not addressing the issue, which include increased monetary costs (i.e., healthcare and social service expenses) and social costs (i.e., loss of productivity, reduced quality of life, etc.)</a:t>
            </a:r>
          </a:p>
          <a:p>
            <a:pPr marL="0" indent="0">
              <a:buNone/>
            </a:pPr>
            <a:endParaRPr lang="en-US" sz="1400" b="0" i="0" u="none" strike="noStrike" baseline="0" dirty="0">
              <a:solidFill>
                <a:srgbClr val="333E48"/>
              </a:solidFill>
            </a:endParaRPr>
          </a:p>
          <a:p>
            <a:pPr marL="0" indent="0">
              <a:buNone/>
            </a:pPr>
            <a:endParaRPr lang="en-US" sz="1400" b="0" i="0" u="none" strike="noStrike" baseline="0" dirty="0">
              <a:solidFill>
                <a:srgbClr val="333E48"/>
              </a:solidFill>
            </a:endParaRPr>
          </a:p>
          <a:p>
            <a:pPr marL="0" indent="0">
              <a:buNone/>
            </a:pPr>
            <a:endParaRPr lang="en-US" sz="1400" b="0" i="0" u="none" strike="noStrike" baseline="0" dirty="0">
              <a:solidFill>
                <a:srgbClr val="333E48"/>
              </a:solidFill>
            </a:endParaRPr>
          </a:p>
          <a:p>
            <a:pPr marL="0" indent="0">
              <a:buNone/>
            </a:pPr>
            <a:endParaRPr lang="en-US" sz="1400" b="1" dirty="0">
              <a:solidFill>
                <a:srgbClr val="000080"/>
              </a:solidFill>
              <a:effectLst/>
              <a:latin typeface="verdana" panose="020B0604030504040204" pitchFamily="34" charset="0"/>
            </a:endParaRPr>
          </a:p>
          <a:p>
            <a:pPr marL="0" indent="0">
              <a:buNone/>
            </a:pPr>
            <a:endParaRPr lang="en-US" sz="1400" b="0" i="0" u="none" strike="noStrike" baseline="0" dirty="0">
              <a:solidFill>
                <a:srgbClr val="333E48"/>
              </a:solidFill>
            </a:endParaRPr>
          </a:p>
        </p:txBody>
      </p:sp>
    </p:spTree>
    <p:extLst>
      <p:ext uri="{BB962C8B-B14F-4D97-AF65-F5344CB8AC3E}">
        <p14:creationId xmlns:p14="http://schemas.microsoft.com/office/powerpoint/2010/main" val="13426087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024C7-9817-9EAB-3B60-F751CFEA7160}"/>
              </a:ext>
            </a:extLst>
          </p:cNvPr>
          <p:cNvSpPr>
            <a:spLocks noGrp="1"/>
          </p:cNvSpPr>
          <p:nvPr>
            <p:ph type="title"/>
          </p:nvPr>
        </p:nvSpPr>
        <p:spPr/>
        <p:txBody>
          <a:bodyPr/>
          <a:lstStyle/>
          <a:p>
            <a:r>
              <a:rPr lang="en-US"/>
              <a:t>Weighted Voting Survey</a:t>
            </a:r>
          </a:p>
        </p:txBody>
      </p:sp>
      <p:sp>
        <p:nvSpPr>
          <p:cNvPr id="3" name="Content Placeholder 2">
            <a:extLst>
              <a:ext uri="{FF2B5EF4-FFF2-40B4-BE49-F238E27FC236}">
                <a16:creationId xmlns:a16="http://schemas.microsoft.com/office/drawing/2014/main" id="{28E5EA1C-2EC1-D093-3EEB-81C42B6B5FDC}"/>
              </a:ext>
            </a:extLst>
          </p:cNvPr>
          <p:cNvSpPr>
            <a:spLocks noGrp="1"/>
          </p:cNvSpPr>
          <p:nvPr>
            <p:ph idx="1"/>
          </p:nvPr>
        </p:nvSpPr>
        <p:spPr/>
        <p:txBody>
          <a:bodyPr>
            <a:normAutofit/>
          </a:bodyPr>
          <a:lstStyle/>
          <a:p>
            <a:pPr marL="0" indent="0">
              <a:buNone/>
            </a:pPr>
            <a:endParaRPr lang="en-US" sz="1200" dirty="0">
              <a:solidFill>
                <a:srgbClr val="333E48"/>
              </a:solidFill>
            </a:endParaRPr>
          </a:p>
          <a:p>
            <a:pPr marL="0" indent="0">
              <a:buNone/>
            </a:pPr>
            <a:r>
              <a:rPr lang="en-US" sz="1200" b="1" i="0" u="none" strike="noStrike" baseline="0" dirty="0">
                <a:solidFill>
                  <a:srgbClr val="333E48"/>
                </a:solidFill>
              </a:rPr>
              <a:t>Criterion 5: Life-span Effect</a:t>
            </a:r>
          </a:p>
          <a:p>
            <a:pPr marL="0" indent="0">
              <a:buNone/>
            </a:pPr>
            <a:r>
              <a:rPr lang="en-US" sz="1200" b="0" i="0" u="none" strike="noStrike" baseline="0" dirty="0">
                <a:solidFill>
                  <a:srgbClr val="333E48"/>
                </a:solidFill>
              </a:rPr>
              <a:t>Refers to a health issue arising at a certain life stage having the potential for lasting impacts and/or serving as a proxy for other related behavioral or social problems.</a:t>
            </a:r>
          </a:p>
          <a:p>
            <a:pPr marL="0" indent="0">
              <a:buNone/>
            </a:pPr>
            <a:endParaRPr lang="en-US" sz="1200" dirty="0">
              <a:solidFill>
                <a:srgbClr val="333E48"/>
              </a:solidFill>
            </a:endParaRPr>
          </a:p>
          <a:p>
            <a:pPr marL="0" indent="0">
              <a:buNone/>
            </a:pPr>
            <a:r>
              <a:rPr lang="en-US" sz="1200" b="1" i="0" u="none" strike="noStrike" baseline="0" dirty="0">
                <a:solidFill>
                  <a:srgbClr val="333E48"/>
                </a:solidFill>
              </a:rPr>
              <a:t>Criterion 6: Feasibility</a:t>
            </a:r>
          </a:p>
          <a:p>
            <a:pPr marL="0" indent="0">
              <a:buNone/>
            </a:pPr>
            <a:r>
              <a:rPr lang="en-US" sz="1200" b="0" i="0" u="none" strike="noStrike" baseline="0" dirty="0">
                <a:solidFill>
                  <a:srgbClr val="333E48"/>
                </a:solidFill>
              </a:rPr>
              <a:t>Refers to the practicality and adequacy of logistics, including the cost, resources, and interventions needed for the state to effectively address the issue.</a:t>
            </a:r>
          </a:p>
          <a:p>
            <a:pPr marL="0" indent="0">
              <a:buNone/>
            </a:pPr>
            <a:endParaRPr lang="en-US" sz="1200" dirty="0">
              <a:solidFill>
                <a:srgbClr val="333E48"/>
              </a:solidFill>
            </a:endParaRPr>
          </a:p>
          <a:p>
            <a:pPr marL="0" indent="0">
              <a:buNone/>
            </a:pPr>
            <a:r>
              <a:rPr lang="en-US" sz="1200" b="1" i="0" u="none" strike="noStrike" baseline="0" dirty="0">
                <a:solidFill>
                  <a:srgbClr val="333E48"/>
                </a:solidFill>
              </a:rPr>
              <a:t>Criterion 7: Availability of Evidence-Based Interventions </a:t>
            </a:r>
          </a:p>
          <a:p>
            <a:pPr marL="0" indent="0">
              <a:buNone/>
            </a:pPr>
            <a:r>
              <a:rPr lang="en-US" sz="1200" b="0" i="0" u="none" strike="noStrike" baseline="0" dirty="0">
                <a:solidFill>
                  <a:srgbClr val="333E48"/>
                </a:solidFill>
              </a:rPr>
              <a:t>Refers to whether evidence-based interventions or strategies to prevent or manage the health issue are available and can be implemented with relative ease.</a:t>
            </a:r>
          </a:p>
          <a:p>
            <a:pPr marL="0" indent="0">
              <a:buNone/>
            </a:pPr>
            <a:endParaRPr lang="en-US" sz="1200" b="0" i="0" u="none" strike="noStrike" baseline="0" dirty="0">
              <a:solidFill>
                <a:srgbClr val="333E48"/>
              </a:solidFill>
            </a:endParaRPr>
          </a:p>
          <a:p>
            <a:pPr marL="0" indent="0">
              <a:buNone/>
            </a:pPr>
            <a:endParaRPr lang="en-US" sz="1200" b="0" i="0" u="none" strike="noStrike" baseline="0" dirty="0">
              <a:solidFill>
                <a:srgbClr val="333E48"/>
              </a:solidFill>
            </a:endParaRPr>
          </a:p>
          <a:p>
            <a:pPr marL="0" indent="0">
              <a:buNone/>
            </a:pPr>
            <a:endParaRPr lang="en-US" sz="1200" b="0" i="0" u="none" strike="noStrike" baseline="0" dirty="0">
              <a:solidFill>
                <a:srgbClr val="333E48"/>
              </a:solidFill>
            </a:endParaRPr>
          </a:p>
          <a:p>
            <a:pPr marL="0" indent="0">
              <a:buNone/>
            </a:pPr>
            <a:endParaRPr lang="en-US" sz="1200" b="0" i="0" u="none" strike="noStrike" baseline="0" dirty="0">
              <a:solidFill>
                <a:srgbClr val="333E48"/>
              </a:solidFill>
            </a:endParaRPr>
          </a:p>
          <a:p>
            <a:pPr marL="0" indent="0">
              <a:buNone/>
            </a:pPr>
            <a:endParaRPr lang="en-US" sz="1200" b="1" dirty="0">
              <a:solidFill>
                <a:srgbClr val="000080"/>
              </a:solidFill>
              <a:effectLst/>
              <a:latin typeface="verdana" panose="020B0604030504040204" pitchFamily="34" charset="0"/>
            </a:endParaRPr>
          </a:p>
          <a:p>
            <a:pPr marL="0" indent="0">
              <a:buNone/>
            </a:pPr>
            <a:endParaRPr lang="en-US" sz="1200" b="0" i="0" u="none" strike="noStrike" baseline="0" dirty="0">
              <a:solidFill>
                <a:srgbClr val="333E48"/>
              </a:solidFill>
            </a:endParaRPr>
          </a:p>
        </p:txBody>
      </p:sp>
    </p:spTree>
    <p:extLst>
      <p:ext uri="{BB962C8B-B14F-4D97-AF65-F5344CB8AC3E}">
        <p14:creationId xmlns:p14="http://schemas.microsoft.com/office/powerpoint/2010/main" val="13199082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F13F3-B13B-D8F0-D901-87D7B0208B8B}"/>
              </a:ext>
            </a:extLst>
          </p:cNvPr>
          <p:cNvSpPr>
            <a:spLocks noGrp="1"/>
          </p:cNvSpPr>
          <p:nvPr>
            <p:ph type="title"/>
          </p:nvPr>
        </p:nvSpPr>
        <p:spPr/>
        <p:txBody>
          <a:bodyPr/>
          <a:lstStyle/>
          <a:p>
            <a:r>
              <a:rPr lang="en-US"/>
              <a:t>Weighted Voting Survey</a:t>
            </a:r>
          </a:p>
        </p:txBody>
      </p:sp>
      <p:sp>
        <p:nvSpPr>
          <p:cNvPr id="3" name="Content Placeholder 2">
            <a:extLst>
              <a:ext uri="{FF2B5EF4-FFF2-40B4-BE49-F238E27FC236}">
                <a16:creationId xmlns:a16="http://schemas.microsoft.com/office/drawing/2014/main" id="{883EE0C8-CA6C-EDBB-8344-1E03AF1F048B}"/>
              </a:ext>
            </a:extLst>
          </p:cNvPr>
          <p:cNvSpPr>
            <a:spLocks noGrp="1"/>
          </p:cNvSpPr>
          <p:nvPr>
            <p:ph idx="1"/>
          </p:nvPr>
        </p:nvSpPr>
        <p:spPr>
          <a:xfrm>
            <a:off x="457200" y="3316077"/>
            <a:ext cx="8229600" cy="1414674"/>
          </a:xfrm>
        </p:spPr>
        <p:txBody>
          <a:bodyPr>
            <a:normAutofit lnSpcReduction="10000"/>
          </a:bodyPr>
          <a:lstStyle/>
          <a:p>
            <a:pPr marL="0" indent="0" algn="l">
              <a:buNone/>
            </a:pPr>
            <a:r>
              <a:rPr lang="en-US" b="1" i="0">
                <a:solidFill>
                  <a:srgbClr val="1E2124"/>
                </a:solidFill>
                <a:effectLst/>
                <a:latin typeface="Verdana (Body)"/>
              </a:rPr>
              <a:t>The rating average is calculated as follows, where:</a:t>
            </a:r>
          </a:p>
          <a:p>
            <a:pPr marL="0" indent="0" algn="l">
              <a:buNone/>
            </a:pPr>
            <a:r>
              <a:rPr lang="en-US" b="0" i="1">
                <a:solidFill>
                  <a:srgbClr val="1E2124"/>
                </a:solidFill>
                <a:effectLst/>
                <a:latin typeface="Verdana (Body)"/>
              </a:rPr>
              <a:t>	</a:t>
            </a:r>
            <a:r>
              <a:rPr lang="pl-PL" b="1" i="0">
                <a:solidFill>
                  <a:srgbClr val="1E2124"/>
                </a:solidFill>
                <a:effectLst/>
                <a:latin typeface="Verdana (Body)"/>
              </a:rPr>
              <a:t>(</a:t>
            </a:r>
            <a:r>
              <a:rPr lang="pl-PL" i="1">
                <a:solidFill>
                  <a:srgbClr val="1E2124"/>
                </a:solidFill>
                <a:effectLst/>
                <a:latin typeface="Verdana (Body)"/>
              </a:rPr>
              <a:t>x</a:t>
            </a:r>
            <a:r>
              <a:rPr lang="pl-PL" i="0">
                <a:solidFill>
                  <a:srgbClr val="1E2124"/>
                </a:solidFill>
                <a:effectLst/>
                <a:latin typeface="Verdana (Body)"/>
              </a:rPr>
              <a:t>1</a:t>
            </a:r>
            <a:r>
              <a:rPr lang="pl-PL" i="1">
                <a:solidFill>
                  <a:srgbClr val="1E2124"/>
                </a:solidFill>
                <a:effectLst/>
                <a:latin typeface="Verdana (Body)"/>
              </a:rPr>
              <a:t>w</a:t>
            </a:r>
            <a:r>
              <a:rPr lang="pl-PL" i="0">
                <a:solidFill>
                  <a:srgbClr val="1E2124"/>
                </a:solidFill>
                <a:effectLst/>
                <a:latin typeface="Verdana (Body)"/>
              </a:rPr>
              <a:t>1 + </a:t>
            </a:r>
            <a:r>
              <a:rPr lang="pl-PL" i="1">
                <a:solidFill>
                  <a:srgbClr val="1E2124"/>
                </a:solidFill>
                <a:effectLst/>
                <a:latin typeface="Verdana (Body)"/>
              </a:rPr>
              <a:t>x</a:t>
            </a:r>
            <a:r>
              <a:rPr lang="pl-PL" i="0">
                <a:solidFill>
                  <a:srgbClr val="1E2124"/>
                </a:solidFill>
                <a:effectLst/>
                <a:latin typeface="Verdana (Body)"/>
              </a:rPr>
              <a:t>2</a:t>
            </a:r>
            <a:r>
              <a:rPr lang="pl-PL" i="1">
                <a:solidFill>
                  <a:srgbClr val="1E2124"/>
                </a:solidFill>
                <a:effectLst/>
                <a:latin typeface="Verdana (Body)"/>
              </a:rPr>
              <a:t>w</a:t>
            </a:r>
            <a:r>
              <a:rPr lang="pl-PL" i="0">
                <a:solidFill>
                  <a:srgbClr val="1E2124"/>
                </a:solidFill>
                <a:effectLst/>
                <a:latin typeface="Verdana (Body)"/>
              </a:rPr>
              <a:t>2 + </a:t>
            </a:r>
            <a:r>
              <a:rPr lang="pl-PL" i="1">
                <a:solidFill>
                  <a:srgbClr val="1E2124"/>
                </a:solidFill>
                <a:effectLst/>
                <a:latin typeface="Verdana (Body)"/>
              </a:rPr>
              <a:t>x</a:t>
            </a:r>
            <a:r>
              <a:rPr lang="pl-PL" i="0">
                <a:solidFill>
                  <a:srgbClr val="1E2124"/>
                </a:solidFill>
                <a:effectLst/>
                <a:latin typeface="Verdana (Body)"/>
              </a:rPr>
              <a:t>3</a:t>
            </a:r>
            <a:r>
              <a:rPr lang="pl-PL" i="1">
                <a:solidFill>
                  <a:srgbClr val="1E2124"/>
                </a:solidFill>
                <a:effectLst/>
                <a:latin typeface="Verdana (Body)"/>
              </a:rPr>
              <a:t>w</a:t>
            </a:r>
            <a:r>
              <a:rPr lang="pl-PL" i="0">
                <a:solidFill>
                  <a:srgbClr val="1E2124"/>
                </a:solidFill>
                <a:effectLst/>
                <a:latin typeface="Verdana (Body)"/>
              </a:rPr>
              <a:t>3 ... </a:t>
            </a:r>
            <a:r>
              <a:rPr lang="pl-PL" i="1">
                <a:solidFill>
                  <a:srgbClr val="1E2124"/>
                </a:solidFill>
                <a:effectLst/>
                <a:latin typeface="Verdana (Body)"/>
              </a:rPr>
              <a:t>xnwn</a:t>
            </a:r>
            <a:r>
              <a:rPr lang="pl-PL" i="0">
                <a:solidFill>
                  <a:srgbClr val="1E2124"/>
                </a:solidFill>
                <a:effectLst/>
                <a:latin typeface="Verdana (Body)"/>
              </a:rPr>
              <a:t>) / Total</a:t>
            </a:r>
            <a:r>
              <a:rPr lang="en-US" i="0">
                <a:solidFill>
                  <a:srgbClr val="1E2124"/>
                </a:solidFill>
                <a:effectLst/>
                <a:latin typeface="Verdana (Body)"/>
              </a:rPr>
              <a:t> number of Responses</a:t>
            </a:r>
            <a:endParaRPr lang="en-US">
              <a:latin typeface="Verdana (Body)"/>
            </a:endParaRPr>
          </a:p>
          <a:p>
            <a:pPr marL="0" indent="0">
              <a:buNone/>
            </a:pPr>
            <a:r>
              <a:rPr lang="en-US" b="0" i="1">
                <a:solidFill>
                  <a:srgbClr val="1E2124"/>
                </a:solidFill>
                <a:effectLst/>
                <a:latin typeface="Verdana (Body)"/>
              </a:rPr>
              <a:t>	</a:t>
            </a:r>
          </a:p>
          <a:p>
            <a:pPr marL="0" indent="0">
              <a:buNone/>
            </a:pPr>
            <a:r>
              <a:rPr lang="en-US" b="0" i="1">
                <a:solidFill>
                  <a:srgbClr val="1E2124"/>
                </a:solidFill>
                <a:effectLst/>
                <a:latin typeface="Verdana (Body)"/>
              </a:rPr>
              <a:t>	w</a:t>
            </a:r>
            <a:r>
              <a:rPr lang="en-US" b="0" i="0">
                <a:solidFill>
                  <a:srgbClr val="1E2124"/>
                </a:solidFill>
                <a:effectLst/>
                <a:latin typeface="Verdana (Body)"/>
              </a:rPr>
              <a:t> = weight of answer choice</a:t>
            </a:r>
            <a:br>
              <a:rPr lang="en-US" b="0" i="0">
                <a:solidFill>
                  <a:srgbClr val="1E2124"/>
                </a:solidFill>
                <a:effectLst/>
                <a:latin typeface="Verdana (Body)"/>
              </a:rPr>
            </a:br>
            <a:r>
              <a:rPr lang="en-US" b="0" i="0">
                <a:solidFill>
                  <a:srgbClr val="1E2124"/>
                </a:solidFill>
                <a:effectLst/>
                <a:latin typeface="Verdana (Body)"/>
              </a:rPr>
              <a:t>	</a:t>
            </a:r>
            <a:r>
              <a:rPr lang="en-US" b="0" i="1">
                <a:solidFill>
                  <a:srgbClr val="1E2124"/>
                </a:solidFill>
                <a:effectLst/>
                <a:latin typeface="Verdana (Body)"/>
              </a:rPr>
              <a:t>x</a:t>
            </a:r>
            <a:r>
              <a:rPr lang="en-US" b="0" i="0">
                <a:solidFill>
                  <a:srgbClr val="1E2124"/>
                </a:solidFill>
                <a:effectLst/>
                <a:latin typeface="Verdana (Body)"/>
              </a:rPr>
              <a:t> = response count for answer choice</a:t>
            </a:r>
          </a:p>
          <a:p>
            <a:pPr marL="0" indent="0">
              <a:buNone/>
            </a:pPr>
            <a:endParaRPr lang="en-US"/>
          </a:p>
        </p:txBody>
      </p:sp>
      <p:pic>
        <p:nvPicPr>
          <p:cNvPr id="5" name="Picture 4">
            <a:extLst>
              <a:ext uri="{FF2B5EF4-FFF2-40B4-BE49-F238E27FC236}">
                <a16:creationId xmlns:a16="http://schemas.microsoft.com/office/drawing/2014/main" id="{E1A35CA7-4981-3A3F-1724-BF49B6C29D55}"/>
              </a:ext>
            </a:extLst>
          </p:cNvPr>
          <p:cNvPicPr>
            <a:picLocks noChangeAspect="1"/>
          </p:cNvPicPr>
          <p:nvPr/>
        </p:nvPicPr>
        <p:blipFill>
          <a:blip r:embed="rId3"/>
          <a:stretch>
            <a:fillRect/>
          </a:stretch>
        </p:blipFill>
        <p:spPr>
          <a:xfrm>
            <a:off x="0" y="1661888"/>
            <a:ext cx="9144000" cy="1562701"/>
          </a:xfrm>
          <a:prstGeom prst="rect">
            <a:avLst/>
          </a:prstGeom>
        </p:spPr>
      </p:pic>
      <p:sp>
        <p:nvSpPr>
          <p:cNvPr id="6" name="TextBox 5">
            <a:extLst>
              <a:ext uri="{FF2B5EF4-FFF2-40B4-BE49-F238E27FC236}">
                <a16:creationId xmlns:a16="http://schemas.microsoft.com/office/drawing/2014/main" id="{2B63D5A3-6AA8-87B0-F3DF-925D1D4A3658}"/>
              </a:ext>
            </a:extLst>
          </p:cNvPr>
          <p:cNvSpPr txBox="1"/>
          <p:nvPr/>
        </p:nvSpPr>
        <p:spPr>
          <a:xfrm>
            <a:off x="154236" y="1322024"/>
            <a:ext cx="7436386" cy="369332"/>
          </a:xfrm>
          <a:prstGeom prst="rect">
            <a:avLst/>
          </a:prstGeom>
          <a:noFill/>
        </p:spPr>
        <p:txBody>
          <a:bodyPr wrap="square" rtlCol="0">
            <a:spAutoFit/>
          </a:bodyPr>
          <a:lstStyle/>
          <a:p>
            <a:pPr marL="0" indent="0">
              <a:buNone/>
            </a:pPr>
            <a:r>
              <a:rPr lang="en-US" sz="1800" b="1" i="0" u="none" strike="noStrike" baseline="0">
                <a:solidFill>
                  <a:srgbClr val="FF0000"/>
                </a:solidFill>
              </a:rPr>
              <a:t>How to Calculate the Total weighted Average Score? </a:t>
            </a:r>
          </a:p>
        </p:txBody>
      </p:sp>
    </p:spTree>
    <p:extLst>
      <p:ext uri="{BB962C8B-B14F-4D97-AF65-F5344CB8AC3E}">
        <p14:creationId xmlns:p14="http://schemas.microsoft.com/office/powerpoint/2010/main" val="26555670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39A91-9D50-D945-5B8B-280D97AE0194}"/>
              </a:ext>
            </a:extLst>
          </p:cNvPr>
          <p:cNvSpPr>
            <a:spLocks noGrp="1"/>
          </p:cNvSpPr>
          <p:nvPr>
            <p:ph type="title"/>
          </p:nvPr>
        </p:nvSpPr>
        <p:spPr/>
        <p:txBody>
          <a:bodyPr>
            <a:noAutofit/>
          </a:bodyPr>
          <a:lstStyle/>
          <a:p>
            <a:r>
              <a:rPr lang="en-US" sz="2400" dirty="0"/>
              <a:t>Survey Results- Rank of All Health Issues</a:t>
            </a:r>
          </a:p>
        </p:txBody>
      </p:sp>
      <p:pic>
        <p:nvPicPr>
          <p:cNvPr id="5" name="Picture 4">
            <a:extLst>
              <a:ext uri="{FF2B5EF4-FFF2-40B4-BE49-F238E27FC236}">
                <a16:creationId xmlns:a16="http://schemas.microsoft.com/office/drawing/2014/main" id="{9CFA3CCB-853A-135F-CB2A-06003FBF34F4}"/>
              </a:ext>
            </a:extLst>
          </p:cNvPr>
          <p:cNvPicPr>
            <a:picLocks noChangeAspect="1"/>
          </p:cNvPicPr>
          <p:nvPr/>
        </p:nvPicPr>
        <p:blipFill>
          <a:blip r:embed="rId3"/>
          <a:stretch>
            <a:fillRect/>
          </a:stretch>
        </p:blipFill>
        <p:spPr>
          <a:xfrm>
            <a:off x="560567" y="948299"/>
            <a:ext cx="8022866" cy="3503106"/>
          </a:xfrm>
          <a:prstGeom prst="rect">
            <a:avLst/>
          </a:prstGeom>
        </p:spPr>
      </p:pic>
    </p:spTree>
    <p:extLst>
      <p:ext uri="{BB962C8B-B14F-4D97-AF65-F5344CB8AC3E}">
        <p14:creationId xmlns:p14="http://schemas.microsoft.com/office/powerpoint/2010/main" val="27191226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2482F-E580-BA4A-8EFC-4F47A218178B}"/>
              </a:ext>
            </a:extLst>
          </p:cNvPr>
          <p:cNvSpPr>
            <a:spLocks noGrp="1"/>
          </p:cNvSpPr>
          <p:nvPr>
            <p:ph type="title"/>
          </p:nvPr>
        </p:nvSpPr>
        <p:spPr/>
        <p:txBody>
          <a:bodyPr/>
          <a:lstStyle/>
          <a:p>
            <a:r>
              <a:rPr lang="en-US"/>
              <a:t>Weighted Voting Survey</a:t>
            </a:r>
          </a:p>
        </p:txBody>
      </p:sp>
      <p:sp>
        <p:nvSpPr>
          <p:cNvPr id="3" name="Content Placeholder 2">
            <a:extLst>
              <a:ext uri="{FF2B5EF4-FFF2-40B4-BE49-F238E27FC236}">
                <a16:creationId xmlns:a16="http://schemas.microsoft.com/office/drawing/2014/main" id="{52F38D8F-59A2-9906-4346-C764D0D47EDC}"/>
              </a:ext>
            </a:extLst>
          </p:cNvPr>
          <p:cNvSpPr>
            <a:spLocks noGrp="1"/>
          </p:cNvSpPr>
          <p:nvPr>
            <p:ph idx="1"/>
          </p:nvPr>
        </p:nvSpPr>
        <p:spPr/>
        <p:txBody>
          <a:bodyPr>
            <a:normAutofit/>
          </a:bodyPr>
          <a:lstStyle/>
          <a:p>
            <a:pPr marL="0" indent="0">
              <a:lnSpc>
                <a:spcPct val="150000"/>
              </a:lnSpc>
              <a:spcBef>
                <a:spcPts val="0"/>
              </a:spcBef>
              <a:buNone/>
            </a:pPr>
            <a:r>
              <a:rPr lang="en-US" sz="1800" b="1">
                <a:solidFill>
                  <a:srgbClr val="553278"/>
                </a:solidFill>
                <a:effectLst/>
                <a:ea typeface="PMingLiU" panose="02020500000000000000" pitchFamily="18" charset="-120"/>
              </a:rPr>
              <a:t>Limitations</a:t>
            </a:r>
            <a:r>
              <a:rPr lang="en-US" sz="1800" b="1">
                <a:effectLst/>
                <a:ea typeface="PMingLiU" panose="02020500000000000000" pitchFamily="18" charset="-120"/>
              </a:rPr>
              <a:t>  </a:t>
            </a:r>
          </a:p>
          <a:p>
            <a:pPr>
              <a:lnSpc>
                <a:spcPct val="150000"/>
              </a:lnSpc>
              <a:spcBef>
                <a:spcPts val="0"/>
              </a:spcBef>
            </a:pPr>
            <a:r>
              <a:rPr lang="en-US" sz="1800" b="1">
                <a:effectLst/>
                <a:ea typeface="PMingLiU" panose="02020500000000000000" pitchFamily="18" charset="-120"/>
              </a:rPr>
              <a:t>Response Rate</a:t>
            </a:r>
            <a:endParaRPr lang="en-US" sz="1800">
              <a:effectLst/>
              <a:ea typeface="PMingLiU" panose="02020500000000000000" pitchFamily="18" charset="-120"/>
            </a:endParaRPr>
          </a:p>
          <a:p>
            <a:pPr>
              <a:lnSpc>
                <a:spcPct val="150000"/>
              </a:lnSpc>
              <a:spcBef>
                <a:spcPts val="0"/>
              </a:spcBef>
            </a:pPr>
            <a:r>
              <a:rPr lang="en-US" sz="1800" b="1">
                <a:effectLst/>
                <a:ea typeface="PMingLiU" panose="02020500000000000000" pitchFamily="18" charset="-120"/>
              </a:rPr>
              <a:t>Subjectivity in Weight Assignment</a:t>
            </a:r>
          </a:p>
          <a:p>
            <a:pPr>
              <a:lnSpc>
                <a:spcPct val="150000"/>
              </a:lnSpc>
              <a:spcBef>
                <a:spcPts val="0"/>
              </a:spcBef>
            </a:pPr>
            <a:r>
              <a:rPr lang="en-US" sz="1800" b="1">
                <a:effectLst/>
                <a:ea typeface="PMingLiU" panose="02020500000000000000" pitchFamily="18" charset="-120"/>
              </a:rPr>
              <a:t>Non-response Bias</a:t>
            </a:r>
            <a:endParaRPr lang="en-US" sz="1800"/>
          </a:p>
        </p:txBody>
      </p:sp>
    </p:spTree>
    <p:extLst>
      <p:ext uri="{BB962C8B-B14F-4D97-AF65-F5344CB8AC3E}">
        <p14:creationId xmlns:p14="http://schemas.microsoft.com/office/powerpoint/2010/main" val="28677092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55AAECC-2363-3EE8-45EC-F1B763C90266}"/>
              </a:ext>
            </a:extLst>
          </p:cNvPr>
          <p:cNvSpPr>
            <a:spLocks noGrp="1"/>
          </p:cNvSpPr>
          <p:nvPr>
            <p:ph type="title"/>
          </p:nvPr>
        </p:nvSpPr>
        <p:spPr/>
        <p:txBody>
          <a:bodyPr/>
          <a:lstStyle/>
          <a:p>
            <a:r>
              <a:rPr lang="en-US"/>
              <a:t>Poverty</a:t>
            </a:r>
          </a:p>
        </p:txBody>
      </p:sp>
      <p:graphicFrame>
        <p:nvGraphicFramePr>
          <p:cNvPr id="4" name="Content Placeholder 3">
            <a:extLst>
              <a:ext uri="{FF2B5EF4-FFF2-40B4-BE49-F238E27FC236}">
                <a16:creationId xmlns:a16="http://schemas.microsoft.com/office/drawing/2014/main" id="{5CA5D2FD-65EE-F91D-051F-33D2E0767199}"/>
              </a:ext>
            </a:extLst>
          </p:cNvPr>
          <p:cNvGraphicFramePr>
            <a:graphicFrameLocks noGrp="1"/>
          </p:cNvGraphicFramePr>
          <p:nvPr>
            <p:ph idx="1"/>
            <p:extLst>
              <p:ext uri="{D42A27DB-BD31-4B8C-83A1-F6EECF244321}">
                <p14:modId xmlns:p14="http://schemas.microsoft.com/office/powerpoint/2010/main" val="2419949131"/>
              </p:ext>
            </p:extLst>
          </p:nvPr>
        </p:nvGraphicFramePr>
        <p:xfrm>
          <a:off x="457200" y="1200150"/>
          <a:ext cx="8229600" cy="3371876"/>
        </p:xfrm>
        <a:graphic>
          <a:graphicData uri="http://schemas.openxmlformats.org/drawingml/2006/table">
            <a:tbl>
              <a:tblPr/>
              <a:tblGrid>
                <a:gridCol w="8229600">
                  <a:extLst>
                    <a:ext uri="{9D8B030D-6E8A-4147-A177-3AD203B41FA5}">
                      <a16:colId xmlns:a16="http://schemas.microsoft.com/office/drawing/2014/main" val="1674100232"/>
                    </a:ext>
                  </a:extLst>
                </a:gridCol>
              </a:tblGrid>
              <a:tr h="320461">
                <a:tc>
                  <a:txBody>
                    <a:bodyPr/>
                    <a:lstStyle/>
                    <a:p>
                      <a:pPr algn="l" rtl="0" fontAlgn="base"/>
                      <a:r>
                        <a:rPr lang="en-US" sz="1400" b="1" i="0">
                          <a:solidFill>
                            <a:srgbClr val="FFFFFF"/>
                          </a:solidFill>
                          <a:effectLst/>
                          <a:latin typeface="+mn-lt"/>
                        </a:rPr>
                        <a:t>Interventions/ Strategies </a:t>
                      </a:r>
                      <a:endParaRPr lang="en-US" sz="2400" b="1" i="0">
                        <a:effectLst/>
                        <a:latin typeface="+mn-lt"/>
                      </a:endParaRPr>
                    </a:p>
                  </a:txBody>
                  <a:tcPr marL="89318" marR="89318" marT="44659" marB="44659">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2060"/>
                    </a:solidFill>
                  </a:tcPr>
                </a:tc>
                <a:extLst>
                  <a:ext uri="{0D108BD9-81ED-4DB2-BD59-A6C34878D82A}">
                    <a16:rowId xmlns:a16="http://schemas.microsoft.com/office/drawing/2014/main" val="743997355"/>
                  </a:ext>
                </a:extLst>
              </a:tr>
              <a:tr h="385004">
                <a:tc>
                  <a:txBody>
                    <a:bodyPr/>
                    <a:lstStyle/>
                    <a:p>
                      <a:pPr lvl="1" algn="l" rtl="0" fontAlgn="base"/>
                      <a:r>
                        <a:rPr lang="en-US" sz="1800" b="1" i="0">
                          <a:effectLst/>
                          <a:latin typeface="+mn-lt"/>
                        </a:rPr>
                        <a:t>Hospitals</a:t>
                      </a:r>
                    </a:p>
                  </a:txBody>
                  <a:tcPr marL="89318" marR="89318" marT="44659" marB="44659">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09920666"/>
                  </a:ext>
                </a:extLst>
              </a:tr>
              <a:tr h="1732933">
                <a:tc>
                  <a:txBody>
                    <a:bodyPr/>
                    <a:lstStyle/>
                    <a:p>
                      <a:pPr marL="228600" marR="0" lvl="0" indent="-228600" algn="l" defTabSz="914400" rtl="0" eaLnBrk="1" fontAlgn="base" latinLnBrk="0" hangingPunct="1">
                        <a:lnSpc>
                          <a:spcPct val="100000"/>
                        </a:lnSpc>
                        <a:spcBef>
                          <a:spcPts val="0"/>
                        </a:spcBef>
                        <a:spcAft>
                          <a:spcPts val="0"/>
                        </a:spcAft>
                        <a:buClrTx/>
                        <a:buSzTx/>
                        <a:buFont typeface="+mj-lt"/>
                        <a:buAutoNum type="arabicPeriod"/>
                        <a:tabLst/>
                        <a:defRPr/>
                      </a:pPr>
                      <a:r>
                        <a:rPr lang="en-US" sz="1400" b="0" i="0" kern="1200">
                          <a:solidFill>
                            <a:schemeClr val="tx1"/>
                          </a:solidFill>
                          <a:effectLst/>
                          <a:latin typeface="+mn-lt"/>
                          <a:ea typeface="+mn-ea"/>
                          <a:cs typeface="+mn-cs"/>
                        </a:rPr>
                        <a:t>Partner with local nonprofits to integrate economic services such as financial coaching, tax preparation, and economic bundles into the medical home and clinics.</a:t>
                      </a:r>
                    </a:p>
                    <a:p>
                      <a:pPr marL="228600" marR="0" lvl="0" indent="-228600" algn="l" defTabSz="914400" rtl="0" eaLnBrk="1" fontAlgn="base" latinLnBrk="0" hangingPunct="1">
                        <a:lnSpc>
                          <a:spcPct val="100000"/>
                        </a:lnSpc>
                        <a:spcBef>
                          <a:spcPts val="0"/>
                        </a:spcBef>
                        <a:spcAft>
                          <a:spcPts val="0"/>
                        </a:spcAft>
                        <a:buClrTx/>
                        <a:buSzTx/>
                        <a:buFont typeface="+mj-lt"/>
                        <a:buAutoNum type="arabicPeriod"/>
                        <a:tabLst/>
                        <a:defRPr/>
                      </a:pPr>
                      <a:endParaRPr lang="en-US" sz="1400" b="0" i="0" kern="1200">
                        <a:solidFill>
                          <a:schemeClr val="tx1"/>
                        </a:solidFill>
                        <a:effectLst/>
                        <a:latin typeface="+mn-lt"/>
                        <a:ea typeface="+mn-ea"/>
                        <a:cs typeface="+mn-cs"/>
                      </a:endParaRPr>
                    </a:p>
                    <a:p>
                      <a:pPr marL="228600" marR="0" lvl="0" indent="-228600" algn="l" defTabSz="914400" rtl="0" eaLnBrk="1" fontAlgn="base" latinLnBrk="0" hangingPunct="1">
                        <a:lnSpc>
                          <a:spcPct val="100000"/>
                        </a:lnSpc>
                        <a:spcBef>
                          <a:spcPts val="0"/>
                        </a:spcBef>
                        <a:spcAft>
                          <a:spcPts val="0"/>
                        </a:spcAft>
                        <a:buClrTx/>
                        <a:buSzTx/>
                        <a:buFont typeface="+mj-lt"/>
                        <a:buAutoNum type="arabicPeriod"/>
                        <a:tabLst/>
                        <a:defRPr/>
                      </a:pPr>
                      <a:r>
                        <a:rPr lang="en-US" sz="1400" b="0" i="0" kern="1200">
                          <a:solidFill>
                            <a:schemeClr val="tx1"/>
                          </a:solidFill>
                          <a:effectLst/>
                          <a:latin typeface="+mn-lt"/>
                          <a:ea typeface="+mn-ea"/>
                          <a:cs typeface="+mn-cs"/>
                        </a:rPr>
                        <a:t>Incorporate strategies to screen patients for resource insecurities and social needs and connect patients to community resources.</a:t>
                      </a:r>
                    </a:p>
                    <a:p>
                      <a:pPr marL="228600" marR="0" lvl="0" indent="-228600" algn="l" defTabSz="914400" rtl="0" eaLnBrk="1" fontAlgn="base" latinLnBrk="0" hangingPunct="1">
                        <a:lnSpc>
                          <a:spcPct val="100000"/>
                        </a:lnSpc>
                        <a:spcBef>
                          <a:spcPts val="0"/>
                        </a:spcBef>
                        <a:spcAft>
                          <a:spcPts val="0"/>
                        </a:spcAft>
                        <a:buClrTx/>
                        <a:buSzTx/>
                        <a:buFont typeface="+mj-lt"/>
                        <a:buAutoNum type="arabicPeriod"/>
                        <a:tabLst/>
                        <a:defRPr/>
                      </a:pPr>
                      <a:endParaRPr lang="en-US" sz="1400" b="0" i="0" kern="1200">
                        <a:solidFill>
                          <a:schemeClr val="tx1"/>
                        </a:solidFill>
                        <a:effectLst/>
                        <a:latin typeface="+mn-lt"/>
                        <a:ea typeface="+mn-ea"/>
                        <a:cs typeface="+mn-cs"/>
                      </a:endParaRPr>
                    </a:p>
                    <a:p>
                      <a:pPr marL="228600" marR="0" lvl="0" indent="-228600" algn="l" defTabSz="914400" rtl="0" eaLnBrk="1" fontAlgn="base" latinLnBrk="0" hangingPunct="1">
                        <a:lnSpc>
                          <a:spcPct val="100000"/>
                        </a:lnSpc>
                        <a:spcBef>
                          <a:spcPts val="0"/>
                        </a:spcBef>
                        <a:spcAft>
                          <a:spcPts val="0"/>
                        </a:spcAft>
                        <a:buClrTx/>
                        <a:buSzTx/>
                        <a:buFont typeface="+mj-lt"/>
                        <a:buAutoNum type="arabicPeriod"/>
                        <a:tabLst/>
                        <a:defRPr/>
                      </a:pPr>
                      <a:r>
                        <a:rPr lang="en-US" sz="1400" b="0" i="0" kern="1200">
                          <a:solidFill>
                            <a:schemeClr val="tx1"/>
                          </a:solidFill>
                          <a:effectLst/>
                          <a:latin typeface="+mn-lt"/>
                          <a:ea typeface="+mn-ea"/>
                          <a:cs typeface="+mn-cs"/>
                        </a:rPr>
                        <a:t>Use Data to Identify disparities across patient groups.</a:t>
                      </a:r>
                    </a:p>
                    <a:p>
                      <a:pPr marL="228600" marR="0" lvl="0" indent="-228600" algn="l" defTabSz="914400" rtl="0" eaLnBrk="1" fontAlgn="base" latinLnBrk="0" hangingPunct="1">
                        <a:lnSpc>
                          <a:spcPct val="100000"/>
                        </a:lnSpc>
                        <a:spcBef>
                          <a:spcPts val="0"/>
                        </a:spcBef>
                        <a:spcAft>
                          <a:spcPts val="0"/>
                        </a:spcAft>
                        <a:buClrTx/>
                        <a:buSzTx/>
                        <a:buFont typeface="+mj-lt"/>
                        <a:buAutoNum type="arabicPeriod"/>
                        <a:tabLst/>
                        <a:defRPr/>
                      </a:pPr>
                      <a:endParaRPr lang="en-US" sz="1100" b="0" i="0" kern="1200">
                        <a:solidFill>
                          <a:schemeClr val="tx1"/>
                        </a:solidFill>
                        <a:effectLst/>
                        <a:latin typeface="+mn-lt"/>
                        <a:ea typeface="+mn-ea"/>
                        <a:cs typeface="+mn-cs"/>
                      </a:endParaRPr>
                    </a:p>
                  </a:txBody>
                  <a:tcPr marL="89318" marR="89318" marT="44659" marB="44659">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514407340"/>
                  </a:ext>
                </a:extLst>
              </a:tr>
              <a:tr h="385004">
                <a:tc>
                  <a:txBody>
                    <a:bodyPr/>
                    <a:lstStyle/>
                    <a:p>
                      <a:pPr lvl="1" algn="l" rtl="0" fontAlgn="base"/>
                      <a:r>
                        <a:rPr lang="en-US" sz="1800" b="1" i="0">
                          <a:effectLst/>
                          <a:latin typeface="+mn-lt"/>
                        </a:rPr>
                        <a:t>Health Departments</a:t>
                      </a:r>
                    </a:p>
                  </a:txBody>
                  <a:tcPr marL="89318" marR="89318" marT="44659" marB="44659">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37627092"/>
                  </a:ext>
                </a:extLst>
              </a:tr>
              <a:tr h="530929">
                <a:tc>
                  <a:txBody>
                    <a:bodyPr/>
                    <a:lstStyle/>
                    <a:p>
                      <a:pPr lvl="1" algn="l" rtl="0" fontAlgn="base"/>
                      <a:r>
                        <a:rPr lang="en-US" sz="1800" b="1" i="0">
                          <a:effectLst/>
                          <a:latin typeface="+mn-lt"/>
                        </a:rPr>
                        <a:t>Other Organization </a:t>
                      </a:r>
                    </a:p>
                  </a:txBody>
                  <a:tcPr marL="89318" marR="89318" marT="44659" marB="44659">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81516469"/>
                  </a:ext>
                </a:extLst>
              </a:tr>
            </a:tbl>
          </a:graphicData>
        </a:graphic>
      </p:graphicFrame>
    </p:spTree>
    <p:extLst>
      <p:ext uri="{BB962C8B-B14F-4D97-AF65-F5344CB8AC3E}">
        <p14:creationId xmlns:p14="http://schemas.microsoft.com/office/powerpoint/2010/main" val="8786295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55AAECC-2363-3EE8-45EC-F1B763C90266}"/>
              </a:ext>
            </a:extLst>
          </p:cNvPr>
          <p:cNvSpPr>
            <a:spLocks noGrp="1"/>
          </p:cNvSpPr>
          <p:nvPr>
            <p:ph type="title"/>
          </p:nvPr>
        </p:nvSpPr>
        <p:spPr/>
        <p:txBody>
          <a:bodyPr/>
          <a:lstStyle/>
          <a:p>
            <a:r>
              <a:rPr lang="en-US"/>
              <a:t>Poverty</a:t>
            </a:r>
          </a:p>
        </p:txBody>
      </p:sp>
      <p:graphicFrame>
        <p:nvGraphicFramePr>
          <p:cNvPr id="4" name="Content Placeholder 3">
            <a:extLst>
              <a:ext uri="{FF2B5EF4-FFF2-40B4-BE49-F238E27FC236}">
                <a16:creationId xmlns:a16="http://schemas.microsoft.com/office/drawing/2014/main" id="{5CA5D2FD-65EE-F91D-051F-33D2E0767199}"/>
              </a:ext>
            </a:extLst>
          </p:cNvPr>
          <p:cNvGraphicFramePr>
            <a:graphicFrameLocks noGrp="1"/>
          </p:cNvGraphicFramePr>
          <p:nvPr>
            <p:ph idx="1"/>
            <p:extLst>
              <p:ext uri="{D42A27DB-BD31-4B8C-83A1-F6EECF244321}">
                <p14:modId xmlns:p14="http://schemas.microsoft.com/office/powerpoint/2010/main" val="3935805165"/>
              </p:ext>
            </p:extLst>
          </p:nvPr>
        </p:nvGraphicFramePr>
        <p:xfrm>
          <a:off x="457200" y="1200150"/>
          <a:ext cx="8229600" cy="3407122"/>
        </p:xfrm>
        <a:graphic>
          <a:graphicData uri="http://schemas.openxmlformats.org/drawingml/2006/table">
            <a:tbl>
              <a:tblPr/>
              <a:tblGrid>
                <a:gridCol w="8229600">
                  <a:extLst>
                    <a:ext uri="{9D8B030D-6E8A-4147-A177-3AD203B41FA5}">
                      <a16:colId xmlns:a16="http://schemas.microsoft.com/office/drawing/2014/main" val="1674100232"/>
                    </a:ext>
                  </a:extLst>
                </a:gridCol>
              </a:tblGrid>
              <a:tr h="283243">
                <a:tc>
                  <a:txBody>
                    <a:bodyPr/>
                    <a:lstStyle/>
                    <a:p>
                      <a:pPr algn="l" rtl="0" fontAlgn="base"/>
                      <a:r>
                        <a:rPr lang="en-US" sz="1400" b="1" i="0">
                          <a:solidFill>
                            <a:srgbClr val="FFFFFF"/>
                          </a:solidFill>
                          <a:effectLst/>
                          <a:latin typeface="+mn-lt"/>
                        </a:rPr>
                        <a:t>Interventions/ Strategies </a:t>
                      </a:r>
                      <a:endParaRPr lang="en-US" sz="2400" b="1" i="0">
                        <a:effectLst/>
                        <a:latin typeface="+mn-lt"/>
                      </a:endParaRPr>
                    </a:p>
                  </a:txBody>
                  <a:tcPr marL="89318" marR="89318" marT="44659" marB="44659">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2060"/>
                    </a:solidFill>
                  </a:tcPr>
                </a:tc>
                <a:extLst>
                  <a:ext uri="{0D108BD9-81ED-4DB2-BD59-A6C34878D82A}">
                    <a16:rowId xmlns:a16="http://schemas.microsoft.com/office/drawing/2014/main" val="743997355"/>
                  </a:ext>
                </a:extLst>
              </a:tr>
              <a:tr h="340289">
                <a:tc>
                  <a:txBody>
                    <a:bodyPr/>
                    <a:lstStyle/>
                    <a:p>
                      <a:pPr algn="l" rtl="0" fontAlgn="base"/>
                      <a:r>
                        <a:rPr lang="en-US" sz="1800" b="1" i="0">
                          <a:effectLst/>
                          <a:latin typeface="+mn-lt"/>
                        </a:rPr>
                        <a:t>Hospitals</a:t>
                      </a:r>
                    </a:p>
                  </a:txBody>
                  <a:tcPr marL="89318" marR="89318" marT="44659" marB="44659">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09920666"/>
                  </a:ext>
                </a:extLst>
              </a:tr>
              <a:tr h="367610">
                <a:tc>
                  <a:txBody>
                    <a:bodyPr/>
                    <a:lstStyle/>
                    <a:p>
                      <a:pPr algn="l" rtl="0" fontAlgn="base"/>
                      <a:r>
                        <a:rPr lang="en-US" sz="1800" b="1" i="0">
                          <a:effectLst/>
                          <a:latin typeface="+mn-lt"/>
                        </a:rPr>
                        <a:t>Health Departments</a:t>
                      </a:r>
                    </a:p>
                  </a:txBody>
                  <a:tcPr marL="89318" marR="89318" marT="44659" marB="44659">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85436194"/>
                  </a:ext>
                </a:extLst>
              </a:tr>
              <a:tr h="939269">
                <a:tc>
                  <a:txBody>
                    <a:bodyPr/>
                    <a:lstStyle/>
                    <a:p>
                      <a:pPr marL="342900" indent="-342900" algn="l" rtl="0" fontAlgn="base">
                        <a:buFont typeface="+mj-lt"/>
                        <a:buAutoNum type="arabicPeriod"/>
                      </a:pPr>
                      <a:r>
                        <a:rPr lang="en-US" sz="1400" b="0" i="0">
                          <a:effectLst/>
                          <a:latin typeface="+mn-lt"/>
                        </a:rPr>
                        <a:t>Increase access to and utilization of financial aid programs for low-income families (i.e., child care subsidies and tax credits).</a:t>
                      </a:r>
                    </a:p>
                    <a:p>
                      <a:pPr marL="342900" indent="-342900" algn="l" rtl="0" fontAlgn="base">
                        <a:buFont typeface="+mj-lt"/>
                        <a:buAutoNum type="arabicPeriod"/>
                      </a:pPr>
                      <a:endParaRPr lang="en-US" sz="1400" b="0" i="0">
                        <a:effectLst/>
                        <a:latin typeface="+mn-lt"/>
                      </a:endParaRPr>
                    </a:p>
                    <a:p>
                      <a:pPr marL="342900" indent="-342900" algn="l" rtl="0" fontAlgn="base">
                        <a:buFont typeface="+mj-lt"/>
                        <a:buAutoNum type="arabicPeriod"/>
                      </a:pPr>
                      <a:r>
                        <a:rPr lang="en-US" sz="1400" b="0" i="0">
                          <a:effectLst/>
                          <a:latin typeface="+mn-lt"/>
                        </a:rPr>
                        <a:t>Collaborate with local nonprofits and financial institutions to develop strategies that encourage long-term savings and investment account usage (i.e., Children's Savings Accounts and baby bonds). </a:t>
                      </a:r>
                    </a:p>
                    <a:p>
                      <a:pPr marL="342900" indent="-342900" algn="l" rtl="0" fontAlgn="base">
                        <a:buFont typeface="+mj-lt"/>
                        <a:buAutoNum type="arabicPeriod"/>
                      </a:pPr>
                      <a:endParaRPr lang="en-US" sz="1400" b="0" i="0">
                        <a:effectLst/>
                        <a:latin typeface="+mn-lt"/>
                      </a:endParaRPr>
                    </a:p>
                    <a:p>
                      <a:pPr marL="342900" indent="-342900" algn="l" rtl="0" fontAlgn="base">
                        <a:buFont typeface="+mj-lt"/>
                        <a:buAutoNum type="arabicPeriod"/>
                      </a:pPr>
                      <a:r>
                        <a:rPr lang="en-US" sz="1400" b="0" i="0">
                          <a:effectLst/>
                          <a:latin typeface="+mn-lt"/>
                        </a:rPr>
                        <a:t>Maintain, sustain, expand policies and systems that address income security with respect to key living expenses (e.g., housing, taxes, childcare, health care).</a:t>
                      </a:r>
                    </a:p>
                  </a:txBody>
                  <a:tcPr marL="89318" marR="89318" marT="44659" marB="44659">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551905172"/>
                  </a:ext>
                </a:extLst>
              </a:tr>
              <a:tr h="340289">
                <a:tc>
                  <a:txBody>
                    <a:bodyPr/>
                    <a:lstStyle/>
                    <a:p>
                      <a:pPr algn="l" rtl="0" fontAlgn="base"/>
                      <a:r>
                        <a:rPr lang="en-US" sz="1800" b="1" i="0">
                          <a:effectLst/>
                          <a:latin typeface="+mn-lt"/>
                        </a:rPr>
                        <a:t>Other Organization </a:t>
                      </a:r>
                    </a:p>
                  </a:txBody>
                  <a:tcPr marL="89318" marR="89318" marT="44659" marB="44659">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94797193"/>
                  </a:ext>
                </a:extLst>
              </a:tr>
            </a:tbl>
          </a:graphicData>
        </a:graphic>
      </p:graphicFrame>
    </p:spTree>
    <p:extLst>
      <p:ext uri="{BB962C8B-B14F-4D97-AF65-F5344CB8AC3E}">
        <p14:creationId xmlns:p14="http://schemas.microsoft.com/office/powerpoint/2010/main" val="1654512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55AAECC-2363-3EE8-45EC-F1B763C90266}"/>
              </a:ext>
            </a:extLst>
          </p:cNvPr>
          <p:cNvSpPr>
            <a:spLocks noGrp="1"/>
          </p:cNvSpPr>
          <p:nvPr>
            <p:ph type="title"/>
          </p:nvPr>
        </p:nvSpPr>
        <p:spPr/>
        <p:txBody>
          <a:bodyPr/>
          <a:lstStyle/>
          <a:p>
            <a:r>
              <a:rPr lang="en-US"/>
              <a:t>Poverty</a:t>
            </a:r>
          </a:p>
        </p:txBody>
      </p:sp>
      <p:graphicFrame>
        <p:nvGraphicFramePr>
          <p:cNvPr id="4" name="Content Placeholder 3">
            <a:extLst>
              <a:ext uri="{FF2B5EF4-FFF2-40B4-BE49-F238E27FC236}">
                <a16:creationId xmlns:a16="http://schemas.microsoft.com/office/drawing/2014/main" id="{5CA5D2FD-65EE-F91D-051F-33D2E0767199}"/>
              </a:ext>
            </a:extLst>
          </p:cNvPr>
          <p:cNvGraphicFramePr>
            <a:graphicFrameLocks noGrp="1"/>
          </p:cNvGraphicFramePr>
          <p:nvPr>
            <p:ph idx="1"/>
            <p:extLst>
              <p:ext uri="{D42A27DB-BD31-4B8C-83A1-F6EECF244321}">
                <p14:modId xmlns:p14="http://schemas.microsoft.com/office/powerpoint/2010/main" val="3207112713"/>
              </p:ext>
            </p:extLst>
          </p:nvPr>
        </p:nvGraphicFramePr>
        <p:xfrm>
          <a:off x="457200" y="1200150"/>
          <a:ext cx="8229600" cy="3616510"/>
        </p:xfrm>
        <a:graphic>
          <a:graphicData uri="http://schemas.openxmlformats.org/drawingml/2006/table">
            <a:tbl>
              <a:tblPr/>
              <a:tblGrid>
                <a:gridCol w="8229600">
                  <a:extLst>
                    <a:ext uri="{9D8B030D-6E8A-4147-A177-3AD203B41FA5}">
                      <a16:colId xmlns:a16="http://schemas.microsoft.com/office/drawing/2014/main" val="1674100232"/>
                    </a:ext>
                  </a:extLst>
                </a:gridCol>
              </a:tblGrid>
              <a:tr h="283243">
                <a:tc>
                  <a:txBody>
                    <a:bodyPr/>
                    <a:lstStyle/>
                    <a:p>
                      <a:pPr algn="l" rtl="0" fontAlgn="base"/>
                      <a:r>
                        <a:rPr lang="en-US" sz="1400" b="1" i="0">
                          <a:solidFill>
                            <a:srgbClr val="FFFFFF"/>
                          </a:solidFill>
                          <a:effectLst/>
                          <a:latin typeface="+mn-lt"/>
                        </a:rPr>
                        <a:t>Interventions/ Strategies </a:t>
                      </a:r>
                      <a:endParaRPr lang="en-US" sz="2400" b="1" i="0">
                        <a:effectLst/>
                        <a:latin typeface="+mn-lt"/>
                      </a:endParaRPr>
                    </a:p>
                  </a:txBody>
                  <a:tcPr marL="89318" marR="89318" marT="44659" marB="44659">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2060"/>
                    </a:solidFill>
                  </a:tcPr>
                </a:tc>
                <a:extLst>
                  <a:ext uri="{0D108BD9-81ED-4DB2-BD59-A6C34878D82A}">
                    <a16:rowId xmlns:a16="http://schemas.microsoft.com/office/drawing/2014/main" val="743997355"/>
                  </a:ext>
                </a:extLst>
              </a:tr>
              <a:tr h="340289">
                <a:tc>
                  <a:txBody>
                    <a:bodyPr/>
                    <a:lstStyle/>
                    <a:p>
                      <a:pPr algn="l" rtl="0" fontAlgn="base"/>
                      <a:r>
                        <a:rPr lang="en-US" sz="1800" b="1" i="0">
                          <a:effectLst/>
                          <a:latin typeface="+mn-lt"/>
                        </a:rPr>
                        <a:t>Hospitals</a:t>
                      </a:r>
                    </a:p>
                  </a:txBody>
                  <a:tcPr marL="89318" marR="89318" marT="44659" marB="44659">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09920666"/>
                  </a:ext>
                </a:extLst>
              </a:tr>
              <a:tr h="340289">
                <a:tc>
                  <a:txBody>
                    <a:bodyPr/>
                    <a:lstStyle/>
                    <a:p>
                      <a:pPr algn="l" rtl="0" fontAlgn="base"/>
                      <a:r>
                        <a:rPr lang="en-US" sz="1800" b="1" i="0">
                          <a:effectLst/>
                          <a:latin typeface="+mn-lt"/>
                        </a:rPr>
                        <a:t>Health Departments</a:t>
                      </a:r>
                    </a:p>
                  </a:txBody>
                  <a:tcPr marL="89318" marR="89318" marT="44659" marB="44659">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85436194"/>
                  </a:ext>
                </a:extLst>
              </a:tr>
              <a:tr h="340289">
                <a:tc>
                  <a:txBody>
                    <a:bodyPr/>
                    <a:lstStyle/>
                    <a:p>
                      <a:pPr algn="l" rtl="0" fontAlgn="base"/>
                      <a:r>
                        <a:rPr lang="en-US" sz="1800" b="1" i="0">
                          <a:effectLst/>
                          <a:latin typeface="+mn-lt"/>
                        </a:rPr>
                        <a:t>Other Organization </a:t>
                      </a:r>
                    </a:p>
                  </a:txBody>
                  <a:tcPr marL="89318" marR="89318" marT="44659" marB="44659">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94797193"/>
                  </a:ext>
                </a:extLst>
              </a:tr>
              <a:tr h="1360789">
                <a:tc>
                  <a:txBody>
                    <a:bodyPr/>
                    <a:lstStyle/>
                    <a:p>
                      <a:pPr marL="228600" marR="0" lvl="0" indent="-228600" algn="l" defTabSz="914400" rtl="0" eaLnBrk="1" fontAlgn="base" latinLnBrk="0" hangingPunct="1">
                        <a:lnSpc>
                          <a:spcPct val="100000"/>
                        </a:lnSpc>
                        <a:spcBef>
                          <a:spcPts val="0"/>
                        </a:spcBef>
                        <a:spcAft>
                          <a:spcPts val="0"/>
                        </a:spcAft>
                        <a:buClrTx/>
                        <a:buSzTx/>
                        <a:buFont typeface="+mj-lt"/>
                        <a:buAutoNum type="arabicPeriod"/>
                        <a:tabLst/>
                        <a:defRPr/>
                      </a:pPr>
                      <a:r>
                        <a:rPr lang="en-US" sz="1400" b="0" i="0" kern="1200">
                          <a:solidFill>
                            <a:schemeClr val="tx1"/>
                          </a:solidFill>
                          <a:effectLst/>
                          <a:latin typeface="+mn-lt"/>
                          <a:ea typeface="+mn-ea"/>
                          <a:cs typeface="+mn-cs"/>
                        </a:rPr>
                        <a:t>Collaborate with local, state, and national governments to integrate health into all policy-making.</a:t>
                      </a:r>
                    </a:p>
                    <a:p>
                      <a:pPr marL="228600" marR="0" lvl="0" indent="-228600" algn="l" defTabSz="914400" rtl="0" eaLnBrk="1" fontAlgn="base" latinLnBrk="0" hangingPunct="1">
                        <a:lnSpc>
                          <a:spcPct val="100000"/>
                        </a:lnSpc>
                        <a:spcBef>
                          <a:spcPts val="0"/>
                        </a:spcBef>
                        <a:spcAft>
                          <a:spcPts val="0"/>
                        </a:spcAft>
                        <a:buClrTx/>
                        <a:buSzTx/>
                        <a:buFont typeface="+mj-lt"/>
                        <a:buAutoNum type="arabicPeriod"/>
                        <a:tabLst/>
                        <a:defRPr/>
                      </a:pPr>
                      <a:endParaRPr lang="en-US" sz="1400" b="0" i="0" kern="1200">
                        <a:solidFill>
                          <a:schemeClr val="tx1"/>
                        </a:solidFill>
                        <a:effectLst/>
                        <a:latin typeface="+mn-lt"/>
                        <a:ea typeface="+mn-ea"/>
                        <a:cs typeface="+mn-cs"/>
                      </a:endParaRPr>
                    </a:p>
                    <a:p>
                      <a:pPr marL="228600" marR="0" lvl="0" indent="-228600" algn="l" defTabSz="914400" rtl="0" eaLnBrk="1" fontAlgn="base" latinLnBrk="0" hangingPunct="1">
                        <a:lnSpc>
                          <a:spcPct val="100000"/>
                        </a:lnSpc>
                        <a:spcBef>
                          <a:spcPts val="0"/>
                        </a:spcBef>
                        <a:spcAft>
                          <a:spcPts val="0"/>
                        </a:spcAft>
                        <a:buClrTx/>
                        <a:buSzTx/>
                        <a:buFont typeface="+mj-lt"/>
                        <a:buAutoNum type="arabicPeriod"/>
                        <a:tabLst/>
                        <a:defRPr/>
                      </a:pPr>
                      <a:r>
                        <a:rPr lang="en-US" sz="1400" b="0" i="0" kern="1200">
                          <a:solidFill>
                            <a:schemeClr val="tx1"/>
                          </a:solidFill>
                          <a:effectLst/>
                          <a:latin typeface="+mn-lt"/>
                          <a:ea typeface="+mn-ea"/>
                          <a:cs typeface="+mn-cs"/>
                        </a:rPr>
                        <a:t>Partner with healthcare providers to deliver home- and community-based services and other evidence-based services for older adults.</a:t>
                      </a:r>
                    </a:p>
                    <a:p>
                      <a:pPr marL="228600" marR="0" lvl="0" indent="-228600" algn="l" defTabSz="914400" rtl="0" eaLnBrk="1" fontAlgn="base" latinLnBrk="0" hangingPunct="1">
                        <a:lnSpc>
                          <a:spcPct val="100000"/>
                        </a:lnSpc>
                        <a:spcBef>
                          <a:spcPts val="0"/>
                        </a:spcBef>
                        <a:spcAft>
                          <a:spcPts val="0"/>
                        </a:spcAft>
                        <a:buClrTx/>
                        <a:buSzTx/>
                        <a:buFont typeface="+mj-lt"/>
                        <a:buAutoNum type="arabicPeriod"/>
                        <a:tabLst/>
                        <a:defRPr/>
                      </a:pPr>
                      <a:endParaRPr lang="en-US" sz="1400" b="0" i="0" kern="1200">
                        <a:solidFill>
                          <a:schemeClr val="tx1"/>
                        </a:solidFill>
                        <a:effectLst/>
                        <a:latin typeface="+mn-lt"/>
                        <a:ea typeface="+mn-ea"/>
                        <a:cs typeface="+mn-cs"/>
                      </a:endParaRPr>
                    </a:p>
                    <a:p>
                      <a:pPr marL="228600" marR="0" lvl="0" indent="-228600" algn="l" defTabSz="914400" rtl="0" eaLnBrk="1" fontAlgn="base" latinLnBrk="0" hangingPunct="1">
                        <a:lnSpc>
                          <a:spcPct val="100000"/>
                        </a:lnSpc>
                        <a:spcBef>
                          <a:spcPts val="0"/>
                        </a:spcBef>
                        <a:spcAft>
                          <a:spcPts val="0"/>
                        </a:spcAft>
                        <a:buClrTx/>
                        <a:buSzTx/>
                        <a:buFont typeface="+mj-lt"/>
                        <a:buAutoNum type="arabicPeriod"/>
                        <a:tabLst/>
                        <a:defRPr/>
                      </a:pPr>
                      <a:r>
                        <a:rPr lang="en-US" sz="1400" b="0" i="0" kern="1200">
                          <a:solidFill>
                            <a:schemeClr val="tx1"/>
                          </a:solidFill>
                          <a:effectLst/>
                          <a:latin typeface="+mn-lt"/>
                          <a:ea typeface="+mn-ea"/>
                          <a:cs typeface="+mn-cs"/>
                        </a:rPr>
                        <a:t>Increase the capacity of CBO staff members to use evidence-based programs (EBPs) in communities experiencing health disparities. The intervention included a workshop, ongoing capacity-building supports like a customized web portal, resources, networking events, mini-grants, and technical assistance.</a:t>
                      </a:r>
                    </a:p>
                  </a:txBody>
                  <a:tcPr marL="89318" marR="89318" marT="44659" marB="44659">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514407340"/>
                  </a:ext>
                </a:extLst>
              </a:tr>
            </a:tbl>
          </a:graphicData>
        </a:graphic>
      </p:graphicFrame>
    </p:spTree>
    <p:extLst>
      <p:ext uri="{BB962C8B-B14F-4D97-AF65-F5344CB8AC3E}">
        <p14:creationId xmlns:p14="http://schemas.microsoft.com/office/powerpoint/2010/main" val="5903242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55AAECC-2363-3EE8-45EC-F1B763C90266}"/>
              </a:ext>
            </a:extLst>
          </p:cNvPr>
          <p:cNvSpPr>
            <a:spLocks noGrp="1"/>
          </p:cNvSpPr>
          <p:nvPr>
            <p:ph type="title"/>
          </p:nvPr>
        </p:nvSpPr>
        <p:spPr/>
        <p:txBody>
          <a:bodyPr/>
          <a:lstStyle/>
          <a:p>
            <a:r>
              <a:rPr lang="en-US"/>
              <a:t>Unemployment</a:t>
            </a:r>
          </a:p>
        </p:txBody>
      </p:sp>
      <p:graphicFrame>
        <p:nvGraphicFramePr>
          <p:cNvPr id="4" name="Content Placeholder 3">
            <a:extLst>
              <a:ext uri="{FF2B5EF4-FFF2-40B4-BE49-F238E27FC236}">
                <a16:creationId xmlns:a16="http://schemas.microsoft.com/office/drawing/2014/main" id="{5CA5D2FD-65EE-F91D-051F-33D2E0767199}"/>
              </a:ext>
            </a:extLst>
          </p:cNvPr>
          <p:cNvGraphicFramePr>
            <a:graphicFrameLocks noGrp="1"/>
          </p:cNvGraphicFramePr>
          <p:nvPr>
            <p:ph idx="1"/>
            <p:extLst>
              <p:ext uri="{D42A27DB-BD31-4B8C-83A1-F6EECF244321}">
                <p14:modId xmlns:p14="http://schemas.microsoft.com/office/powerpoint/2010/main" val="4202737417"/>
              </p:ext>
            </p:extLst>
          </p:nvPr>
        </p:nvGraphicFramePr>
        <p:xfrm>
          <a:off x="332510" y="906360"/>
          <a:ext cx="8636924" cy="4030594"/>
        </p:xfrm>
        <a:graphic>
          <a:graphicData uri="http://schemas.openxmlformats.org/drawingml/2006/table">
            <a:tbl>
              <a:tblPr/>
              <a:tblGrid>
                <a:gridCol w="8636924">
                  <a:extLst>
                    <a:ext uri="{9D8B030D-6E8A-4147-A177-3AD203B41FA5}">
                      <a16:colId xmlns:a16="http://schemas.microsoft.com/office/drawing/2014/main" val="1674100232"/>
                    </a:ext>
                  </a:extLst>
                </a:gridCol>
              </a:tblGrid>
              <a:tr h="308248">
                <a:tc>
                  <a:txBody>
                    <a:bodyPr/>
                    <a:lstStyle/>
                    <a:p>
                      <a:pPr algn="l" rtl="0" fontAlgn="base"/>
                      <a:r>
                        <a:rPr lang="en-US" sz="1600" b="1" i="0">
                          <a:solidFill>
                            <a:srgbClr val="FFFFFF"/>
                          </a:solidFill>
                          <a:effectLst/>
                          <a:latin typeface="+mn-lt"/>
                        </a:rPr>
                        <a:t>Interventions/ Strategies </a:t>
                      </a:r>
                      <a:endParaRPr lang="en-US" sz="1600" b="1" i="0">
                        <a:effectLst/>
                        <a:latin typeface="+mn-lt"/>
                      </a:endParaRPr>
                    </a:p>
                  </a:txBody>
                  <a:tcPr marL="89318" marR="89318" marT="44659" marB="44659">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2060"/>
                    </a:solidFill>
                  </a:tcPr>
                </a:tc>
                <a:extLst>
                  <a:ext uri="{0D108BD9-81ED-4DB2-BD59-A6C34878D82A}">
                    <a16:rowId xmlns:a16="http://schemas.microsoft.com/office/drawing/2014/main" val="743997355"/>
                  </a:ext>
                </a:extLst>
              </a:tr>
              <a:tr h="274320">
                <a:tc>
                  <a:txBody>
                    <a:bodyPr/>
                    <a:lstStyle/>
                    <a:p>
                      <a:pPr lvl="1" algn="l" rtl="0" fontAlgn="base"/>
                      <a:r>
                        <a:rPr lang="en-US" sz="1800" b="1" i="0">
                          <a:effectLst/>
                          <a:latin typeface="+mn-lt"/>
                        </a:rPr>
                        <a:t>Hospitals</a:t>
                      </a:r>
                      <a:endParaRPr lang="en-US" sz="1600" b="1" i="0">
                        <a:effectLst/>
                        <a:latin typeface="+mn-lt"/>
                      </a:endParaRPr>
                    </a:p>
                  </a:txBody>
                  <a:tcPr marL="89318" marR="89318" marT="44659" marB="44659">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09920666"/>
                  </a:ext>
                </a:extLst>
              </a:tr>
              <a:tr h="2542843">
                <a:tc>
                  <a:txBody>
                    <a:bodyPr/>
                    <a:lstStyle/>
                    <a:p>
                      <a:pPr marL="457200" marR="0" lvl="0" indent="-457200" algn="l" defTabSz="914400" rtl="0" eaLnBrk="1" fontAlgn="base" latinLnBrk="0" hangingPunct="1">
                        <a:lnSpc>
                          <a:spcPct val="150000"/>
                        </a:lnSpc>
                        <a:spcBef>
                          <a:spcPts val="0"/>
                        </a:spcBef>
                        <a:spcAft>
                          <a:spcPts val="0"/>
                        </a:spcAft>
                        <a:buClrTx/>
                        <a:buSzTx/>
                        <a:buFont typeface="+mj-lt"/>
                        <a:buAutoNum type="arabicPeriod"/>
                        <a:tabLst/>
                        <a:defRPr/>
                      </a:pPr>
                      <a:r>
                        <a:rPr kumimoji="0" lang="en-US" sz="1400" b="0" i="0" u="none" strike="noStrike" kern="1200" cap="none" spc="0" normalizeH="0" baseline="0" noProof="0">
                          <a:ln>
                            <a:noFill/>
                          </a:ln>
                          <a:solidFill>
                            <a:prstClr val="black"/>
                          </a:solidFill>
                          <a:effectLst/>
                          <a:uLnTx/>
                          <a:uFillTx/>
                          <a:latin typeface="+mn-lt"/>
                          <a:ea typeface="+mn-ea"/>
                          <a:cs typeface="+mn-cs"/>
                        </a:rPr>
                        <a:t>Incorporate strategies to screen patients for resource insecurities and social needs and connect patients to community resources. </a:t>
                      </a:r>
                      <a:r>
                        <a:rPr kumimoji="0" lang="en-US" sz="1400" b="0" i="0" u="none" strike="noStrike" kern="1200" cap="none" spc="0" normalizeH="0" baseline="30000" noProof="0">
                          <a:ln>
                            <a:noFill/>
                          </a:ln>
                          <a:solidFill>
                            <a:prstClr val="black"/>
                          </a:solidFill>
                          <a:effectLst/>
                          <a:uLnTx/>
                          <a:uFillTx/>
                          <a:latin typeface="+mn-lt"/>
                          <a:ea typeface="+mn-ea"/>
                          <a:cs typeface="+mn-cs"/>
                          <a:hlinkClick r:id="rId3"/>
                        </a:rPr>
                        <a:t>1</a:t>
                      </a:r>
                      <a:endParaRPr kumimoji="0" lang="en-US" sz="1400" b="0" i="0" u="none" strike="noStrike" kern="1200" cap="none" spc="0" normalizeH="0" baseline="0" noProof="0">
                        <a:ln>
                          <a:noFill/>
                        </a:ln>
                        <a:solidFill>
                          <a:prstClr val="black"/>
                        </a:solidFill>
                        <a:effectLst/>
                        <a:uLnTx/>
                        <a:uFillTx/>
                        <a:latin typeface="+mn-lt"/>
                        <a:ea typeface="+mn-ea"/>
                        <a:cs typeface="+mn-cs"/>
                      </a:endParaRPr>
                    </a:p>
                    <a:p>
                      <a:pPr marL="457200" marR="0" lvl="0" indent="-457200" algn="l" defTabSz="914400" rtl="0" eaLnBrk="1" fontAlgn="base" latinLnBrk="0" hangingPunct="1">
                        <a:lnSpc>
                          <a:spcPct val="150000"/>
                        </a:lnSpc>
                        <a:spcBef>
                          <a:spcPts val="0"/>
                        </a:spcBef>
                        <a:spcAft>
                          <a:spcPts val="0"/>
                        </a:spcAft>
                        <a:buClrTx/>
                        <a:buSzTx/>
                        <a:buFont typeface="+mj-lt"/>
                        <a:buAutoNum type="arabicPeriod"/>
                        <a:tabLst/>
                        <a:defRPr/>
                      </a:pPr>
                      <a:r>
                        <a:rPr kumimoji="0" lang="en-US" sz="1400" b="0" i="0" u="none" strike="noStrike" kern="1200" cap="none" spc="0" normalizeH="0" baseline="0" noProof="0">
                          <a:ln>
                            <a:noFill/>
                          </a:ln>
                          <a:solidFill>
                            <a:prstClr val="black"/>
                          </a:solidFill>
                          <a:effectLst/>
                          <a:uLnTx/>
                          <a:uFillTx/>
                          <a:latin typeface="+mn-lt"/>
                          <a:ea typeface="+mn-ea"/>
                          <a:cs typeface="+mn-cs"/>
                        </a:rPr>
                        <a:t>Connect volunteer services to patients needing employment resources. </a:t>
                      </a:r>
                      <a:r>
                        <a:rPr kumimoji="0" lang="en-US" sz="1400" b="0" i="0" u="none" strike="noStrike" kern="1200" cap="none" spc="0" normalizeH="0" baseline="30000" noProof="0">
                          <a:ln>
                            <a:noFill/>
                          </a:ln>
                          <a:solidFill>
                            <a:prstClr val="black"/>
                          </a:solidFill>
                          <a:effectLst/>
                          <a:uLnTx/>
                          <a:uFillTx/>
                          <a:latin typeface="+mn-lt"/>
                          <a:ea typeface="+mn-ea"/>
                          <a:cs typeface="+mn-cs"/>
                          <a:hlinkClick r:id="rId3"/>
                        </a:rPr>
                        <a:t>1</a:t>
                      </a:r>
                      <a:r>
                        <a:rPr kumimoji="0" lang="en-US" sz="1400" b="0" i="0" u="none" strike="noStrike" kern="1200" cap="none" spc="0" normalizeH="0" baseline="0" noProof="0">
                          <a:ln>
                            <a:noFill/>
                          </a:ln>
                          <a:solidFill>
                            <a:prstClr val="black"/>
                          </a:solidFill>
                          <a:effectLst/>
                          <a:uLnTx/>
                          <a:uFillTx/>
                          <a:latin typeface="+mn-lt"/>
                          <a:ea typeface="+mn-ea"/>
                          <a:cs typeface="+mn-cs"/>
                        </a:rPr>
                        <a:t> </a:t>
                      </a:r>
                    </a:p>
                    <a:p>
                      <a:pPr marL="457200" marR="0" lvl="0" indent="-457200" algn="l" defTabSz="914400" rtl="0" eaLnBrk="1" fontAlgn="base" latinLnBrk="0" hangingPunct="1">
                        <a:lnSpc>
                          <a:spcPct val="150000"/>
                        </a:lnSpc>
                        <a:spcBef>
                          <a:spcPts val="0"/>
                        </a:spcBef>
                        <a:spcAft>
                          <a:spcPts val="0"/>
                        </a:spcAft>
                        <a:buClrTx/>
                        <a:buSzTx/>
                        <a:buFont typeface="+mj-lt"/>
                        <a:buAutoNum type="arabicPeriod"/>
                        <a:tabLst/>
                        <a:defRPr/>
                      </a:pPr>
                      <a:r>
                        <a:rPr kumimoji="0" lang="en-US" sz="1400" b="0" i="0" u="none" strike="noStrike" kern="1200" cap="none" spc="0" normalizeH="0" baseline="0" noProof="0">
                          <a:ln>
                            <a:noFill/>
                          </a:ln>
                          <a:solidFill>
                            <a:prstClr val="black"/>
                          </a:solidFill>
                          <a:effectLst/>
                          <a:uLnTx/>
                          <a:uFillTx/>
                          <a:latin typeface="+mn-lt"/>
                          <a:ea typeface="+mn-ea"/>
                          <a:cs typeface="+mn-cs"/>
                        </a:rPr>
                        <a:t>Develop relationships and ongoing communication with local employment specialists and organizations. </a:t>
                      </a:r>
                      <a:r>
                        <a:rPr kumimoji="0" lang="en-US" sz="1400" b="0" i="0" u="none" strike="noStrike" kern="1200" cap="none" spc="0" normalizeH="0" baseline="30000" noProof="0">
                          <a:ln>
                            <a:noFill/>
                          </a:ln>
                          <a:solidFill>
                            <a:prstClr val="black"/>
                          </a:solidFill>
                          <a:effectLst/>
                          <a:uLnTx/>
                          <a:uFillTx/>
                          <a:latin typeface="+mn-lt"/>
                          <a:ea typeface="+mn-ea"/>
                          <a:cs typeface="+mn-cs"/>
                          <a:hlinkClick r:id="rId3"/>
                        </a:rPr>
                        <a:t>1</a:t>
                      </a:r>
                      <a:endParaRPr kumimoji="0" lang="en-US" sz="1400" b="0" i="0" u="none" strike="noStrike" kern="1200" cap="none" spc="0" normalizeH="0" baseline="30000" noProof="0">
                        <a:ln>
                          <a:noFill/>
                        </a:ln>
                        <a:solidFill>
                          <a:prstClr val="black"/>
                        </a:solidFill>
                        <a:effectLst/>
                        <a:uLnTx/>
                        <a:uFillTx/>
                        <a:latin typeface="+mn-lt"/>
                        <a:ea typeface="+mn-ea"/>
                        <a:cs typeface="+mn-cs"/>
                      </a:endParaRPr>
                    </a:p>
                    <a:p>
                      <a:pPr marL="457200" marR="0" lvl="0" indent="-457200" algn="l" defTabSz="914400" rtl="0" eaLnBrk="1" fontAlgn="base" latinLnBrk="0" hangingPunct="1">
                        <a:lnSpc>
                          <a:spcPct val="150000"/>
                        </a:lnSpc>
                        <a:spcBef>
                          <a:spcPts val="0"/>
                        </a:spcBef>
                        <a:spcAft>
                          <a:spcPts val="0"/>
                        </a:spcAft>
                        <a:buClrTx/>
                        <a:buSzTx/>
                        <a:buFont typeface="+mj-lt"/>
                        <a:buAutoNum type="arabicPeriod"/>
                        <a:tabLst/>
                        <a:defRPr/>
                      </a:pPr>
                      <a:r>
                        <a:rPr lang="en-US" sz="1400" b="0" i="0" kern="1200">
                          <a:solidFill>
                            <a:schemeClr val="tx1"/>
                          </a:solidFill>
                          <a:effectLst/>
                          <a:latin typeface="+mn-lt"/>
                          <a:ea typeface="+mn-ea"/>
                          <a:cs typeface="+mn-cs"/>
                        </a:rPr>
                        <a:t>Use Data to identify disparities across patient groups.</a:t>
                      </a:r>
                      <a:r>
                        <a:rPr lang="en-US" sz="1400" b="0" i="0" kern="1200" baseline="30000">
                          <a:solidFill>
                            <a:schemeClr val="tx1"/>
                          </a:solidFill>
                          <a:effectLst/>
                          <a:latin typeface="+mn-lt"/>
                          <a:ea typeface="+mn-ea"/>
                          <a:cs typeface="+mn-cs"/>
                          <a:hlinkClick r:id="rId4"/>
                        </a:rPr>
                        <a:t>2</a:t>
                      </a:r>
                      <a:endParaRPr lang="en-US" sz="1400" b="0" i="0" kern="1200" baseline="30000">
                        <a:solidFill>
                          <a:schemeClr val="tx1"/>
                        </a:solidFill>
                        <a:effectLst/>
                        <a:latin typeface="+mn-lt"/>
                        <a:ea typeface="+mn-ea"/>
                        <a:cs typeface="+mn-cs"/>
                      </a:endParaRPr>
                    </a:p>
                    <a:p>
                      <a:pPr marL="457200" marR="0" lvl="0" indent="-457200" algn="l" defTabSz="914400" rtl="0" eaLnBrk="1" fontAlgn="base" latinLnBrk="0" hangingPunct="1">
                        <a:lnSpc>
                          <a:spcPct val="150000"/>
                        </a:lnSpc>
                        <a:spcBef>
                          <a:spcPts val="0"/>
                        </a:spcBef>
                        <a:spcAft>
                          <a:spcPts val="0"/>
                        </a:spcAft>
                        <a:buClrTx/>
                        <a:buSzTx/>
                        <a:buFont typeface="+mj-lt"/>
                        <a:buAutoNum type="arabicPeriod"/>
                        <a:tabLst/>
                        <a:defRPr/>
                      </a:pPr>
                      <a:r>
                        <a:rPr kumimoji="0" lang="en-US" sz="1400" b="0" i="0" u="none" strike="noStrike" kern="1200" cap="none" spc="0" normalizeH="0" baseline="0" noProof="0">
                          <a:ln>
                            <a:noFill/>
                          </a:ln>
                          <a:solidFill>
                            <a:prstClr val="black"/>
                          </a:solidFill>
                          <a:effectLst/>
                          <a:uLnTx/>
                          <a:uFillTx/>
                          <a:latin typeface="+mn-lt"/>
                          <a:ea typeface="+mn-ea"/>
                          <a:cs typeface="+mn-cs"/>
                        </a:rPr>
                        <a:t>Create pathways utilizing existing resources to link patients seeking employment to obtain assistance from external agencies. </a:t>
                      </a:r>
                      <a:r>
                        <a:rPr kumimoji="0" lang="en-US" sz="1400" b="0" i="0" u="none" strike="noStrike" kern="1200" cap="none" spc="0" normalizeH="0" baseline="30000" noProof="0">
                          <a:ln>
                            <a:noFill/>
                          </a:ln>
                          <a:solidFill>
                            <a:prstClr val="black"/>
                          </a:solidFill>
                          <a:effectLst/>
                          <a:uLnTx/>
                          <a:uFillTx/>
                          <a:latin typeface="+mn-lt"/>
                          <a:ea typeface="+mn-ea"/>
                          <a:cs typeface="+mn-cs"/>
                          <a:hlinkClick r:id="rId3"/>
                        </a:rPr>
                        <a:t>1</a:t>
                      </a:r>
                      <a:endParaRPr lang="en-US" sz="1400" b="0" i="0" kern="1200">
                        <a:solidFill>
                          <a:schemeClr val="tx1"/>
                        </a:solidFill>
                        <a:effectLst/>
                        <a:latin typeface="+mn-lt"/>
                        <a:ea typeface="+mn-ea"/>
                        <a:cs typeface="+mn-cs"/>
                      </a:endParaRPr>
                    </a:p>
                  </a:txBody>
                  <a:tcPr marL="89318" marR="89318" marT="44659" marB="44659">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514407340"/>
                  </a:ext>
                </a:extLst>
              </a:tr>
              <a:tr h="274320">
                <a:tc>
                  <a:txBody>
                    <a:bodyPr/>
                    <a:lstStyle/>
                    <a:p>
                      <a:pPr lvl="1" algn="l" rtl="0" fontAlgn="base"/>
                      <a:r>
                        <a:rPr lang="en-US" sz="1800" b="1" i="0">
                          <a:effectLst/>
                          <a:latin typeface="+mn-lt"/>
                        </a:rPr>
                        <a:t>Health Departments</a:t>
                      </a:r>
                    </a:p>
                  </a:txBody>
                  <a:tcPr marL="89318" marR="89318" marT="44659" marB="44659">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37627092"/>
                  </a:ext>
                </a:extLst>
              </a:tr>
              <a:tr h="274320">
                <a:tc>
                  <a:txBody>
                    <a:bodyPr/>
                    <a:lstStyle/>
                    <a:p>
                      <a:pPr lvl="1" algn="l" rtl="0" fontAlgn="base"/>
                      <a:r>
                        <a:rPr lang="en-US" sz="1800" b="1" i="0">
                          <a:effectLst/>
                          <a:latin typeface="+mn-lt"/>
                        </a:rPr>
                        <a:t>Other Organization</a:t>
                      </a:r>
                    </a:p>
                  </a:txBody>
                  <a:tcPr marL="89318" marR="89318" marT="44659" marB="44659">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81516469"/>
                  </a:ext>
                </a:extLst>
              </a:tr>
            </a:tbl>
          </a:graphicData>
        </a:graphic>
      </p:graphicFrame>
    </p:spTree>
    <p:extLst>
      <p:ext uri="{BB962C8B-B14F-4D97-AF65-F5344CB8AC3E}">
        <p14:creationId xmlns:p14="http://schemas.microsoft.com/office/powerpoint/2010/main" val="263915768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55AAECC-2363-3EE8-45EC-F1B763C90266}"/>
              </a:ext>
            </a:extLst>
          </p:cNvPr>
          <p:cNvSpPr>
            <a:spLocks noGrp="1"/>
          </p:cNvSpPr>
          <p:nvPr>
            <p:ph type="title"/>
          </p:nvPr>
        </p:nvSpPr>
        <p:spPr/>
        <p:txBody>
          <a:bodyPr/>
          <a:lstStyle/>
          <a:p>
            <a:r>
              <a:rPr lang="en-US"/>
              <a:t>Unemployment</a:t>
            </a:r>
          </a:p>
        </p:txBody>
      </p:sp>
      <p:graphicFrame>
        <p:nvGraphicFramePr>
          <p:cNvPr id="4" name="Content Placeholder 3">
            <a:extLst>
              <a:ext uri="{FF2B5EF4-FFF2-40B4-BE49-F238E27FC236}">
                <a16:creationId xmlns:a16="http://schemas.microsoft.com/office/drawing/2014/main" id="{5CA5D2FD-65EE-F91D-051F-33D2E0767199}"/>
              </a:ext>
            </a:extLst>
          </p:cNvPr>
          <p:cNvGraphicFramePr>
            <a:graphicFrameLocks noGrp="1"/>
          </p:cNvGraphicFramePr>
          <p:nvPr>
            <p:ph idx="1"/>
          </p:nvPr>
        </p:nvGraphicFramePr>
        <p:xfrm>
          <a:off x="457201" y="1200150"/>
          <a:ext cx="8229599" cy="3197572"/>
        </p:xfrm>
        <a:graphic>
          <a:graphicData uri="http://schemas.openxmlformats.org/drawingml/2006/table">
            <a:tbl>
              <a:tblPr/>
              <a:tblGrid>
                <a:gridCol w="8229599">
                  <a:extLst>
                    <a:ext uri="{9D8B030D-6E8A-4147-A177-3AD203B41FA5}">
                      <a16:colId xmlns:a16="http://schemas.microsoft.com/office/drawing/2014/main" val="1674100232"/>
                    </a:ext>
                  </a:extLst>
                </a:gridCol>
              </a:tblGrid>
              <a:tr h="306488">
                <a:tc>
                  <a:txBody>
                    <a:bodyPr/>
                    <a:lstStyle/>
                    <a:p>
                      <a:pPr algn="l" rtl="0" fontAlgn="base"/>
                      <a:r>
                        <a:rPr lang="en-US" sz="1400" b="1" i="0">
                          <a:solidFill>
                            <a:srgbClr val="FFFFFF"/>
                          </a:solidFill>
                          <a:effectLst/>
                          <a:latin typeface="+mn-lt"/>
                        </a:rPr>
                        <a:t>Interventions/ Strategies </a:t>
                      </a:r>
                      <a:endParaRPr lang="en-US" sz="2400" b="1" i="0">
                        <a:effectLst/>
                        <a:latin typeface="+mn-lt"/>
                      </a:endParaRPr>
                    </a:p>
                  </a:txBody>
                  <a:tcPr marL="89318" marR="89318" marT="44659" marB="44659">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2060"/>
                    </a:solidFill>
                  </a:tcPr>
                </a:tc>
                <a:extLst>
                  <a:ext uri="{0D108BD9-81ED-4DB2-BD59-A6C34878D82A}">
                    <a16:rowId xmlns:a16="http://schemas.microsoft.com/office/drawing/2014/main" val="743997355"/>
                  </a:ext>
                </a:extLst>
              </a:tr>
              <a:tr h="363638">
                <a:tc>
                  <a:txBody>
                    <a:bodyPr/>
                    <a:lstStyle/>
                    <a:p>
                      <a:pPr algn="l" rtl="0" fontAlgn="base"/>
                      <a:r>
                        <a:rPr lang="en-US" sz="1800" b="1" i="0">
                          <a:effectLst/>
                          <a:latin typeface="+mn-lt"/>
                        </a:rPr>
                        <a:t>Hospitals</a:t>
                      </a:r>
                    </a:p>
                  </a:txBody>
                  <a:tcPr marL="89318" marR="89318" marT="44659" marB="44659">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09920666"/>
                  </a:ext>
                </a:extLst>
              </a:tr>
              <a:tr h="367610">
                <a:tc>
                  <a:txBody>
                    <a:bodyPr/>
                    <a:lstStyle/>
                    <a:p>
                      <a:pPr algn="l" rtl="0" fontAlgn="base"/>
                      <a:r>
                        <a:rPr lang="en-US" sz="1800" b="1" i="0">
                          <a:effectLst/>
                          <a:latin typeface="+mn-lt"/>
                        </a:rPr>
                        <a:t>Health Departments</a:t>
                      </a:r>
                    </a:p>
                  </a:txBody>
                  <a:tcPr marL="89318" marR="89318" marT="44659" marB="44659">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85436194"/>
                  </a:ext>
                </a:extLst>
              </a:tr>
              <a:tr h="1582838">
                <a:tc>
                  <a:txBody>
                    <a:bodyPr/>
                    <a:lstStyle/>
                    <a:p>
                      <a:pPr marL="457200" indent="-457200" algn="l" rtl="0" fontAlgn="base">
                        <a:buFont typeface="+mj-lt"/>
                        <a:buAutoNum type="arabicPeriod"/>
                      </a:pPr>
                      <a:r>
                        <a:rPr lang="en-US" sz="1400" b="0" i="0">
                          <a:effectLst/>
                          <a:latin typeface="+mn-lt"/>
                        </a:rPr>
                        <a:t>Develop relationships with</a:t>
                      </a:r>
                      <a:r>
                        <a:rPr lang="en-US" sz="1400" b="0" i="0" baseline="0">
                          <a:effectLst/>
                          <a:latin typeface="+mn-lt"/>
                        </a:rPr>
                        <a:t> community-based organizations that connect those facing unemployment with state and local resources or benefits. </a:t>
                      </a:r>
                      <a:r>
                        <a:rPr kumimoji="0" lang="en-US" sz="1400" b="0" i="0" u="none" strike="noStrike" kern="1200" cap="none" spc="0" normalizeH="0" baseline="30000" noProof="0">
                          <a:ln>
                            <a:noFill/>
                          </a:ln>
                          <a:solidFill>
                            <a:prstClr val="black"/>
                          </a:solidFill>
                          <a:effectLst/>
                          <a:uLnTx/>
                          <a:uFillTx/>
                          <a:latin typeface="+mn-lt"/>
                          <a:ea typeface="+mn-ea"/>
                          <a:cs typeface="+mn-cs"/>
                          <a:hlinkClick r:id="rId3"/>
                        </a:rPr>
                        <a:t>1</a:t>
                      </a:r>
                      <a:endParaRPr lang="en-US" sz="1400" b="0" i="0" baseline="0">
                        <a:effectLst/>
                        <a:latin typeface="+mn-lt"/>
                      </a:endParaRPr>
                    </a:p>
                    <a:p>
                      <a:pPr marL="457200" indent="-457200" algn="l" rtl="0" fontAlgn="base">
                        <a:buFont typeface="+mj-lt"/>
                        <a:buAutoNum type="arabicPeriod"/>
                      </a:pPr>
                      <a:endParaRPr lang="en-US" sz="1400" b="0" i="0" baseline="0">
                        <a:effectLst/>
                        <a:latin typeface="+mn-lt"/>
                      </a:endParaRPr>
                    </a:p>
                    <a:p>
                      <a:pPr marL="457200" indent="-457200" algn="l" rtl="0" fontAlgn="base">
                        <a:buFont typeface="+mj-lt"/>
                        <a:buAutoNum type="arabicPeriod"/>
                      </a:pPr>
                      <a:r>
                        <a:rPr lang="en-US" sz="1400" b="0" i="0" baseline="0">
                          <a:effectLst/>
                          <a:latin typeface="+mn-lt"/>
                        </a:rPr>
                        <a:t>Facilitate relationships between healthcare organizations and employment services organizations.</a:t>
                      </a:r>
                      <a:r>
                        <a:rPr kumimoji="0" lang="en-US" sz="1500" b="0" i="0" u="none" strike="noStrike" kern="1200" cap="none" spc="0" normalizeH="0" baseline="30000" noProof="0">
                          <a:ln>
                            <a:noFill/>
                          </a:ln>
                          <a:solidFill>
                            <a:prstClr val="black"/>
                          </a:solidFill>
                          <a:effectLst/>
                          <a:uLnTx/>
                          <a:uFillTx/>
                          <a:latin typeface="+mn-lt"/>
                          <a:ea typeface="+mn-ea"/>
                          <a:cs typeface="+mn-cs"/>
                        </a:rPr>
                        <a:t> </a:t>
                      </a:r>
                      <a:r>
                        <a:rPr kumimoji="0" lang="en-US" sz="1400" b="0" i="0" u="none" strike="noStrike" kern="1200" cap="none" spc="0" normalizeH="0" baseline="30000" noProof="0">
                          <a:ln>
                            <a:noFill/>
                          </a:ln>
                          <a:solidFill>
                            <a:prstClr val="black"/>
                          </a:solidFill>
                          <a:effectLst/>
                          <a:uLnTx/>
                          <a:uFillTx/>
                          <a:latin typeface="+mn-lt"/>
                          <a:ea typeface="+mn-ea"/>
                          <a:cs typeface="+mn-cs"/>
                          <a:hlinkClick r:id="rId3"/>
                        </a:rPr>
                        <a:t>1</a:t>
                      </a:r>
                      <a:endParaRPr kumimoji="0" lang="en-US" sz="1400" b="0" i="0" u="none" strike="noStrike" kern="1200" cap="none" spc="0" normalizeH="0" baseline="0" noProof="0">
                        <a:ln>
                          <a:noFill/>
                        </a:ln>
                        <a:solidFill>
                          <a:prstClr val="black"/>
                        </a:solidFill>
                        <a:effectLst/>
                        <a:uLnTx/>
                        <a:uFillTx/>
                        <a:latin typeface="+mn-lt"/>
                        <a:ea typeface="+mn-ea"/>
                        <a:cs typeface="+mn-cs"/>
                      </a:endParaRPr>
                    </a:p>
                    <a:p>
                      <a:pPr marL="457200" indent="-457200" algn="l" rtl="0" fontAlgn="base">
                        <a:buFont typeface="+mj-lt"/>
                        <a:buAutoNum type="arabicPeriod"/>
                      </a:pPr>
                      <a:endParaRPr lang="en-US" sz="1400" b="0" i="0" baseline="0">
                        <a:effectLst/>
                        <a:latin typeface="+mn-lt"/>
                      </a:endParaRPr>
                    </a:p>
                    <a:p>
                      <a:pPr marL="457200" indent="-457200" algn="l" rtl="0" fontAlgn="base">
                        <a:buFont typeface="+mj-lt"/>
                        <a:buAutoNum type="arabicPeriod"/>
                      </a:pPr>
                      <a:r>
                        <a:rPr lang="en-US" sz="1400" b="0" i="0" baseline="0">
                          <a:effectLst/>
                          <a:latin typeface="+mn-lt"/>
                        </a:rPr>
                        <a:t>Engage with and maintain policies that align with equitable employment legislation.</a:t>
                      </a:r>
                      <a:r>
                        <a:rPr kumimoji="0" lang="en-US" sz="1500" b="0" i="0" u="none" strike="noStrike" kern="1200" cap="none" spc="0" normalizeH="0" baseline="30000" noProof="0">
                          <a:ln>
                            <a:noFill/>
                          </a:ln>
                          <a:solidFill>
                            <a:prstClr val="black"/>
                          </a:solidFill>
                          <a:effectLst/>
                          <a:uLnTx/>
                          <a:uFillTx/>
                          <a:latin typeface="+mn-lt"/>
                          <a:ea typeface="+mn-ea"/>
                          <a:cs typeface="+mn-cs"/>
                        </a:rPr>
                        <a:t> </a:t>
                      </a:r>
                      <a:r>
                        <a:rPr lang="en-US" sz="1400" b="0" i="0" kern="1200" baseline="30000">
                          <a:solidFill>
                            <a:schemeClr val="tx1"/>
                          </a:solidFill>
                          <a:effectLst/>
                          <a:latin typeface="+mn-lt"/>
                          <a:ea typeface="+mn-ea"/>
                          <a:cs typeface="+mn-cs"/>
                          <a:hlinkClick r:id="rId4"/>
                        </a:rPr>
                        <a:t>2</a:t>
                      </a:r>
                      <a:endParaRPr lang="en-US" sz="1400" b="0" i="0">
                        <a:effectLst/>
                        <a:latin typeface="+mn-lt"/>
                      </a:endParaRPr>
                    </a:p>
                  </a:txBody>
                  <a:tcPr marL="89318" marR="89318" marT="44659" marB="44659">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551905172"/>
                  </a:ext>
                </a:extLst>
              </a:tr>
              <a:tr h="363638">
                <a:tc>
                  <a:txBody>
                    <a:bodyPr/>
                    <a:lstStyle/>
                    <a:p>
                      <a:pPr algn="l" rtl="0" fontAlgn="base"/>
                      <a:r>
                        <a:rPr lang="en-US" sz="1800" b="1" i="0">
                          <a:effectLst/>
                          <a:latin typeface="+mn-lt"/>
                        </a:rPr>
                        <a:t>Other Organization </a:t>
                      </a:r>
                    </a:p>
                  </a:txBody>
                  <a:tcPr marL="89318" marR="89318" marT="44659" marB="44659">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94797193"/>
                  </a:ext>
                </a:extLst>
              </a:tr>
            </a:tbl>
          </a:graphicData>
        </a:graphic>
      </p:graphicFrame>
    </p:spTree>
    <p:extLst>
      <p:ext uri="{BB962C8B-B14F-4D97-AF65-F5344CB8AC3E}">
        <p14:creationId xmlns:p14="http://schemas.microsoft.com/office/powerpoint/2010/main" val="886020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1DE3D91-A540-8D39-6204-D390C77848B0}"/>
              </a:ext>
            </a:extLst>
          </p:cNvPr>
          <p:cNvSpPr txBox="1"/>
          <p:nvPr/>
        </p:nvSpPr>
        <p:spPr>
          <a:xfrm>
            <a:off x="457200" y="1809750"/>
            <a:ext cx="4572000" cy="954107"/>
          </a:xfrm>
          <a:prstGeom prst="rect">
            <a:avLst/>
          </a:prstGeom>
          <a:noFill/>
          <a:ln>
            <a:noFill/>
          </a:ln>
        </p:spPr>
        <p:txBody>
          <a:bodyPr wrap="square" rtlCol="0">
            <a:spAutoFit/>
          </a:bodyPr>
          <a:lstStyle/>
          <a:p>
            <a:r>
              <a:rPr lang="en-US" sz="2800" b="1">
                <a:solidFill>
                  <a:schemeClr val="bg1"/>
                </a:solidFill>
                <a:latin typeface="Verdana" panose="020B0604030504040204" pitchFamily="34" charset="0"/>
                <a:ea typeface="Verdana" panose="020B0604030504040204" pitchFamily="34" charset="0"/>
                <a:cs typeface="Arial" panose="020B0604020202020204" pitchFamily="34" charset="0"/>
              </a:rPr>
              <a:t>Priorities Survey Findings</a:t>
            </a:r>
          </a:p>
        </p:txBody>
      </p:sp>
    </p:spTree>
    <p:extLst>
      <p:ext uri="{BB962C8B-B14F-4D97-AF65-F5344CB8AC3E}">
        <p14:creationId xmlns:p14="http://schemas.microsoft.com/office/powerpoint/2010/main" val="30253576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55AAECC-2363-3EE8-45EC-F1B763C90266}"/>
              </a:ext>
            </a:extLst>
          </p:cNvPr>
          <p:cNvSpPr>
            <a:spLocks noGrp="1"/>
          </p:cNvSpPr>
          <p:nvPr>
            <p:ph type="title"/>
          </p:nvPr>
        </p:nvSpPr>
        <p:spPr/>
        <p:txBody>
          <a:bodyPr/>
          <a:lstStyle/>
          <a:p>
            <a:r>
              <a:rPr lang="en-US"/>
              <a:t>Unemployment</a:t>
            </a:r>
          </a:p>
        </p:txBody>
      </p:sp>
      <p:graphicFrame>
        <p:nvGraphicFramePr>
          <p:cNvPr id="4" name="Content Placeholder 3">
            <a:extLst>
              <a:ext uri="{FF2B5EF4-FFF2-40B4-BE49-F238E27FC236}">
                <a16:creationId xmlns:a16="http://schemas.microsoft.com/office/drawing/2014/main" id="{5CA5D2FD-65EE-F91D-051F-33D2E0767199}"/>
              </a:ext>
            </a:extLst>
          </p:cNvPr>
          <p:cNvGraphicFramePr>
            <a:graphicFrameLocks noGrp="1"/>
          </p:cNvGraphicFramePr>
          <p:nvPr>
            <p:ph idx="1"/>
          </p:nvPr>
        </p:nvGraphicFramePr>
        <p:xfrm>
          <a:off x="457201" y="1063624"/>
          <a:ext cx="8229599" cy="3193600"/>
        </p:xfrm>
        <a:graphic>
          <a:graphicData uri="http://schemas.openxmlformats.org/drawingml/2006/table">
            <a:tbl>
              <a:tblPr/>
              <a:tblGrid>
                <a:gridCol w="8229599">
                  <a:extLst>
                    <a:ext uri="{9D8B030D-6E8A-4147-A177-3AD203B41FA5}">
                      <a16:colId xmlns:a16="http://schemas.microsoft.com/office/drawing/2014/main" val="1674100232"/>
                    </a:ext>
                  </a:extLst>
                </a:gridCol>
              </a:tblGrid>
              <a:tr h="306488">
                <a:tc>
                  <a:txBody>
                    <a:bodyPr/>
                    <a:lstStyle/>
                    <a:p>
                      <a:pPr algn="l" rtl="0" fontAlgn="base"/>
                      <a:r>
                        <a:rPr lang="en-US" sz="1400" b="1" i="0">
                          <a:solidFill>
                            <a:srgbClr val="FFFFFF"/>
                          </a:solidFill>
                          <a:effectLst/>
                          <a:latin typeface="+mn-lt"/>
                        </a:rPr>
                        <a:t>Interventions/ Strategies </a:t>
                      </a:r>
                      <a:endParaRPr lang="en-US" sz="2400" b="1" i="0">
                        <a:effectLst/>
                        <a:latin typeface="+mn-lt"/>
                      </a:endParaRPr>
                    </a:p>
                  </a:txBody>
                  <a:tcPr marL="89318" marR="89318" marT="44659" marB="44659">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2060"/>
                    </a:solidFill>
                  </a:tcPr>
                </a:tc>
                <a:extLst>
                  <a:ext uri="{0D108BD9-81ED-4DB2-BD59-A6C34878D82A}">
                    <a16:rowId xmlns:a16="http://schemas.microsoft.com/office/drawing/2014/main" val="743997355"/>
                  </a:ext>
                </a:extLst>
              </a:tr>
              <a:tr h="363638">
                <a:tc>
                  <a:txBody>
                    <a:bodyPr/>
                    <a:lstStyle/>
                    <a:p>
                      <a:pPr algn="l" rtl="0" fontAlgn="base"/>
                      <a:r>
                        <a:rPr lang="en-US" sz="1800" b="1" i="0">
                          <a:effectLst/>
                          <a:latin typeface="+mn-lt"/>
                        </a:rPr>
                        <a:t>Hospitals</a:t>
                      </a:r>
                    </a:p>
                  </a:txBody>
                  <a:tcPr marL="89318" marR="89318" marT="44659" marB="44659">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09920666"/>
                  </a:ext>
                </a:extLst>
              </a:tr>
              <a:tr h="363638">
                <a:tc>
                  <a:txBody>
                    <a:bodyPr/>
                    <a:lstStyle/>
                    <a:p>
                      <a:pPr algn="l" rtl="0" fontAlgn="base"/>
                      <a:r>
                        <a:rPr lang="en-US" sz="1800" b="1" i="0">
                          <a:effectLst/>
                          <a:latin typeface="+mn-lt"/>
                        </a:rPr>
                        <a:t>Health Departments</a:t>
                      </a:r>
                    </a:p>
                  </a:txBody>
                  <a:tcPr marL="89318" marR="89318" marT="44659" marB="44659">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85436194"/>
                  </a:ext>
                </a:extLst>
              </a:tr>
              <a:tr h="363638">
                <a:tc>
                  <a:txBody>
                    <a:bodyPr/>
                    <a:lstStyle/>
                    <a:p>
                      <a:pPr algn="l" rtl="0" fontAlgn="base"/>
                      <a:r>
                        <a:rPr lang="en-US" sz="1800" b="1" i="0">
                          <a:effectLst/>
                          <a:latin typeface="+mn-lt"/>
                        </a:rPr>
                        <a:t>Other Organization </a:t>
                      </a:r>
                    </a:p>
                  </a:txBody>
                  <a:tcPr marL="89318" marR="89318" marT="44659" marB="44659">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94797193"/>
                  </a:ext>
                </a:extLst>
              </a:tr>
              <a:tr h="1796198">
                <a:tc>
                  <a:txBody>
                    <a:bodyPr/>
                    <a:lstStyle/>
                    <a:p>
                      <a:pPr marL="457200" marR="0" lvl="0" indent="-457200" algn="l" defTabSz="914400" rtl="0" eaLnBrk="1" fontAlgn="base" latinLnBrk="0" hangingPunct="1">
                        <a:lnSpc>
                          <a:spcPct val="100000"/>
                        </a:lnSpc>
                        <a:spcBef>
                          <a:spcPts val="0"/>
                        </a:spcBef>
                        <a:spcAft>
                          <a:spcPts val="0"/>
                        </a:spcAft>
                        <a:buClrTx/>
                        <a:buSzTx/>
                        <a:buFont typeface="+mj-lt"/>
                        <a:buAutoNum type="arabicPeriod"/>
                        <a:tabLst/>
                        <a:defRPr/>
                      </a:pPr>
                      <a:r>
                        <a:rPr lang="en-US" sz="1400" b="0" i="0" kern="1200">
                          <a:solidFill>
                            <a:schemeClr val="tx1"/>
                          </a:solidFill>
                          <a:effectLst/>
                          <a:latin typeface="+mn-lt"/>
                          <a:ea typeface="+mn-ea"/>
                          <a:cs typeface="+mn-cs"/>
                        </a:rPr>
                        <a:t>Collaborate with local, state, and national governments to integrate health into all policy-making.</a:t>
                      </a:r>
                      <a:r>
                        <a:rPr lang="en-US" sz="1400" b="0" i="0" kern="1200">
                          <a:solidFill>
                            <a:schemeClr val="tx1"/>
                          </a:solidFill>
                          <a:effectLst/>
                          <a:latin typeface="+mn-lt"/>
                          <a:ea typeface="+mn-ea"/>
                          <a:cs typeface="+mn-cs"/>
                          <a:hlinkClick r:id="rId3"/>
                        </a:rPr>
                        <a:t> </a:t>
                      </a:r>
                      <a:r>
                        <a:rPr kumimoji="0" lang="en-US" sz="1400" b="0" i="0" u="none" strike="noStrike" kern="1200" cap="none" spc="0" normalizeH="0" baseline="30000" noProof="0">
                          <a:ln>
                            <a:noFill/>
                          </a:ln>
                          <a:solidFill>
                            <a:prstClr val="black"/>
                          </a:solidFill>
                          <a:effectLst/>
                          <a:uLnTx/>
                          <a:uFillTx/>
                          <a:latin typeface="+mn-lt"/>
                          <a:ea typeface="+mn-ea"/>
                          <a:cs typeface="+mn-cs"/>
                          <a:hlinkClick r:id="rId3"/>
                        </a:rPr>
                        <a:t>1</a:t>
                      </a:r>
                      <a:endParaRPr lang="en-US" sz="1400" b="0" i="0" kern="1200">
                        <a:solidFill>
                          <a:schemeClr val="tx1"/>
                        </a:solidFill>
                        <a:effectLst/>
                        <a:latin typeface="+mn-lt"/>
                        <a:ea typeface="+mn-ea"/>
                        <a:cs typeface="+mn-cs"/>
                      </a:endParaRPr>
                    </a:p>
                    <a:p>
                      <a:pPr marL="457200" marR="0" lvl="0" indent="-457200" algn="l" defTabSz="914400" rtl="0" eaLnBrk="1" fontAlgn="base" latinLnBrk="0" hangingPunct="1">
                        <a:lnSpc>
                          <a:spcPct val="100000"/>
                        </a:lnSpc>
                        <a:spcBef>
                          <a:spcPts val="0"/>
                        </a:spcBef>
                        <a:spcAft>
                          <a:spcPts val="0"/>
                        </a:spcAft>
                        <a:buClrTx/>
                        <a:buSzTx/>
                        <a:buFont typeface="+mj-lt"/>
                        <a:buAutoNum type="arabicPeriod"/>
                        <a:tabLst/>
                        <a:defRPr/>
                      </a:pPr>
                      <a:endParaRPr lang="en-US" sz="1400" b="0" i="0" kern="1200">
                        <a:solidFill>
                          <a:schemeClr val="tx1"/>
                        </a:solidFill>
                        <a:effectLst/>
                        <a:latin typeface="+mn-lt"/>
                        <a:ea typeface="+mn-ea"/>
                        <a:cs typeface="+mn-cs"/>
                      </a:endParaRPr>
                    </a:p>
                    <a:p>
                      <a:pPr marL="457200" marR="0" lvl="0" indent="-457200" algn="l" defTabSz="914400" rtl="0" eaLnBrk="1" fontAlgn="base" latinLnBrk="0" hangingPunct="1">
                        <a:lnSpc>
                          <a:spcPct val="100000"/>
                        </a:lnSpc>
                        <a:spcBef>
                          <a:spcPts val="0"/>
                        </a:spcBef>
                        <a:spcAft>
                          <a:spcPts val="0"/>
                        </a:spcAft>
                        <a:buClrTx/>
                        <a:buSzTx/>
                        <a:buFont typeface="+mj-lt"/>
                        <a:buAutoNum type="arabicPeriod"/>
                        <a:tabLst/>
                        <a:defRPr/>
                      </a:pPr>
                      <a:r>
                        <a:rPr lang="en-US" sz="1400" b="0" i="0" kern="1200">
                          <a:solidFill>
                            <a:schemeClr val="tx1"/>
                          </a:solidFill>
                          <a:effectLst/>
                          <a:latin typeface="+mn-lt"/>
                          <a:ea typeface="+mn-ea"/>
                          <a:cs typeface="+mn-cs"/>
                        </a:rPr>
                        <a:t>Partner with health departments and healthcare settings to develop advocacy and service programs that improve access to employment. </a:t>
                      </a:r>
                      <a:r>
                        <a:rPr lang="en-US" sz="1500" b="0" i="0" kern="1200" baseline="30000">
                          <a:solidFill>
                            <a:schemeClr val="tx1"/>
                          </a:solidFill>
                          <a:effectLst/>
                          <a:latin typeface="+mn-lt"/>
                          <a:ea typeface="+mn-ea"/>
                          <a:cs typeface="+mn-cs"/>
                          <a:hlinkClick r:id="rId4"/>
                        </a:rPr>
                        <a:t>2</a:t>
                      </a:r>
                      <a:endParaRPr kumimoji="0" lang="en-US" sz="1500" b="0" i="0" u="none" strike="noStrike" kern="1200" cap="none" spc="0" normalizeH="0" baseline="30000" noProof="0">
                        <a:ln>
                          <a:noFill/>
                        </a:ln>
                        <a:solidFill>
                          <a:prstClr val="black"/>
                        </a:solidFill>
                        <a:effectLst/>
                        <a:uLnTx/>
                        <a:uFillTx/>
                        <a:latin typeface="+mn-lt"/>
                        <a:ea typeface="+mn-ea"/>
                        <a:cs typeface="+mn-cs"/>
                      </a:endParaRPr>
                    </a:p>
                    <a:p>
                      <a:pPr marL="457200" marR="0" lvl="0" indent="-457200" algn="l" defTabSz="914400" rtl="0" eaLnBrk="1" fontAlgn="base" latinLnBrk="0" hangingPunct="1">
                        <a:lnSpc>
                          <a:spcPct val="100000"/>
                        </a:lnSpc>
                        <a:spcBef>
                          <a:spcPts val="0"/>
                        </a:spcBef>
                        <a:spcAft>
                          <a:spcPts val="0"/>
                        </a:spcAft>
                        <a:buClrTx/>
                        <a:buSzTx/>
                        <a:buFont typeface="+mj-lt"/>
                        <a:buAutoNum type="arabicPeriod"/>
                        <a:tabLst/>
                        <a:defRPr/>
                      </a:pPr>
                      <a:endParaRPr lang="en-US" sz="1400" b="0" i="0" kern="1200">
                        <a:solidFill>
                          <a:schemeClr val="tx1"/>
                        </a:solidFill>
                        <a:effectLst/>
                        <a:latin typeface="+mn-lt"/>
                        <a:ea typeface="+mn-ea"/>
                        <a:cs typeface="+mn-cs"/>
                      </a:endParaRPr>
                    </a:p>
                    <a:p>
                      <a:pPr marL="457200" marR="0" lvl="0" indent="-457200" algn="l" defTabSz="914400" rtl="0" eaLnBrk="1" fontAlgn="base" latinLnBrk="0" hangingPunct="1">
                        <a:lnSpc>
                          <a:spcPct val="100000"/>
                        </a:lnSpc>
                        <a:spcBef>
                          <a:spcPts val="0"/>
                        </a:spcBef>
                        <a:spcAft>
                          <a:spcPts val="0"/>
                        </a:spcAft>
                        <a:buClrTx/>
                        <a:buSzTx/>
                        <a:buFont typeface="+mj-lt"/>
                        <a:buAutoNum type="arabicPeriod"/>
                        <a:tabLst/>
                        <a:defRPr/>
                      </a:pPr>
                      <a:r>
                        <a:rPr lang="en-US" sz="1400" b="0" i="0" kern="1200">
                          <a:solidFill>
                            <a:schemeClr val="tx1"/>
                          </a:solidFill>
                          <a:effectLst/>
                          <a:latin typeface="+mn-lt"/>
                          <a:ea typeface="+mn-ea"/>
                          <a:cs typeface="+mn-cs"/>
                        </a:rPr>
                        <a:t>Build relationships with other local organizations that advocate for equitable and accessible employment for community members. </a:t>
                      </a:r>
                      <a:r>
                        <a:rPr lang="en-US" sz="1400" b="0" i="0" kern="1200" baseline="30000">
                          <a:solidFill>
                            <a:schemeClr val="tx1"/>
                          </a:solidFill>
                          <a:effectLst/>
                          <a:latin typeface="+mn-lt"/>
                          <a:ea typeface="+mn-ea"/>
                          <a:cs typeface="+mn-cs"/>
                          <a:hlinkClick r:id="rId4"/>
                        </a:rPr>
                        <a:t>2</a:t>
                      </a:r>
                      <a:endParaRPr lang="en-US" sz="1400" b="0" i="0" kern="1200">
                        <a:solidFill>
                          <a:schemeClr val="tx1"/>
                        </a:solidFill>
                        <a:effectLst/>
                        <a:latin typeface="+mn-lt"/>
                        <a:ea typeface="+mn-ea"/>
                        <a:cs typeface="+mn-cs"/>
                      </a:endParaRPr>
                    </a:p>
                  </a:txBody>
                  <a:tcPr marL="89318" marR="89318" marT="44659" marB="44659">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514407340"/>
                  </a:ext>
                </a:extLst>
              </a:tr>
            </a:tbl>
          </a:graphicData>
        </a:graphic>
      </p:graphicFrame>
    </p:spTree>
    <p:extLst>
      <p:ext uri="{BB962C8B-B14F-4D97-AF65-F5344CB8AC3E}">
        <p14:creationId xmlns:p14="http://schemas.microsoft.com/office/powerpoint/2010/main" val="2877637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55AAECC-2363-3EE8-45EC-F1B763C90266}"/>
              </a:ext>
            </a:extLst>
          </p:cNvPr>
          <p:cNvSpPr>
            <a:spLocks noGrp="1"/>
          </p:cNvSpPr>
          <p:nvPr>
            <p:ph type="title"/>
          </p:nvPr>
        </p:nvSpPr>
        <p:spPr/>
        <p:txBody>
          <a:bodyPr/>
          <a:lstStyle/>
          <a:p>
            <a:r>
              <a:rPr lang="en-US"/>
              <a:t>Housing Stability and Affordability </a:t>
            </a:r>
          </a:p>
        </p:txBody>
      </p:sp>
      <p:graphicFrame>
        <p:nvGraphicFramePr>
          <p:cNvPr id="4" name="Content Placeholder 3">
            <a:extLst>
              <a:ext uri="{FF2B5EF4-FFF2-40B4-BE49-F238E27FC236}">
                <a16:creationId xmlns:a16="http://schemas.microsoft.com/office/drawing/2014/main" id="{5CA5D2FD-65EE-F91D-051F-33D2E0767199}"/>
              </a:ext>
            </a:extLst>
          </p:cNvPr>
          <p:cNvGraphicFramePr>
            <a:graphicFrameLocks noGrp="1"/>
          </p:cNvGraphicFramePr>
          <p:nvPr>
            <p:ph idx="1"/>
            <p:extLst>
              <p:ext uri="{D42A27DB-BD31-4B8C-83A1-F6EECF244321}">
                <p14:modId xmlns:p14="http://schemas.microsoft.com/office/powerpoint/2010/main" val="2396353152"/>
              </p:ext>
            </p:extLst>
          </p:nvPr>
        </p:nvGraphicFramePr>
        <p:xfrm>
          <a:off x="435280" y="1068630"/>
          <a:ext cx="8273441" cy="3964430"/>
        </p:xfrm>
        <a:graphic>
          <a:graphicData uri="http://schemas.openxmlformats.org/drawingml/2006/table">
            <a:tbl>
              <a:tblPr/>
              <a:tblGrid>
                <a:gridCol w="8273441">
                  <a:extLst>
                    <a:ext uri="{9D8B030D-6E8A-4147-A177-3AD203B41FA5}">
                      <a16:colId xmlns:a16="http://schemas.microsoft.com/office/drawing/2014/main" val="1674100232"/>
                    </a:ext>
                  </a:extLst>
                </a:gridCol>
              </a:tblGrid>
              <a:tr h="313196">
                <a:tc>
                  <a:txBody>
                    <a:bodyPr/>
                    <a:lstStyle/>
                    <a:p>
                      <a:pPr algn="l" rtl="0" fontAlgn="base"/>
                      <a:r>
                        <a:rPr lang="en-US" sz="1400" b="1" i="0">
                          <a:solidFill>
                            <a:srgbClr val="FFFFFF"/>
                          </a:solidFill>
                          <a:effectLst/>
                          <a:latin typeface="+mn-lt"/>
                        </a:rPr>
                        <a:t>Interventions/ Strategies </a:t>
                      </a:r>
                      <a:endParaRPr lang="en-US" sz="2400" b="1" i="0">
                        <a:effectLst/>
                        <a:latin typeface="+mn-lt"/>
                      </a:endParaRPr>
                    </a:p>
                  </a:txBody>
                  <a:tcPr marL="89318" marR="89318" marT="44659" marB="44659">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2060"/>
                    </a:solidFill>
                  </a:tcPr>
                </a:tc>
                <a:extLst>
                  <a:ext uri="{0D108BD9-81ED-4DB2-BD59-A6C34878D82A}">
                    <a16:rowId xmlns:a16="http://schemas.microsoft.com/office/drawing/2014/main" val="743997355"/>
                  </a:ext>
                </a:extLst>
              </a:tr>
              <a:tr h="274320">
                <a:tc>
                  <a:txBody>
                    <a:bodyPr/>
                    <a:lstStyle/>
                    <a:p>
                      <a:pPr lvl="1" algn="l" rtl="0" fontAlgn="base"/>
                      <a:r>
                        <a:rPr lang="en-US" sz="1800" b="1" i="0">
                          <a:effectLst/>
                          <a:latin typeface="+mn-lt"/>
                        </a:rPr>
                        <a:t>Hospitals</a:t>
                      </a:r>
                    </a:p>
                  </a:txBody>
                  <a:tcPr marL="89318" marR="89318" marT="44659" marB="44659">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09920666"/>
                  </a:ext>
                </a:extLst>
              </a:tr>
              <a:tr h="2560320">
                <a:tc>
                  <a:txBody>
                    <a:bodyPr/>
                    <a:lstStyle/>
                    <a:p>
                      <a:pPr marL="228600" marR="0" lvl="0" indent="-228600" algn="l" defTabSz="914400" rtl="0" eaLnBrk="1" fontAlgn="base" latinLnBrk="0" hangingPunct="1">
                        <a:lnSpc>
                          <a:spcPct val="100000"/>
                        </a:lnSpc>
                        <a:spcBef>
                          <a:spcPts val="0"/>
                        </a:spcBef>
                        <a:spcAft>
                          <a:spcPts val="0"/>
                        </a:spcAft>
                        <a:buClrTx/>
                        <a:buSzTx/>
                        <a:buFont typeface="+mj-lt"/>
                        <a:buAutoNum type="arabicPeriod"/>
                        <a:tabLst/>
                        <a:defRPr/>
                      </a:pPr>
                      <a:r>
                        <a:rPr kumimoji="0" lang="en-US" sz="1400" b="0" i="0" u="none" strike="noStrike" kern="1200" cap="none" spc="0" normalizeH="0" baseline="0" noProof="0">
                          <a:ln>
                            <a:noFill/>
                          </a:ln>
                          <a:solidFill>
                            <a:prstClr val="black"/>
                          </a:solidFill>
                          <a:effectLst/>
                          <a:uLnTx/>
                          <a:uFillTx/>
                          <a:latin typeface="+mn-lt"/>
                          <a:ea typeface="+mn-ea"/>
                          <a:cs typeface="+mn-cs"/>
                        </a:rPr>
                        <a:t>Partner with local organizations to create pathways for referrals to permanent supportive housing and other alternative housing sources.</a:t>
                      </a:r>
                      <a:r>
                        <a:rPr kumimoji="0" lang="en-US" sz="1400" b="0" i="0" u="none" strike="noStrike" kern="1200" cap="none" spc="0" normalizeH="0" baseline="0" noProof="0">
                          <a:ln>
                            <a:noFill/>
                          </a:ln>
                          <a:solidFill>
                            <a:prstClr val="black"/>
                          </a:solidFill>
                          <a:effectLst/>
                          <a:uLnTx/>
                          <a:uFillTx/>
                          <a:latin typeface="+mn-lt"/>
                          <a:ea typeface="+mn-ea"/>
                          <a:cs typeface="+mn-cs"/>
                          <a:hlinkClick r:id="rId3"/>
                        </a:rPr>
                        <a:t> </a:t>
                      </a:r>
                      <a:r>
                        <a:rPr lang="en-US" sz="1500" baseline="30000">
                          <a:hlinkClick r:id="rId3"/>
                        </a:rPr>
                        <a:t>1</a:t>
                      </a:r>
                      <a:endParaRPr lang="en-US" sz="1500" baseline="30000"/>
                    </a:p>
                    <a:p>
                      <a:pPr marL="228600" marR="0" lvl="0" indent="-228600" algn="l" defTabSz="914400" rtl="0" eaLnBrk="1" fontAlgn="base" latinLnBrk="0" hangingPunct="1">
                        <a:lnSpc>
                          <a:spcPct val="100000"/>
                        </a:lnSpc>
                        <a:spcBef>
                          <a:spcPts val="0"/>
                        </a:spcBef>
                        <a:spcAft>
                          <a:spcPts val="0"/>
                        </a:spcAft>
                        <a:buClrTx/>
                        <a:buSzTx/>
                        <a:buFont typeface="+mj-lt"/>
                        <a:buAutoNum type="arabicPeriod"/>
                        <a:tabLst/>
                        <a:defRPr/>
                      </a:pPr>
                      <a:endParaRPr kumimoji="0" lang="en-US" sz="1500" b="0" i="0" u="none" strike="noStrike" kern="1200" cap="none" spc="0" normalizeH="0" baseline="30000" noProof="0">
                        <a:ln>
                          <a:noFill/>
                        </a:ln>
                        <a:solidFill>
                          <a:prstClr val="black"/>
                        </a:solidFill>
                        <a:effectLst/>
                        <a:uLnTx/>
                        <a:uFillTx/>
                        <a:latin typeface="+mn-lt"/>
                        <a:ea typeface="+mn-ea"/>
                        <a:cs typeface="+mn-cs"/>
                      </a:endParaRPr>
                    </a:p>
                    <a:p>
                      <a:pPr marL="228600" marR="0" lvl="0" indent="-228600" algn="l" defTabSz="914400" rtl="0" eaLnBrk="1" fontAlgn="base" latinLnBrk="0" hangingPunct="1">
                        <a:lnSpc>
                          <a:spcPct val="100000"/>
                        </a:lnSpc>
                        <a:spcBef>
                          <a:spcPts val="0"/>
                        </a:spcBef>
                        <a:spcAft>
                          <a:spcPts val="0"/>
                        </a:spcAft>
                        <a:buClrTx/>
                        <a:buSzTx/>
                        <a:buFont typeface="+mj-lt"/>
                        <a:buAutoNum type="arabicPeriod"/>
                        <a:tabLst/>
                        <a:defRPr/>
                      </a:pPr>
                      <a:r>
                        <a:rPr kumimoji="0" lang="en-US" sz="1400" b="0" i="0" u="none" strike="noStrike" kern="1200" cap="none" spc="0" normalizeH="0" baseline="0" noProof="0">
                          <a:ln>
                            <a:noFill/>
                          </a:ln>
                          <a:solidFill>
                            <a:prstClr val="black"/>
                          </a:solidFill>
                          <a:effectLst/>
                          <a:uLnTx/>
                          <a:uFillTx/>
                          <a:latin typeface="+mn-lt"/>
                          <a:ea typeface="+mn-ea"/>
                          <a:cs typeface="+mn-cs"/>
                        </a:rPr>
                        <a:t>Incorporate strategies to screen patients for resource insecurities and social needs, and connect patients to community resources such as permanent supportive housing or other alternative housing services.</a:t>
                      </a:r>
                      <a:r>
                        <a:rPr lang="en-US" sz="1500" baseline="30000"/>
                        <a:t> </a:t>
                      </a:r>
                      <a:r>
                        <a:rPr lang="en-US" sz="1500" baseline="30000">
                          <a:hlinkClick r:id="rId3"/>
                        </a:rPr>
                        <a:t>1</a:t>
                      </a:r>
                      <a:r>
                        <a:rPr lang="en-US" sz="1500" baseline="30000"/>
                        <a:t>,</a:t>
                      </a:r>
                      <a:r>
                        <a:rPr lang="en-US" sz="1500" baseline="30000">
                          <a:hlinkClick r:id="rId4"/>
                        </a:rPr>
                        <a:t> 2</a:t>
                      </a:r>
                      <a:r>
                        <a:rPr kumimoji="0" lang="en-US" sz="1400" b="0" i="0" u="none" strike="noStrike" kern="1200" cap="none" spc="0" normalizeH="0" baseline="0" noProof="0">
                          <a:ln>
                            <a:noFill/>
                          </a:ln>
                          <a:solidFill>
                            <a:prstClr val="black"/>
                          </a:solidFill>
                          <a:effectLst/>
                          <a:uLnTx/>
                          <a:uFillTx/>
                          <a:latin typeface="+mn-lt"/>
                          <a:ea typeface="+mn-ea"/>
                          <a:cs typeface="+mn-cs"/>
                          <a:hlinkClick r:id="rId4"/>
                        </a:rPr>
                        <a:t> </a:t>
                      </a:r>
                      <a:endParaRPr kumimoji="0" lang="en-US" sz="1400" b="0" i="0" u="none" strike="noStrike" kern="1200" cap="none" spc="0" normalizeH="0" baseline="0" noProof="0">
                        <a:ln>
                          <a:noFill/>
                        </a:ln>
                        <a:solidFill>
                          <a:prstClr val="black"/>
                        </a:solidFill>
                        <a:effectLst/>
                        <a:uLnTx/>
                        <a:uFillTx/>
                        <a:latin typeface="+mn-lt"/>
                        <a:ea typeface="+mn-ea"/>
                        <a:cs typeface="+mn-cs"/>
                      </a:endParaRPr>
                    </a:p>
                    <a:p>
                      <a:pPr marL="228600" marR="0" lvl="0" indent="-228600" algn="l" defTabSz="914400" rtl="0" eaLnBrk="1" fontAlgn="base" latinLnBrk="0" hangingPunct="1">
                        <a:lnSpc>
                          <a:spcPct val="100000"/>
                        </a:lnSpc>
                        <a:spcBef>
                          <a:spcPts val="0"/>
                        </a:spcBef>
                        <a:spcAft>
                          <a:spcPts val="0"/>
                        </a:spcAft>
                        <a:buClrTx/>
                        <a:buSzTx/>
                        <a:buFont typeface="+mj-lt"/>
                        <a:buAutoNum type="arabicPeriod"/>
                        <a:tabLst/>
                        <a:defRPr/>
                      </a:pPr>
                      <a:endParaRPr kumimoji="0" lang="en-US" sz="1400" b="0" i="0" u="none" strike="noStrike" kern="1200" cap="none" spc="0" normalizeH="0" baseline="0" noProof="0">
                        <a:ln>
                          <a:noFill/>
                        </a:ln>
                        <a:solidFill>
                          <a:prstClr val="black"/>
                        </a:solidFill>
                        <a:effectLst/>
                        <a:uLnTx/>
                        <a:uFillTx/>
                        <a:latin typeface="+mn-lt"/>
                        <a:ea typeface="+mn-ea"/>
                        <a:cs typeface="+mn-cs"/>
                      </a:endParaRPr>
                    </a:p>
                    <a:p>
                      <a:pPr marL="228600" marR="0" lvl="0" indent="-228600" algn="l" defTabSz="914400" rtl="0" eaLnBrk="1" fontAlgn="base" latinLnBrk="0" hangingPunct="1">
                        <a:lnSpc>
                          <a:spcPct val="100000"/>
                        </a:lnSpc>
                        <a:spcBef>
                          <a:spcPts val="0"/>
                        </a:spcBef>
                        <a:spcAft>
                          <a:spcPts val="0"/>
                        </a:spcAft>
                        <a:buClrTx/>
                        <a:buSzTx/>
                        <a:buFont typeface="+mj-lt"/>
                        <a:buAutoNum type="arabicPeriod"/>
                        <a:tabLst/>
                        <a:defRPr/>
                      </a:pPr>
                      <a:r>
                        <a:rPr kumimoji="0" lang="en-US" sz="1400" b="0" i="0" u="none" strike="noStrike" kern="1200" cap="none" spc="0" normalizeH="0" baseline="0" noProof="0">
                          <a:ln>
                            <a:noFill/>
                          </a:ln>
                          <a:solidFill>
                            <a:prstClr val="black"/>
                          </a:solidFill>
                          <a:effectLst/>
                          <a:uLnTx/>
                          <a:uFillTx/>
                          <a:latin typeface="+mn-lt"/>
                          <a:ea typeface="+mn-ea"/>
                          <a:cs typeface="+mn-cs"/>
                        </a:rPr>
                        <a:t>Offer trauma-informed care training for staff to effectively provide referrals/interventions for patient  populations experiencing homelessness.</a:t>
                      </a:r>
                      <a:r>
                        <a:rPr kumimoji="0" lang="en-US" sz="1400" b="0" i="0" u="none" strike="noStrike" kern="1200" cap="none" spc="0" normalizeH="0" baseline="0" noProof="0">
                          <a:ln>
                            <a:noFill/>
                          </a:ln>
                          <a:solidFill>
                            <a:prstClr val="black"/>
                          </a:solidFill>
                          <a:effectLst/>
                          <a:uLnTx/>
                          <a:uFillTx/>
                          <a:latin typeface="+mn-lt"/>
                          <a:ea typeface="+mn-ea"/>
                          <a:cs typeface="+mn-cs"/>
                          <a:hlinkClick r:id="rId5"/>
                        </a:rPr>
                        <a:t> </a:t>
                      </a:r>
                      <a:r>
                        <a:rPr lang="en-US" sz="1500" baseline="30000">
                          <a:hlinkClick r:id="rId5"/>
                        </a:rPr>
                        <a:t>3</a:t>
                      </a:r>
                      <a:endParaRPr lang="en-US" sz="1500" baseline="30000"/>
                    </a:p>
                    <a:p>
                      <a:pPr marL="228600" marR="0" lvl="0" indent="-228600" algn="l" defTabSz="914400" rtl="0" eaLnBrk="1" fontAlgn="base" latinLnBrk="0" hangingPunct="1">
                        <a:lnSpc>
                          <a:spcPct val="100000"/>
                        </a:lnSpc>
                        <a:spcBef>
                          <a:spcPts val="0"/>
                        </a:spcBef>
                        <a:spcAft>
                          <a:spcPts val="0"/>
                        </a:spcAft>
                        <a:buClrTx/>
                        <a:buSzTx/>
                        <a:buFont typeface="+mj-lt"/>
                        <a:buAutoNum type="arabicPeriod"/>
                        <a:tabLst/>
                        <a:defRPr/>
                      </a:pPr>
                      <a:endParaRPr kumimoji="0" lang="en-US" sz="1400" b="0" i="0" u="none" strike="noStrike" kern="1200" cap="none" spc="0" normalizeH="0" baseline="0" noProof="0">
                        <a:ln>
                          <a:noFill/>
                        </a:ln>
                        <a:solidFill>
                          <a:prstClr val="black"/>
                        </a:solidFill>
                        <a:effectLst/>
                        <a:uLnTx/>
                        <a:uFillTx/>
                        <a:latin typeface="+mn-lt"/>
                        <a:ea typeface="+mn-ea"/>
                        <a:cs typeface="+mn-cs"/>
                      </a:endParaRPr>
                    </a:p>
                    <a:p>
                      <a:pPr marL="228600" marR="0" lvl="0" indent="-228600" algn="l" defTabSz="914400" rtl="0" eaLnBrk="1" fontAlgn="base" latinLnBrk="0" hangingPunct="1">
                        <a:lnSpc>
                          <a:spcPct val="100000"/>
                        </a:lnSpc>
                        <a:spcBef>
                          <a:spcPts val="0"/>
                        </a:spcBef>
                        <a:spcAft>
                          <a:spcPts val="0"/>
                        </a:spcAft>
                        <a:buClrTx/>
                        <a:buSzTx/>
                        <a:buFont typeface="+mj-lt"/>
                        <a:buAutoNum type="arabicPeriod"/>
                        <a:tabLst/>
                        <a:defRPr/>
                      </a:pPr>
                      <a:r>
                        <a:rPr lang="en-US" sz="1400" b="0" i="0" kern="1200">
                          <a:solidFill>
                            <a:schemeClr val="tx1"/>
                          </a:solidFill>
                          <a:effectLst/>
                          <a:latin typeface="+mn-lt"/>
                          <a:ea typeface="+mn-ea"/>
                          <a:cs typeface="+mn-cs"/>
                        </a:rPr>
                        <a:t>Use Data to Identify disparities across patient groups.</a:t>
                      </a:r>
                      <a:r>
                        <a:rPr lang="en-US" sz="1400" b="0" i="0" kern="1200">
                          <a:solidFill>
                            <a:schemeClr val="tx1"/>
                          </a:solidFill>
                          <a:effectLst/>
                          <a:latin typeface="+mn-lt"/>
                          <a:ea typeface="+mn-ea"/>
                          <a:cs typeface="+mn-cs"/>
                          <a:hlinkClick r:id="rId6"/>
                        </a:rPr>
                        <a:t> </a:t>
                      </a:r>
                      <a:r>
                        <a:rPr lang="en-US" sz="1400" b="0" i="0" kern="1200" baseline="30000">
                          <a:solidFill>
                            <a:schemeClr val="tx1"/>
                          </a:solidFill>
                          <a:effectLst/>
                          <a:latin typeface="+mn-lt"/>
                          <a:ea typeface="+mn-ea"/>
                          <a:cs typeface="+mn-cs"/>
                          <a:hlinkClick r:id="rId6"/>
                        </a:rPr>
                        <a:t>4</a:t>
                      </a:r>
                      <a:endParaRPr kumimoji="0" lang="en-US" sz="1400" b="0" i="0" u="none" strike="noStrike" kern="1200" cap="none" spc="0" normalizeH="0" baseline="0" noProof="0">
                        <a:ln>
                          <a:noFill/>
                        </a:ln>
                        <a:solidFill>
                          <a:prstClr val="black"/>
                        </a:solidFill>
                        <a:effectLst/>
                        <a:uLnTx/>
                        <a:uFillTx/>
                        <a:latin typeface="+mn-lt"/>
                        <a:ea typeface="+mn-ea"/>
                        <a:cs typeface="+mn-cs"/>
                      </a:endParaRPr>
                    </a:p>
                  </a:txBody>
                  <a:tcPr marL="89318" marR="89318" marT="44659" marB="44659">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514407340"/>
                  </a:ext>
                </a:extLst>
              </a:tr>
              <a:tr h="274320">
                <a:tc>
                  <a:txBody>
                    <a:bodyPr/>
                    <a:lstStyle/>
                    <a:p>
                      <a:pPr lvl="1" algn="l" rtl="0" fontAlgn="base"/>
                      <a:r>
                        <a:rPr lang="en-US" sz="1800" b="1" i="0">
                          <a:effectLst/>
                          <a:latin typeface="+mn-lt"/>
                        </a:rPr>
                        <a:t>Health Departments</a:t>
                      </a:r>
                    </a:p>
                  </a:txBody>
                  <a:tcPr marL="89318" marR="89318" marT="44659" marB="44659">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37627092"/>
                  </a:ext>
                </a:extLst>
              </a:tr>
              <a:tr h="274320">
                <a:tc>
                  <a:txBody>
                    <a:bodyPr/>
                    <a:lstStyle/>
                    <a:p>
                      <a:pPr lvl="1" algn="l" rtl="0" fontAlgn="base"/>
                      <a:r>
                        <a:rPr lang="en-US" sz="1800" b="1" i="0">
                          <a:effectLst/>
                          <a:latin typeface="+mn-lt"/>
                        </a:rPr>
                        <a:t>Other Organization</a:t>
                      </a:r>
                    </a:p>
                  </a:txBody>
                  <a:tcPr marL="89318" marR="89318" marT="44659" marB="44659">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81516469"/>
                  </a:ext>
                </a:extLst>
              </a:tr>
            </a:tbl>
          </a:graphicData>
        </a:graphic>
      </p:graphicFrame>
    </p:spTree>
    <p:extLst>
      <p:ext uri="{BB962C8B-B14F-4D97-AF65-F5344CB8AC3E}">
        <p14:creationId xmlns:p14="http://schemas.microsoft.com/office/powerpoint/2010/main" val="267620074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55AAECC-2363-3EE8-45EC-F1B763C90266}"/>
              </a:ext>
            </a:extLst>
          </p:cNvPr>
          <p:cNvSpPr>
            <a:spLocks noGrp="1"/>
          </p:cNvSpPr>
          <p:nvPr>
            <p:ph type="title"/>
          </p:nvPr>
        </p:nvSpPr>
        <p:spPr/>
        <p:txBody>
          <a:bodyPr/>
          <a:lstStyle/>
          <a:p>
            <a:r>
              <a:rPr lang="en-US"/>
              <a:t>Housing Stability and Affordability</a:t>
            </a:r>
          </a:p>
        </p:txBody>
      </p:sp>
      <p:graphicFrame>
        <p:nvGraphicFramePr>
          <p:cNvPr id="4" name="Content Placeholder 3">
            <a:extLst>
              <a:ext uri="{FF2B5EF4-FFF2-40B4-BE49-F238E27FC236}">
                <a16:creationId xmlns:a16="http://schemas.microsoft.com/office/drawing/2014/main" id="{5CA5D2FD-65EE-F91D-051F-33D2E0767199}"/>
              </a:ext>
            </a:extLst>
          </p:cNvPr>
          <p:cNvGraphicFramePr>
            <a:graphicFrameLocks noGrp="1"/>
          </p:cNvGraphicFramePr>
          <p:nvPr>
            <p:ph idx="1"/>
          </p:nvPr>
        </p:nvGraphicFramePr>
        <p:xfrm>
          <a:off x="457201" y="1200150"/>
          <a:ext cx="8229599" cy="3685252"/>
        </p:xfrm>
        <a:graphic>
          <a:graphicData uri="http://schemas.openxmlformats.org/drawingml/2006/table">
            <a:tbl>
              <a:tblPr/>
              <a:tblGrid>
                <a:gridCol w="8229599">
                  <a:extLst>
                    <a:ext uri="{9D8B030D-6E8A-4147-A177-3AD203B41FA5}">
                      <a16:colId xmlns:a16="http://schemas.microsoft.com/office/drawing/2014/main" val="1674100232"/>
                    </a:ext>
                  </a:extLst>
                </a:gridCol>
              </a:tblGrid>
              <a:tr h="306488">
                <a:tc>
                  <a:txBody>
                    <a:bodyPr/>
                    <a:lstStyle/>
                    <a:p>
                      <a:pPr algn="l" rtl="0" fontAlgn="base"/>
                      <a:r>
                        <a:rPr lang="en-US" sz="1400" b="1" i="0">
                          <a:solidFill>
                            <a:srgbClr val="FFFFFF"/>
                          </a:solidFill>
                          <a:effectLst/>
                          <a:latin typeface="+mn-lt"/>
                        </a:rPr>
                        <a:t>Interventions/ Strategies </a:t>
                      </a:r>
                      <a:endParaRPr lang="en-US" sz="2400" b="1" i="0">
                        <a:effectLst/>
                        <a:latin typeface="+mn-lt"/>
                      </a:endParaRPr>
                    </a:p>
                  </a:txBody>
                  <a:tcPr marL="89318" marR="89318" marT="44659" marB="44659">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2060"/>
                    </a:solidFill>
                  </a:tcPr>
                </a:tc>
                <a:extLst>
                  <a:ext uri="{0D108BD9-81ED-4DB2-BD59-A6C34878D82A}">
                    <a16:rowId xmlns:a16="http://schemas.microsoft.com/office/drawing/2014/main" val="743997355"/>
                  </a:ext>
                </a:extLst>
              </a:tr>
              <a:tr h="363638">
                <a:tc>
                  <a:txBody>
                    <a:bodyPr/>
                    <a:lstStyle/>
                    <a:p>
                      <a:pPr algn="l" rtl="0" fontAlgn="base"/>
                      <a:r>
                        <a:rPr lang="en-US" sz="1800" b="1" i="0">
                          <a:effectLst/>
                          <a:latin typeface="+mn-lt"/>
                        </a:rPr>
                        <a:t>Hospitals</a:t>
                      </a:r>
                    </a:p>
                  </a:txBody>
                  <a:tcPr marL="89318" marR="89318" marT="44659" marB="44659">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09920666"/>
                  </a:ext>
                </a:extLst>
              </a:tr>
              <a:tr h="367610">
                <a:tc>
                  <a:txBody>
                    <a:bodyPr/>
                    <a:lstStyle/>
                    <a:p>
                      <a:pPr algn="l" rtl="0" fontAlgn="base"/>
                      <a:r>
                        <a:rPr lang="en-US" sz="1800" b="1" i="0">
                          <a:effectLst/>
                          <a:latin typeface="+mn-lt"/>
                        </a:rPr>
                        <a:t>Health Departments</a:t>
                      </a:r>
                    </a:p>
                  </a:txBody>
                  <a:tcPr marL="89318" marR="89318" marT="44659" marB="44659">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85436194"/>
                  </a:ext>
                </a:extLst>
              </a:tr>
              <a:tr h="2283878">
                <a:tc>
                  <a:txBody>
                    <a:bodyPr/>
                    <a:lstStyle/>
                    <a:p>
                      <a:pPr marL="457200" indent="-457200" algn="l" rtl="0" fontAlgn="base">
                        <a:buFont typeface="+mj-lt"/>
                        <a:buAutoNum type="arabicPeriod"/>
                      </a:pPr>
                      <a:r>
                        <a:rPr lang="en-US" sz="1400" b="0" i="0">
                          <a:effectLst/>
                          <a:latin typeface="+mn-lt"/>
                        </a:rPr>
                        <a:t>Develop relationships with</a:t>
                      </a:r>
                      <a:r>
                        <a:rPr lang="en-US" sz="1400" b="0" i="0" baseline="0">
                          <a:effectLst/>
                          <a:latin typeface="+mn-lt"/>
                        </a:rPr>
                        <a:t> community-based organizations that facilitate permanent supportive housing to those dealing with housing instability. </a:t>
                      </a:r>
                      <a:r>
                        <a:rPr lang="en-US" sz="1500" baseline="30000">
                          <a:hlinkClick r:id="rId3"/>
                        </a:rPr>
                        <a:t>1</a:t>
                      </a:r>
                      <a:endParaRPr lang="en-US" sz="1400" b="0" i="0" baseline="0">
                        <a:effectLst/>
                        <a:latin typeface="+mn-lt"/>
                      </a:endParaRPr>
                    </a:p>
                    <a:p>
                      <a:pPr marL="457200" indent="-457200" algn="l" rtl="0" fontAlgn="base">
                        <a:buFont typeface="+mj-lt"/>
                        <a:buAutoNum type="arabicPeriod"/>
                      </a:pPr>
                      <a:endParaRPr lang="en-US" sz="1400" b="0" i="0" baseline="0">
                        <a:effectLst/>
                        <a:latin typeface="+mn-lt"/>
                      </a:endParaRPr>
                    </a:p>
                    <a:p>
                      <a:pPr marL="457200" indent="-457200" algn="l" rtl="0" fontAlgn="base">
                        <a:buFont typeface="+mj-lt"/>
                        <a:buAutoNum type="arabicPeriod"/>
                      </a:pPr>
                      <a:r>
                        <a:rPr lang="en-US" sz="1400" b="0" i="0" baseline="0">
                          <a:effectLst/>
                          <a:latin typeface="+mn-lt"/>
                        </a:rPr>
                        <a:t>Collaborate with state Medicaid agency to reduce housing instability and increase access to healthcare services.</a:t>
                      </a:r>
                      <a:r>
                        <a:rPr lang="en-US" sz="1400" b="0" i="0" baseline="0">
                          <a:effectLst/>
                          <a:latin typeface="+mn-lt"/>
                          <a:hlinkClick r:id="rId4"/>
                        </a:rPr>
                        <a:t> </a:t>
                      </a:r>
                      <a:r>
                        <a:rPr lang="en-US" sz="1500" baseline="30000">
                          <a:hlinkClick r:id="rId4"/>
                        </a:rPr>
                        <a:t>2</a:t>
                      </a:r>
                      <a:endParaRPr lang="en-US" sz="1400" b="0" i="0" baseline="0">
                        <a:effectLst/>
                        <a:latin typeface="+mn-lt"/>
                      </a:endParaRPr>
                    </a:p>
                    <a:p>
                      <a:pPr marL="457200" indent="-457200" algn="l" rtl="0" fontAlgn="base">
                        <a:buFont typeface="+mj-lt"/>
                        <a:buAutoNum type="arabicPeriod"/>
                      </a:pPr>
                      <a:endParaRPr lang="en-US" sz="1400" b="0" i="0" baseline="0">
                        <a:effectLst/>
                        <a:latin typeface="+mn-lt"/>
                      </a:endParaRPr>
                    </a:p>
                    <a:p>
                      <a:pPr marL="457200" indent="-457200" algn="l" rtl="0" fontAlgn="base">
                        <a:buFont typeface="+mj-lt"/>
                        <a:buAutoNum type="arabicPeriod"/>
                      </a:pPr>
                      <a:r>
                        <a:rPr lang="en-US" sz="1400" b="0" i="0" baseline="0">
                          <a:effectLst/>
                          <a:latin typeface="+mn-lt"/>
                        </a:rPr>
                        <a:t>Partner with healthcare facilities to foster accessible programs and appropriate resources for people experiencing housing instability. </a:t>
                      </a:r>
                      <a:r>
                        <a:rPr lang="en-US" sz="1400" baseline="30000">
                          <a:hlinkClick r:id="rId3"/>
                        </a:rPr>
                        <a:t>1</a:t>
                      </a:r>
                      <a:endParaRPr lang="en-US" sz="1400" b="0" i="0" baseline="0">
                        <a:effectLst/>
                        <a:latin typeface="+mn-lt"/>
                      </a:endParaRPr>
                    </a:p>
                    <a:p>
                      <a:pPr marL="0" indent="0" algn="l" rtl="0" fontAlgn="base">
                        <a:buFont typeface="+mj-lt"/>
                        <a:buNone/>
                      </a:pPr>
                      <a:endParaRPr lang="en-US" sz="1400" b="0" i="0" baseline="0">
                        <a:effectLst/>
                        <a:latin typeface="+mn-lt"/>
                      </a:endParaRPr>
                    </a:p>
                    <a:p>
                      <a:pPr marL="457200" indent="-457200" algn="l" rtl="0" fontAlgn="base">
                        <a:buFont typeface="+mj-lt"/>
                        <a:buAutoNum type="arabicPeriod"/>
                      </a:pPr>
                      <a:endParaRPr lang="en-US" sz="1400" b="0" i="0" baseline="0">
                        <a:effectLst/>
                        <a:latin typeface="+mn-lt"/>
                      </a:endParaRPr>
                    </a:p>
                  </a:txBody>
                  <a:tcPr marL="89318" marR="89318" marT="44659" marB="44659">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551905172"/>
                  </a:ext>
                </a:extLst>
              </a:tr>
              <a:tr h="363638">
                <a:tc>
                  <a:txBody>
                    <a:bodyPr/>
                    <a:lstStyle/>
                    <a:p>
                      <a:pPr algn="l" rtl="0" fontAlgn="base"/>
                      <a:r>
                        <a:rPr lang="en-US" sz="1800" b="1" i="0">
                          <a:effectLst/>
                          <a:latin typeface="+mn-lt"/>
                        </a:rPr>
                        <a:t>Other Organization </a:t>
                      </a:r>
                    </a:p>
                  </a:txBody>
                  <a:tcPr marL="89318" marR="89318" marT="44659" marB="44659">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94797193"/>
                  </a:ext>
                </a:extLst>
              </a:tr>
            </a:tbl>
          </a:graphicData>
        </a:graphic>
      </p:graphicFrame>
    </p:spTree>
    <p:extLst>
      <p:ext uri="{BB962C8B-B14F-4D97-AF65-F5344CB8AC3E}">
        <p14:creationId xmlns:p14="http://schemas.microsoft.com/office/powerpoint/2010/main" val="36650651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55AAECC-2363-3EE8-45EC-F1B763C90266}"/>
              </a:ext>
            </a:extLst>
          </p:cNvPr>
          <p:cNvSpPr>
            <a:spLocks noGrp="1"/>
          </p:cNvSpPr>
          <p:nvPr>
            <p:ph type="title"/>
          </p:nvPr>
        </p:nvSpPr>
        <p:spPr/>
        <p:txBody>
          <a:bodyPr/>
          <a:lstStyle/>
          <a:p>
            <a:r>
              <a:rPr lang="en-US"/>
              <a:t>Housing Stability and Affordability</a:t>
            </a:r>
          </a:p>
        </p:txBody>
      </p:sp>
      <p:graphicFrame>
        <p:nvGraphicFramePr>
          <p:cNvPr id="4" name="Content Placeholder 3">
            <a:extLst>
              <a:ext uri="{FF2B5EF4-FFF2-40B4-BE49-F238E27FC236}">
                <a16:creationId xmlns:a16="http://schemas.microsoft.com/office/drawing/2014/main" id="{5CA5D2FD-65EE-F91D-051F-33D2E0767199}"/>
              </a:ext>
            </a:extLst>
          </p:cNvPr>
          <p:cNvGraphicFramePr>
            <a:graphicFrameLocks noGrp="1"/>
          </p:cNvGraphicFramePr>
          <p:nvPr>
            <p:ph idx="1"/>
          </p:nvPr>
        </p:nvGraphicFramePr>
        <p:xfrm>
          <a:off x="457201" y="1063625"/>
          <a:ext cx="8229599" cy="3833680"/>
        </p:xfrm>
        <a:graphic>
          <a:graphicData uri="http://schemas.openxmlformats.org/drawingml/2006/table">
            <a:tbl>
              <a:tblPr/>
              <a:tblGrid>
                <a:gridCol w="8229599">
                  <a:extLst>
                    <a:ext uri="{9D8B030D-6E8A-4147-A177-3AD203B41FA5}">
                      <a16:colId xmlns:a16="http://schemas.microsoft.com/office/drawing/2014/main" val="1674100232"/>
                    </a:ext>
                  </a:extLst>
                </a:gridCol>
              </a:tblGrid>
              <a:tr h="306488">
                <a:tc>
                  <a:txBody>
                    <a:bodyPr/>
                    <a:lstStyle/>
                    <a:p>
                      <a:pPr algn="l" rtl="0" fontAlgn="base"/>
                      <a:r>
                        <a:rPr lang="en-US" sz="1400" b="1" i="0">
                          <a:solidFill>
                            <a:srgbClr val="FFFFFF"/>
                          </a:solidFill>
                          <a:effectLst/>
                          <a:latin typeface="+mn-lt"/>
                        </a:rPr>
                        <a:t>Interventions/ Strategies </a:t>
                      </a:r>
                      <a:endParaRPr lang="en-US" sz="2400" b="1" i="0">
                        <a:effectLst/>
                        <a:latin typeface="+mn-lt"/>
                      </a:endParaRPr>
                    </a:p>
                  </a:txBody>
                  <a:tcPr marL="89318" marR="89318" marT="44659" marB="44659">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2060"/>
                    </a:solidFill>
                  </a:tcPr>
                </a:tc>
                <a:extLst>
                  <a:ext uri="{0D108BD9-81ED-4DB2-BD59-A6C34878D82A}">
                    <a16:rowId xmlns:a16="http://schemas.microsoft.com/office/drawing/2014/main" val="743997355"/>
                  </a:ext>
                </a:extLst>
              </a:tr>
              <a:tr h="363638">
                <a:tc>
                  <a:txBody>
                    <a:bodyPr/>
                    <a:lstStyle/>
                    <a:p>
                      <a:pPr algn="l" rtl="0" fontAlgn="base"/>
                      <a:r>
                        <a:rPr lang="en-US" sz="1800" b="1" i="0">
                          <a:effectLst/>
                          <a:latin typeface="+mn-lt"/>
                        </a:rPr>
                        <a:t>Hospitals</a:t>
                      </a:r>
                    </a:p>
                  </a:txBody>
                  <a:tcPr marL="89318" marR="89318" marT="44659" marB="44659">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09920666"/>
                  </a:ext>
                </a:extLst>
              </a:tr>
              <a:tr h="363638">
                <a:tc>
                  <a:txBody>
                    <a:bodyPr/>
                    <a:lstStyle/>
                    <a:p>
                      <a:pPr algn="l" rtl="0" fontAlgn="base"/>
                      <a:r>
                        <a:rPr lang="en-US" sz="1800" b="1" i="0">
                          <a:effectLst/>
                          <a:latin typeface="+mn-lt"/>
                        </a:rPr>
                        <a:t>Health Departments</a:t>
                      </a:r>
                    </a:p>
                  </a:txBody>
                  <a:tcPr marL="89318" marR="89318" marT="44659" marB="44659">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85436194"/>
                  </a:ext>
                </a:extLst>
              </a:tr>
              <a:tr h="363638">
                <a:tc>
                  <a:txBody>
                    <a:bodyPr/>
                    <a:lstStyle/>
                    <a:p>
                      <a:pPr algn="l" rtl="0" fontAlgn="base"/>
                      <a:r>
                        <a:rPr lang="en-US" sz="1800" b="1" i="0">
                          <a:effectLst/>
                          <a:latin typeface="+mn-lt"/>
                        </a:rPr>
                        <a:t>Other Organization </a:t>
                      </a:r>
                    </a:p>
                  </a:txBody>
                  <a:tcPr marL="89318" marR="89318" marT="44659" marB="44659">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94797193"/>
                  </a:ext>
                </a:extLst>
              </a:tr>
              <a:tr h="2043848">
                <a:tc>
                  <a:txBody>
                    <a:bodyPr/>
                    <a:lstStyle/>
                    <a:p>
                      <a:pPr marL="457200" marR="0" lvl="0" indent="-457200" algn="l" defTabSz="914400" rtl="0" eaLnBrk="1" fontAlgn="base" latinLnBrk="0" hangingPunct="1">
                        <a:lnSpc>
                          <a:spcPct val="100000"/>
                        </a:lnSpc>
                        <a:spcBef>
                          <a:spcPts val="0"/>
                        </a:spcBef>
                        <a:spcAft>
                          <a:spcPts val="0"/>
                        </a:spcAft>
                        <a:buClrTx/>
                        <a:buSzTx/>
                        <a:buFont typeface="+mj-lt"/>
                        <a:buAutoNum type="arabicPeriod"/>
                        <a:tabLst/>
                        <a:defRPr/>
                      </a:pPr>
                      <a:r>
                        <a:rPr lang="en-US" sz="1400" b="0" i="0" kern="1200">
                          <a:solidFill>
                            <a:schemeClr val="tx1"/>
                          </a:solidFill>
                          <a:effectLst/>
                          <a:latin typeface="+mn-lt"/>
                          <a:ea typeface="+mn-ea"/>
                          <a:cs typeface="+mn-cs"/>
                        </a:rPr>
                        <a:t>Collaborate with local, state, and national governments to integrate health into all policy-making.</a:t>
                      </a:r>
                      <a:r>
                        <a:rPr lang="en-US" sz="1500" b="0" baseline="30000"/>
                        <a:t> </a:t>
                      </a:r>
                      <a:r>
                        <a:rPr lang="en-US" sz="1500" b="0" baseline="30000">
                          <a:hlinkClick r:id="rId3"/>
                        </a:rPr>
                        <a:t>1</a:t>
                      </a:r>
                      <a:r>
                        <a:rPr lang="en-US" sz="1400" b="0" i="0" kern="1200">
                          <a:solidFill>
                            <a:schemeClr val="tx1"/>
                          </a:solidFill>
                          <a:effectLst/>
                          <a:latin typeface="+mn-lt"/>
                          <a:ea typeface="+mn-ea"/>
                          <a:cs typeface="+mn-cs"/>
                          <a:hlinkClick r:id="rId3"/>
                        </a:rPr>
                        <a:t> </a:t>
                      </a:r>
                      <a:endParaRPr lang="en-US" sz="1400" b="0" i="0" kern="1200">
                        <a:solidFill>
                          <a:schemeClr val="tx1"/>
                        </a:solidFill>
                        <a:effectLst/>
                        <a:latin typeface="+mn-lt"/>
                        <a:ea typeface="+mn-ea"/>
                        <a:cs typeface="+mn-cs"/>
                      </a:endParaRPr>
                    </a:p>
                    <a:p>
                      <a:pPr marL="457200" marR="0" lvl="0" indent="-457200" algn="l" defTabSz="914400" rtl="0" eaLnBrk="1" fontAlgn="base" latinLnBrk="0" hangingPunct="1">
                        <a:lnSpc>
                          <a:spcPct val="100000"/>
                        </a:lnSpc>
                        <a:spcBef>
                          <a:spcPts val="0"/>
                        </a:spcBef>
                        <a:spcAft>
                          <a:spcPts val="0"/>
                        </a:spcAft>
                        <a:buClrTx/>
                        <a:buSzTx/>
                        <a:buFont typeface="+mj-lt"/>
                        <a:buAutoNum type="arabicPeriod"/>
                        <a:tabLst/>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a:p>
                      <a:pPr marL="457200" marR="0" lvl="0" indent="-457200" algn="l" defTabSz="914400" rtl="0" eaLnBrk="1" fontAlgn="base" latinLnBrk="0" hangingPunct="1">
                        <a:lnSpc>
                          <a:spcPct val="100000"/>
                        </a:lnSpc>
                        <a:spcBef>
                          <a:spcPts val="0"/>
                        </a:spcBef>
                        <a:spcAft>
                          <a:spcPts val="0"/>
                        </a:spcAft>
                        <a:buClrTx/>
                        <a:buSzTx/>
                        <a:buFont typeface="+mj-lt"/>
                        <a:buAutoNum type="arabicPeriod"/>
                        <a:tabLst/>
                        <a:defRPr/>
                      </a:pPr>
                      <a:r>
                        <a:rPr kumimoji="0" lang="en-US" sz="1400" b="0" i="0" u="none" strike="noStrike" kern="1200" cap="none" spc="0" normalizeH="0" baseline="0" noProof="0">
                          <a:ln>
                            <a:noFill/>
                          </a:ln>
                          <a:solidFill>
                            <a:prstClr val="black"/>
                          </a:solidFill>
                          <a:effectLst/>
                          <a:uLnTx/>
                          <a:uFillTx/>
                          <a:latin typeface="+mn-lt"/>
                          <a:ea typeface="+mn-ea"/>
                          <a:cs typeface="+mn-cs"/>
                        </a:rPr>
                        <a:t>Increase staff capacity to utilize trauma-informed models of care when working with patients/clients experiencing housing instability.</a:t>
                      </a:r>
                      <a:r>
                        <a:rPr kumimoji="0" lang="en-US" sz="1400" b="0" i="0" u="none" strike="noStrike" kern="1200" cap="none" spc="0" normalizeH="0" baseline="0" noProof="0">
                          <a:ln>
                            <a:noFill/>
                          </a:ln>
                          <a:solidFill>
                            <a:prstClr val="black"/>
                          </a:solidFill>
                          <a:effectLst/>
                          <a:uLnTx/>
                          <a:uFillTx/>
                          <a:latin typeface="+mn-lt"/>
                          <a:ea typeface="+mn-ea"/>
                          <a:cs typeface="+mn-cs"/>
                          <a:hlinkClick r:id="rId4"/>
                        </a:rPr>
                        <a:t> </a:t>
                      </a:r>
                      <a:r>
                        <a:rPr kumimoji="0" lang="en-US" sz="1500" b="0" i="0" u="none" strike="noStrike" kern="1200" cap="none" spc="0" normalizeH="0" baseline="30000" noProof="0">
                          <a:ln>
                            <a:noFill/>
                          </a:ln>
                          <a:solidFill>
                            <a:prstClr val="black"/>
                          </a:solidFill>
                          <a:effectLst/>
                          <a:uLnTx/>
                          <a:uFillTx/>
                          <a:latin typeface="+mn-lt"/>
                          <a:ea typeface="+mn-ea"/>
                          <a:cs typeface="+mn-cs"/>
                          <a:hlinkClick r:id="rId4"/>
                        </a:rPr>
                        <a:t>2</a:t>
                      </a:r>
                      <a:r>
                        <a:rPr kumimoji="0" lang="en-US" sz="1400" b="0" i="0" u="none" strike="noStrike" kern="1200" cap="none" spc="0" normalizeH="0" baseline="0" noProof="0">
                          <a:ln>
                            <a:noFill/>
                          </a:ln>
                          <a:solidFill>
                            <a:prstClr val="black"/>
                          </a:solidFill>
                          <a:effectLst/>
                          <a:uLnTx/>
                          <a:uFillTx/>
                          <a:latin typeface="+mn-lt"/>
                          <a:ea typeface="+mn-ea"/>
                          <a:cs typeface="+mn-cs"/>
                          <a:hlinkClick r:id="rId4"/>
                        </a:rPr>
                        <a:t>  </a:t>
                      </a:r>
                      <a:endParaRPr kumimoji="0" lang="en-US" sz="1400" b="0" i="0" u="none" strike="noStrike" kern="1200" cap="none" spc="0" normalizeH="0" baseline="0" noProof="0">
                        <a:ln>
                          <a:noFill/>
                        </a:ln>
                        <a:solidFill>
                          <a:prstClr val="black"/>
                        </a:solidFill>
                        <a:effectLst/>
                        <a:uLnTx/>
                        <a:uFillTx/>
                        <a:latin typeface="+mn-lt"/>
                        <a:ea typeface="+mn-ea"/>
                        <a:cs typeface="+mn-cs"/>
                      </a:endParaRPr>
                    </a:p>
                    <a:p>
                      <a:pPr marL="457200" marR="0" lvl="0" indent="-457200" algn="l" defTabSz="914400" rtl="0" eaLnBrk="1" fontAlgn="base" latinLnBrk="0" hangingPunct="1">
                        <a:lnSpc>
                          <a:spcPct val="100000"/>
                        </a:lnSpc>
                        <a:spcBef>
                          <a:spcPts val="0"/>
                        </a:spcBef>
                        <a:spcAft>
                          <a:spcPts val="0"/>
                        </a:spcAft>
                        <a:buClrTx/>
                        <a:buSzTx/>
                        <a:buFont typeface="+mj-lt"/>
                        <a:buAutoNum type="arabicPeriod"/>
                        <a:tabLst/>
                        <a:defRPr/>
                      </a:pPr>
                      <a:endParaRPr kumimoji="0" lang="en-US" sz="1400" b="0" i="0" u="none" strike="noStrike" kern="1200" cap="none" spc="0" normalizeH="0" baseline="0" noProof="0">
                        <a:ln>
                          <a:noFill/>
                        </a:ln>
                        <a:solidFill>
                          <a:prstClr val="black"/>
                        </a:solidFill>
                        <a:effectLst/>
                        <a:uLnTx/>
                        <a:uFillTx/>
                        <a:latin typeface="+mn-lt"/>
                        <a:ea typeface="+mn-ea"/>
                        <a:cs typeface="+mn-cs"/>
                      </a:endParaRPr>
                    </a:p>
                    <a:p>
                      <a:pPr marL="457200" marR="0" lvl="0" indent="-457200" algn="l" defTabSz="914400" rtl="0" eaLnBrk="1" fontAlgn="base" latinLnBrk="0" hangingPunct="1">
                        <a:lnSpc>
                          <a:spcPct val="100000"/>
                        </a:lnSpc>
                        <a:spcBef>
                          <a:spcPts val="0"/>
                        </a:spcBef>
                        <a:spcAft>
                          <a:spcPts val="0"/>
                        </a:spcAft>
                        <a:buClrTx/>
                        <a:buSzTx/>
                        <a:buFont typeface="+mj-lt"/>
                        <a:buAutoNum type="arabicPeriod"/>
                        <a:tabLst/>
                        <a:defRPr/>
                      </a:pPr>
                      <a:r>
                        <a:rPr kumimoji="0" lang="en-US" sz="1400" b="0" i="0" u="none" strike="noStrike" kern="1200" cap="none" spc="0" normalizeH="0" baseline="0" noProof="0">
                          <a:ln>
                            <a:noFill/>
                          </a:ln>
                          <a:solidFill>
                            <a:prstClr val="black"/>
                          </a:solidFill>
                          <a:effectLst/>
                          <a:uLnTx/>
                          <a:uFillTx/>
                          <a:latin typeface="+mn-lt"/>
                          <a:ea typeface="+mn-ea"/>
                          <a:cs typeface="+mn-cs"/>
                        </a:rPr>
                        <a:t>Build relationships with healthcare facilities, health departments, and other local organizations to increase access to resources for people experiencing housing instability.</a:t>
                      </a:r>
                      <a:r>
                        <a:rPr kumimoji="0" lang="en-US" sz="1400" b="0" i="0" u="none" strike="noStrike" kern="1200" cap="none" spc="0" normalizeH="0" baseline="0" noProof="0">
                          <a:ln>
                            <a:noFill/>
                          </a:ln>
                          <a:solidFill>
                            <a:prstClr val="black"/>
                          </a:solidFill>
                          <a:effectLst/>
                          <a:uLnTx/>
                          <a:uFillTx/>
                          <a:latin typeface="+mn-lt"/>
                          <a:ea typeface="+mn-ea"/>
                          <a:cs typeface="+mn-cs"/>
                          <a:hlinkClick r:id="rId5"/>
                        </a:rPr>
                        <a:t> </a:t>
                      </a:r>
                      <a:r>
                        <a:rPr kumimoji="0" lang="en-US" sz="1500" b="0" i="0" u="none" strike="noStrike" kern="1200" cap="none" spc="0" normalizeH="0" baseline="30000" noProof="0">
                          <a:ln>
                            <a:noFill/>
                          </a:ln>
                          <a:solidFill>
                            <a:prstClr val="black"/>
                          </a:solidFill>
                          <a:effectLst/>
                          <a:uLnTx/>
                          <a:uFillTx/>
                          <a:latin typeface="+mn-lt"/>
                          <a:ea typeface="+mn-ea"/>
                          <a:cs typeface="+mn-cs"/>
                          <a:hlinkClick r:id="rId5"/>
                        </a:rPr>
                        <a:t>3</a:t>
                      </a:r>
                      <a:r>
                        <a:rPr kumimoji="0" lang="en-US" sz="1400" b="0" i="0" u="none" strike="noStrike" kern="1200" cap="none" spc="0" normalizeH="0" baseline="0" noProof="0">
                          <a:ln>
                            <a:noFill/>
                          </a:ln>
                          <a:solidFill>
                            <a:prstClr val="black"/>
                          </a:solidFill>
                          <a:effectLst/>
                          <a:uLnTx/>
                          <a:uFillTx/>
                          <a:latin typeface="+mn-lt"/>
                          <a:ea typeface="+mn-ea"/>
                          <a:cs typeface="+mn-cs"/>
                          <a:hlinkClick r:id="rId5"/>
                        </a:rPr>
                        <a:t> </a:t>
                      </a:r>
                      <a:endParaRPr kumimoji="0" lang="en-US" sz="1400" b="0" i="0" u="none" strike="noStrike" kern="1200" cap="none" spc="0" normalizeH="0" baseline="0" noProof="0">
                        <a:ln>
                          <a:noFill/>
                        </a:ln>
                        <a:solidFill>
                          <a:prstClr val="black"/>
                        </a:solidFill>
                        <a:effectLst/>
                        <a:uLnTx/>
                        <a:uFillTx/>
                        <a:latin typeface="+mn-lt"/>
                        <a:ea typeface="+mn-ea"/>
                        <a:cs typeface="+mn-cs"/>
                      </a:endParaRPr>
                    </a:p>
                    <a:p>
                      <a:pPr marL="457200" marR="0" lvl="0" indent="-457200" algn="l" defTabSz="914400" rtl="0" eaLnBrk="1" fontAlgn="base" latinLnBrk="0" hangingPunct="1">
                        <a:lnSpc>
                          <a:spcPct val="100000"/>
                        </a:lnSpc>
                        <a:spcBef>
                          <a:spcPts val="0"/>
                        </a:spcBef>
                        <a:spcAft>
                          <a:spcPts val="0"/>
                        </a:spcAft>
                        <a:buClrTx/>
                        <a:buSzTx/>
                        <a:buFont typeface="+mj-lt"/>
                        <a:buAutoNum type="arabicPeriod"/>
                        <a:tabLst/>
                        <a:defRPr/>
                      </a:pPr>
                      <a:endParaRPr kumimoji="0" lang="en-US" sz="1400" b="0" i="0" u="none" strike="noStrike" kern="1200" cap="none" spc="0" normalizeH="0" baseline="0" noProof="0">
                        <a:ln>
                          <a:noFill/>
                        </a:ln>
                        <a:solidFill>
                          <a:prstClr val="black"/>
                        </a:solidFill>
                        <a:effectLst/>
                        <a:uLnTx/>
                        <a:uFillTx/>
                        <a:latin typeface="+mn-lt"/>
                        <a:ea typeface="+mn-ea"/>
                        <a:cs typeface="+mn-cs"/>
                      </a:endParaRPr>
                    </a:p>
                    <a:p>
                      <a:pPr marL="457200" marR="0" lvl="0" indent="-457200" algn="l" defTabSz="914400" rtl="0" eaLnBrk="1" fontAlgn="base" latinLnBrk="0" hangingPunct="1">
                        <a:lnSpc>
                          <a:spcPct val="100000"/>
                        </a:lnSpc>
                        <a:spcBef>
                          <a:spcPts val="0"/>
                        </a:spcBef>
                        <a:spcAft>
                          <a:spcPts val="0"/>
                        </a:spcAft>
                        <a:buClrTx/>
                        <a:buSzTx/>
                        <a:buFont typeface="+mj-lt"/>
                        <a:buAutoNum type="arabicPeriod"/>
                        <a:tabLst/>
                        <a:defRPr/>
                      </a:pPr>
                      <a:endParaRPr lang="en-US" sz="1400" b="0" i="0" kern="1200">
                        <a:solidFill>
                          <a:schemeClr val="tx1"/>
                        </a:solidFill>
                        <a:effectLst/>
                        <a:latin typeface="+mn-lt"/>
                        <a:ea typeface="+mn-ea"/>
                        <a:cs typeface="+mn-cs"/>
                      </a:endParaRPr>
                    </a:p>
                  </a:txBody>
                  <a:tcPr marL="89318" marR="89318" marT="44659" marB="44659">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514407340"/>
                  </a:ext>
                </a:extLst>
              </a:tr>
            </a:tbl>
          </a:graphicData>
        </a:graphic>
      </p:graphicFrame>
    </p:spTree>
    <p:extLst>
      <p:ext uri="{BB962C8B-B14F-4D97-AF65-F5344CB8AC3E}">
        <p14:creationId xmlns:p14="http://schemas.microsoft.com/office/powerpoint/2010/main" val="19429195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C6FE3-1D39-5B15-60DD-C9E9C2D911DD}"/>
              </a:ext>
            </a:extLst>
          </p:cNvPr>
          <p:cNvSpPr>
            <a:spLocks noGrp="1"/>
          </p:cNvSpPr>
          <p:nvPr>
            <p:ph type="title"/>
          </p:nvPr>
        </p:nvSpPr>
        <p:spPr/>
        <p:txBody>
          <a:bodyPr/>
          <a:lstStyle/>
          <a:p>
            <a:r>
              <a:rPr lang="en-US" sz="2800" b="1" i="0">
                <a:solidFill>
                  <a:srgbClr val="553278"/>
                </a:solidFill>
                <a:effectLst/>
              </a:rPr>
              <a:t>SDOHs</a:t>
            </a:r>
            <a:endParaRPr lang="en-US"/>
          </a:p>
        </p:txBody>
      </p:sp>
      <p:sp>
        <p:nvSpPr>
          <p:cNvPr id="3" name="Content Placeholder 2">
            <a:extLst>
              <a:ext uri="{FF2B5EF4-FFF2-40B4-BE49-F238E27FC236}">
                <a16:creationId xmlns:a16="http://schemas.microsoft.com/office/drawing/2014/main" id="{E13A6808-7663-1B77-A0A0-F7F6A9EFFBF8}"/>
              </a:ext>
            </a:extLst>
          </p:cNvPr>
          <p:cNvSpPr>
            <a:spLocks noGrp="1"/>
          </p:cNvSpPr>
          <p:nvPr>
            <p:ph idx="1"/>
          </p:nvPr>
        </p:nvSpPr>
        <p:spPr>
          <a:xfrm>
            <a:off x="457200" y="1106806"/>
            <a:ext cx="4483634" cy="1881147"/>
          </a:xfrm>
        </p:spPr>
        <p:txBody>
          <a:bodyPr vert="horz" lIns="91440" tIns="45720" rIns="91440" bIns="45720" rtlCol="0" anchor="t">
            <a:normAutofit/>
          </a:bodyPr>
          <a:lstStyle/>
          <a:p>
            <a:pPr marL="0" indent="0">
              <a:buNone/>
            </a:pPr>
            <a:r>
              <a:rPr lang="en-US" b="1" i="1">
                <a:solidFill>
                  <a:schemeClr val="tx1">
                    <a:lumMod val="65000"/>
                    <a:lumOff val="35000"/>
                  </a:schemeClr>
                </a:solidFill>
                <a:cs typeface="Arial"/>
              </a:rPr>
              <a:t>NYC Department of Health and Mental Hygiene</a:t>
            </a:r>
          </a:p>
          <a:p>
            <a:pPr marL="0" indent="0">
              <a:buNone/>
            </a:pPr>
            <a:r>
              <a:rPr lang="en-US" sz="1400" b="1" i="0" err="1">
                <a:solidFill>
                  <a:srgbClr val="553278"/>
                </a:solidFill>
                <a:effectLst/>
                <a:cs typeface="Arial"/>
              </a:rPr>
              <a:t>HealthyNYC</a:t>
            </a:r>
            <a:r>
              <a:rPr lang="en-US" sz="1400" b="1" i="0">
                <a:solidFill>
                  <a:srgbClr val="553278"/>
                </a:solidFill>
                <a:effectLst/>
                <a:cs typeface="Arial"/>
              </a:rPr>
              <a:t> </a:t>
            </a:r>
            <a:r>
              <a:rPr lang="en-US" sz="1400" b="1">
                <a:solidFill>
                  <a:srgbClr val="553278"/>
                </a:solidFill>
                <a:cs typeface="Arial"/>
              </a:rPr>
              <a:t>Campaign </a:t>
            </a:r>
            <a:endParaRPr lang="en-US" sz="1400" b="1" i="0">
              <a:solidFill>
                <a:srgbClr val="553278"/>
              </a:solidFill>
              <a:effectLst/>
              <a:ea typeface="Verdana"/>
            </a:endParaRPr>
          </a:p>
          <a:p>
            <a:pPr marL="0" indent="0">
              <a:buNone/>
            </a:pPr>
            <a:r>
              <a:rPr lang="en-US" sz="1200" b="1">
                <a:cs typeface="Arial"/>
              </a:rPr>
              <a:t>Location: </a:t>
            </a:r>
            <a:r>
              <a:rPr lang="en-US" sz="1200">
                <a:cs typeface="Arial"/>
              </a:rPr>
              <a:t>NYC</a:t>
            </a:r>
            <a:r>
              <a:rPr lang="en-US" sz="1200">
                <a:solidFill>
                  <a:srgbClr val="484647"/>
                </a:solidFill>
                <a:cs typeface="Arial"/>
              </a:rPr>
              <a:t>. </a:t>
            </a:r>
            <a:endParaRPr lang="en-US" sz="1200"/>
          </a:p>
          <a:p>
            <a:pPr marL="0" indent="0">
              <a:buNone/>
            </a:pPr>
            <a:r>
              <a:rPr lang="en-US" sz="1200" b="1">
                <a:cs typeface="Arial"/>
              </a:rPr>
              <a:t>Partner </a:t>
            </a:r>
            <a:r>
              <a:rPr lang="en-US" sz="1200">
                <a:cs typeface="Arial"/>
              </a:rPr>
              <a:t>with City agencies, health care institutions, private and nonprofit businesses, community- and faith-based organizations, state and federal leadership, and other.</a:t>
            </a:r>
            <a:endParaRPr lang="en-US" sz="1200">
              <a:ea typeface="Verdana"/>
              <a:cs typeface="Arial"/>
            </a:endParaRPr>
          </a:p>
          <a:p>
            <a:pPr marL="0" indent="0">
              <a:buNone/>
            </a:pPr>
            <a:endParaRPr lang="en-US" sz="1200"/>
          </a:p>
        </p:txBody>
      </p:sp>
      <p:pic>
        <p:nvPicPr>
          <p:cNvPr id="5" name="Picture 4">
            <a:extLst>
              <a:ext uri="{FF2B5EF4-FFF2-40B4-BE49-F238E27FC236}">
                <a16:creationId xmlns:a16="http://schemas.microsoft.com/office/drawing/2014/main" id="{9790D43B-298B-F71F-AE11-EE798F42B357}"/>
              </a:ext>
            </a:extLst>
          </p:cNvPr>
          <p:cNvPicPr>
            <a:picLocks noChangeAspect="1"/>
          </p:cNvPicPr>
          <p:nvPr/>
        </p:nvPicPr>
        <p:blipFill rotWithShape="1">
          <a:blip r:embed="rId3"/>
          <a:srcRect l="30294" t="-3036" b="3036"/>
          <a:stretch/>
        </p:blipFill>
        <p:spPr>
          <a:xfrm>
            <a:off x="5278931" y="1306286"/>
            <a:ext cx="3745966" cy="2530928"/>
          </a:xfrm>
          <a:prstGeom prst="rect">
            <a:avLst/>
          </a:prstGeom>
        </p:spPr>
      </p:pic>
      <p:pic>
        <p:nvPicPr>
          <p:cNvPr id="9" name="Picture 8">
            <a:extLst>
              <a:ext uri="{FF2B5EF4-FFF2-40B4-BE49-F238E27FC236}">
                <a16:creationId xmlns:a16="http://schemas.microsoft.com/office/drawing/2014/main" id="{D24D1186-F486-8914-4F25-B2B7CAB1B2CB}"/>
              </a:ext>
            </a:extLst>
          </p:cNvPr>
          <p:cNvPicPr>
            <a:picLocks noChangeAspect="1"/>
          </p:cNvPicPr>
          <p:nvPr/>
        </p:nvPicPr>
        <p:blipFill>
          <a:blip r:embed="rId4"/>
          <a:stretch>
            <a:fillRect/>
          </a:stretch>
        </p:blipFill>
        <p:spPr>
          <a:xfrm>
            <a:off x="576303" y="3028962"/>
            <a:ext cx="3818964" cy="2015464"/>
          </a:xfrm>
          <a:prstGeom prst="rect">
            <a:avLst/>
          </a:prstGeom>
        </p:spPr>
      </p:pic>
    </p:spTree>
    <p:extLst>
      <p:ext uri="{BB962C8B-B14F-4D97-AF65-F5344CB8AC3E}">
        <p14:creationId xmlns:p14="http://schemas.microsoft.com/office/powerpoint/2010/main" val="12839999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C6A165-9BD1-8D54-7A00-33AEE1F3AF79}"/>
              </a:ext>
            </a:extLst>
          </p:cNvPr>
          <p:cNvSpPr>
            <a:spLocks noGrp="1"/>
          </p:cNvSpPr>
          <p:nvPr>
            <p:ph type="title"/>
          </p:nvPr>
        </p:nvSpPr>
        <p:spPr/>
        <p:txBody>
          <a:bodyPr/>
          <a:lstStyle/>
          <a:p>
            <a:r>
              <a:rPr lang="en-US"/>
              <a:t>Poverty Intervention</a:t>
            </a:r>
          </a:p>
        </p:txBody>
      </p:sp>
      <p:pic>
        <p:nvPicPr>
          <p:cNvPr id="8" name="Content Placeholder 6">
            <a:extLst>
              <a:ext uri="{FF2B5EF4-FFF2-40B4-BE49-F238E27FC236}">
                <a16:creationId xmlns:a16="http://schemas.microsoft.com/office/drawing/2014/main" id="{494557E6-B2A9-5305-B11E-3EE2E22654FB}"/>
              </a:ext>
            </a:extLst>
          </p:cNvPr>
          <p:cNvPicPr>
            <a:picLocks noChangeAspect="1"/>
          </p:cNvPicPr>
          <p:nvPr/>
        </p:nvPicPr>
        <p:blipFill>
          <a:blip r:embed="rId3"/>
          <a:stretch>
            <a:fillRect/>
          </a:stretch>
        </p:blipFill>
        <p:spPr>
          <a:xfrm>
            <a:off x="4975480" y="1315083"/>
            <a:ext cx="3990961" cy="2600212"/>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sp>
        <p:nvSpPr>
          <p:cNvPr id="10" name="Content Placeholder 9">
            <a:extLst>
              <a:ext uri="{FF2B5EF4-FFF2-40B4-BE49-F238E27FC236}">
                <a16:creationId xmlns:a16="http://schemas.microsoft.com/office/drawing/2014/main" id="{2E5FAC86-7F5D-A100-0B95-0E18D05C0390}"/>
              </a:ext>
            </a:extLst>
          </p:cNvPr>
          <p:cNvSpPr>
            <a:spLocks noGrp="1"/>
          </p:cNvSpPr>
          <p:nvPr>
            <p:ph idx="1"/>
          </p:nvPr>
        </p:nvSpPr>
        <p:spPr>
          <a:xfrm>
            <a:off x="246491" y="1200150"/>
            <a:ext cx="4658018" cy="3394075"/>
          </a:xfrm>
        </p:spPr>
        <p:txBody>
          <a:bodyPr>
            <a:noAutofit/>
          </a:bodyPr>
          <a:lstStyle/>
          <a:p>
            <a:pPr marL="0" indent="0">
              <a:buNone/>
            </a:pPr>
            <a:r>
              <a:rPr lang="en-US" b="1" i="1">
                <a:solidFill>
                  <a:schemeClr val="tx1">
                    <a:lumMod val="65000"/>
                    <a:lumOff val="35000"/>
                  </a:schemeClr>
                </a:solidFill>
              </a:rPr>
              <a:t>NYC Health + Hospitals</a:t>
            </a:r>
            <a:endParaRPr lang="en-US" b="1">
              <a:solidFill>
                <a:schemeClr val="tx1">
                  <a:lumMod val="65000"/>
                  <a:lumOff val="35000"/>
                </a:schemeClr>
              </a:solidFill>
            </a:endParaRPr>
          </a:p>
          <a:p>
            <a:pPr marL="0" indent="0">
              <a:buNone/>
            </a:pPr>
            <a:r>
              <a:rPr lang="en-US" sz="1400" b="1" i="0">
                <a:solidFill>
                  <a:srgbClr val="553278"/>
                </a:solidFill>
                <a:effectLst/>
              </a:rPr>
              <a:t>Department of Consumer and Worker Protection’s (DCWP) </a:t>
            </a:r>
            <a:r>
              <a:rPr lang="en-US" sz="1400" b="1" i="0">
                <a:solidFill>
                  <a:srgbClr val="553278"/>
                </a:solidFill>
                <a:effectLst/>
                <a:hlinkClick r:id="rId4">
                  <a:extLst>
                    <a:ext uri="{A12FA001-AC4F-418D-AE19-62706E023703}">
                      <ahyp:hlinkClr xmlns:ahyp="http://schemas.microsoft.com/office/drawing/2018/hyperlinkcolor" val="tx"/>
                    </a:ext>
                  </a:extLst>
                </a:hlinkClick>
              </a:rPr>
              <a:t>NYC Free Tax Prep</a:t>
            </a:r>
            <a:r>
              <a:rPr lang="en-US" sz="1400" b="1" i="0">
                <a:solidFill>
                  <a:srgbClr val="553278"/>
                </a:solidFill>
                <a:effectLst/>
              </a:rPr>
              <a:t> i</a:t>
            </a:r>
            <a:r>
              <a:rPr lang="en-US" sz="1400" b="1">
                <a:solidFill>
                  <a:srgbClr val="553278"/>
                </a:solidFill>
              </a:rPr>
              <a:t>nitiative  </a:t>
            </a:r>
          </a:p>
          <a:p>
            <a:r>
              <a:rPr lang="en-US" sz="1400" b="1">
                <a:solidFill>
                  <a:srgbClr val="484647"/>
                </a:solidFill>
              </a:rPr>
              <a:t>Location: </a:t>
            </a:r>
            <a:r>
              <a:rPr lang="en-US" sz="1400">
                <a:solidFill>
                  <a:srgbClr val="484647"/>
                </a:solidFill>
              </a:rPr>
              <a:t>Multiple Locations in Bronx, Brooklyn, Manhattan, and Queens. </a:t>
            </a:r>
            <a:endParaRPr lang="en-US" sz="1400"/>
          </a:p>
          <a:p>
            <a:r>
              <a:rPr lang="en-US" sz="1400" b="1"/>
              <a:t>Partnership with </a:t>
            </a:r>
            <a:r>
              <a:rPr lang="en-US" sz="1400" b="0" i="0" err="1">
                <a:solidFill>
                  <a:srgbClr val="484647"/>
                </a:solidFill>
                <a:effectLst/>
              </a:rPr>
              <a:t>BronxWorks</a:t>
            </a:r>
            <a:r>
              <a:rPr lang="en-US" sz="1400" b="0" i="0">
                <a:solidFill>
                  <a:srgbClr val="484647"/>
                </a:solidFill>
                <a:effectLst/>
              </a:rPr>
              <a:t>, Grow Brooklyn, Urban Upbound, and Code for America’s </a:t>
            </a:r>
            <a:r>
              <a:rPr lang="en-US" sz="1400" b="0" i="0" err="1">
                <a:solidFill>
                  <a:srgbClr val="484647"/>
                </a:solidFill>
                <a:effectLst/>
              </a:rPr>
              <a:t>GetYourRefund</a:t>
            </a:r>
            <a:r>
              <a:rPr lang="en-US" sz="1400" b="0" i="0">
                <a:solidFill>
                  <a:srgbClr val="484647"/>
                </a:solidFill>
                <a:effectLst/>
              </a:rPr>
              <a:t> initiative </a:t>
            </a:r>
            <a:endParaRPr lang="en-US" sz="1400" b="1"/>
          </a:p>
          <a:p>
            <a:r>
              <a:rPr lang="en-US" sz="1400" b="1"/>
              <a:t>Focus on:</a:t>
            </a:r>
            <a:r>
              <a:rPr lang="en-US" sz="1400"/>
              <a:t> </a:t>
            </a:r>
            <a:r>
              <a:rPr lang="en-US" sz="1400" b="0" i="0">
                <a:solidFill>
                  <a:srgbClr val="484647"/>
                </a:solidFill>
                <a:effectLst/>
              </a:rPr>
              <a:t>New Yorkers who earned &lt;$56,000 or less and are filing on their own or families who earned $80,000 or less.</a:t>
            </a:r>
          </a:p>
          <a:p>
            <a:r>
              <a:rPr lang="en-US" sz="1400" b="1" i="0">
                <a:solidFill>
                  <a:srgbClr val="484647"/>
                </a:solidFill>
                <a:effectLst/>
              </a:rPr>
              <a:t>Service</a:t>
            </a:r>
            <a:r>
              <a:rPr lang="en-US" sz="1400" b="0" i="0">
                <a:solidFill>
                  <a:srgbClr val="484647"/>
                </a:solidFill>
                <a:effectLst/>
              </a:rPr>
              <a:t>: virtual and In-person tax preparation.</a:t>
            </a:r>
          </a:p>
        </p:txBody>
      </p:sp>
    </p:spTree>
    <p:extLst>
      <p:ext uri="{BB962C8B-B14F-4D97-AF65-F5344CB8AC3E}">
        <p14:creationId xmlns:p14="http://schemas.microsoft.com/office/powerpoint/2010/main" val="199552936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AF64C-B6F1-83E4-0916-3805F69F2429}"/>
              </a:ext>
            </a:extLst>
          </p:cNvPr>
          <p:cNvSpPr>
            <a:spLocks noGrp="1"/>
          </p:cNvSpPr>
          <p:nvPr>
            <p:ph type="title"/>
          </p:nvPr>
        </p:nvSpPr>
        <p:spPr/>
        <p:txBody>
          <a:bodyPr/>
          <a:lstStyle/>
          <a:p>
            <a:r>
              <a:rPr lang="en-US"/>
              <a:t>Food Insecurity</a:t>
            </a:r>
          </a:p>
        </p:txBody>
      </p:sp>
      <p:sp>
        <p:nvSpPr>
          <p:cNvPr id="3" name="Content Placeholder 2">
            <a:extLst>
              <a:ext uri="{FF2B5EF4-FFF2-40B4-BE49-F238E27FC236}">
                <a16:creationId xmlns:a16="http://schemas.microsoft.com/office/drawing/2014/main" id="{8BE4388D-28F4-0E71-053D-3548D9B7542A}"/>
              </a:ext>
            </a:extLst>
          </p:cNvPr>
          <p:cNvSpPr>
            <a:spLocks noGrp="1"/>
          </p:cNvSpPr>
          <p:nvPr>
            <p:ph idx="1"/>
          </p:nvPr>
        </p:nvSpPr>
        <p:spPr>
          <a:xfrm>
            <a:off x="254442" y="1200150"/>
            <a:ext cx="5531216" cy="3394075"/>
          </a:xfrm>
        </p:spPr>
        <p:txBody>
          <a:bodyPr>
            <a:noAutofit/>
          </a:bodyPr>
          <a:lstStyle/>
          <a:p>
            <a:pPr marL="0" indent="0">
              <a:buNone/>
            </a:pPr>
            <a:r>
              <a:rPr lang="en-US" b="1" i="1">
                <a:solidFill>
                  <a:schemeClr val="tx1">
                    <a:lumMod val="65000"/>
                    <a:lumOff val="35000"/>
                  </a:schemeClr>
                </a:solidFill>
              </a:rPr>
              <a:t>Memorial Sloan Kettering Cancer Center New York </a:t>
            </a:r>
          </a:p>
          <a:p>
            <a:pPr marL="0" indent="0" algn="l">
              <a:buNone/>
            </a:pPr>
            <a:r>
              <a:rPr lang="en-US" sz="1400" b="1" i="0">
                <a:solidFill>
                  <a:srgbClr val="553278"/>
                </a:solidFill>
                <a:effectLst/>
              </a:rPr>
              <a:t>Food to Overcome Outcome Disparities (FOOD)</a:t>
            </a:r>
          </a:p>
          <a:p>
            <a:r>
              <a:rPr lang="en-US" sz="1200" b="1"/>
              <a:t>Location: </a:t>
            </a:r>
            <a:r>
              <a:rPr lang="en-US" sz="1200" i="1"/>
              <a:t>13 pantries co-located in cancer clinics serving patients in Manhattan, Queens, Brooklyn, the Bronx, and Long Island</a:t>
            </a:r>
            <a:r>
              <a:rPr lang="en-US" sz="1200"/>
              <a:t>.</a:t>
            </a:r>
          </a:p>
          <a:p>
            <a:r>
              <a:rPr lang="en-US" sz="1200" b="1"/>
              <a:t>Partnership with </a:t>
            </a:r>
            <a:r>
              <a:rPr lang="en-US" sz="1200"/>
              <a:t>NYC Food Bank, New York Common Pantry, Green Bronx Machine, and others. </a:t>
            </a:r>
          </a:p>
          <a:p>
            <a:r>
              <a:rPr lang="en-US" sz="1200" b="1"/>
              <a:t>Focus on:</a:t>
            </a:r>
            <a:r>
              <a:rPr lang="en-US" sz="1200"/>
              <a:t> P</a:t>
            </a:r>
            <a:r>
              <a:rPr lang="en-US" sz="1200" b="0" i="0">
                <a:effectLst/>
              </a:rPr>
              <a:t>atients with Cancer.</a:t>
            </a:r>
          </a:p>
          <a:p>
            <a:r>
              <a:rPr lang="en-US" sz="1200" b="1" i="0">
                <a:effectLst/>
              </a:rPr>
              <a:t>Services</a:t>
            </a:r>
            <a:r>
              <a:rPr lang="en-US" sz="1200" b="0" i="0">
                <a:effectLst/>
              </a:rPr>
              <a:t>: </a:t>
            </a:r>
          </a:p>
          <a:p>
            <a:pPr lvl="1"/>
            <a:r>
              <a:rPr lang="en-US" sz="1200" b="1" i="0">
                <a:effectLst/>
              </a:rPr>
              <a:t>Free Food Distribution: </a:t>
            </a:r>
            <a:r>
              <a:rPr lang="en-US" sz="1200" b="0" i="0">
                <a:effectLst/>
              </a:rPr>
              <a:t>Offers fresh fruits, vegetables, and healthy options low in sodium and sugar to help patients manage chronic conditions.</a:t>
            </a:r>
          </a:p>
          <a:p>
            <a:pPr lvl="1"/>
            <a:r>
              <a:rPr lang="en-US" sz="1200" b="1"/>
              <a:t>Provider Training Course: </a:t>
            </a:r>
            <a:r>
              <a:rPr lang="en-US" sz="1200"/>
              <a:t>Educates healthcare providers on the importance of addressing food insecurity in clinical interactions with patients.</a:t>
            </a:r>
          </a:p>
        </p:txBody>
      </p:sp>
      <p:pic>
        <p:nvPicPr>
          <p:cNvPr id="5" name="Picture 4">
            <a:extLst>
              <a:ext uri="{FF2B5EF4-FFF2-40B4-BE49-F238E27FC236}">
                <a16:creationId xmlns:a16="http://schemas.microsoft.com/office/drawing/2014/main" id="{48D5965D-21A4-0DA9-5357-B7457BCAEBF1}"/>
              </a:ext>
            </a:extLst>
          </p:cNvPr>
          <p:cNvPicPr>
            <a:picLocks noChangeAspect="1"/>
          </p:cNvPicPr>
          <p:nvPr/>
        </p:nvPicPr>
        <p:blipFill>
          <a:blip r:embed="rId3"/>
          <a:stretch>
            <a:fillRect/>
          </a:stretch>
        </p:blipFill>
        <p:spPr>
          <a:xfrm>
            <a:off x="5843848" y="1695998"/>
            <a:ext cx="3136324" cy="2125991"/>
          </a:xfrm>
          <a:prstGeom prst="rect">
            <a:avLst/>
          </a:prstGeom>
          <a:ln>
            <a:solidFill>
              <a:schemeClr val="tx1"/>
            </a:solidFill>
          </a:ln>
        </p:spPr>
      </p:pic>
    </p:spTree>
    <p:extLst>
      <p:ext uri="{BB962C8B-B14F-4D97-AF65-F5344CB8AC3E}">
        <p14:creationId xmlns:p14="http://schemas.microsoft.com/office/powerpoint/2010/main" val="272470048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AF64C-B6F1-83E4-0916-3805F69F2429}"/>
              </a:ext>
            </a:extLst>
          </p:cNvPr>
          <p:cNvSpPr>
            <a:spLocks noGrp="1"/>
          </p:cNvSpPr>
          <p:nvPr>
            <p:ph type="title"/>
          </p:nvPr>
        </p:nvSpPr>
        <p:spPr/>
        <p:txBody>
          <a:bodyPr/>
          <a:lstStyle/>
          <a:p>
            <a:r>
              <a:rPr lang="en-US"/>
              <a:t>Housing</a:t>
            </a:r>
          </a:p>
        </p:txBody>
      </p:sp>
      <p:sp>
        <p:nvSpPr>
          <p:cNvPr id="3" name="Content Placeholder 2">
            <a:extLst>
              <a:ext uri="{FF2B5EF4-FFF2-40B4-BE49-F238E27FC236}">
                <a16:creationId xmlns:a16="http://schemas.microsoft.com/office/drawing/2014/main" id="{8BE4388D-28F4-0E71-053D-3548D9B7542A}"/>
              </a:ext>
            </a:extLst>
          </p:cNvPr>
          <p:cNvSpPr>
            <a:spLocks noGrp="1"/>
          </p:cNvSpPr>
          <p:nvPr>
            <p:ph idx="1"/>
          </p:nvPr>
        </p:nvSpPr>
        <p:spPr>
          <a:xfrm>
            <a:off x="222638" y="1200150"/>
            <a:ext cx="4891424" cy="3697853"/>
          </a:xfrm>
        </p:spPr>
        <p:txBody>
          <a:bodyPr>
            <a:noAutofit/>
          </a:bodyPr>
          <a:lstStyle/>
          <a:p>
            <a:pPr marL="0" indent="0">
              <a:buNone/>
            </a:pPr>
            <a:r>
              <a:rPr lang="en-US" b="1" i="1">
                <a:solidFill>
                  <a:schemeClr val="tx1">
                    <a:lumMod val="65000"/>
                    <a:lumOff val="35000"/>
                  </a:schemeClr>
                </a:solidFill>
              </a:rPr>
              <a:t>NYC Health + Hospitals</a:t>
            </a:r>
          </a:p>
          <a:p>
            <a:pPr marL="0" indent="0">
              <a:buNone/>
            </a:pPr>
            <a:r>
              <a:rPr lang="en-US" sz="1400" b="1" i="0">
                <a:solidFill>
                  <a:srgbClr val="553278"/>
                </a:solidFill>
                <a:effectLst/>
              </a:rPr>
              <a:t>Housing for Health</a:t>
            </a:r>
          </a:p>
          <a:p>
            <a:pPr marL="0" indent="0">
              <a:buNone/>
            </a:pPr>
            <a:r>
              <a:rPr lang="en-US" sz="1200" b="1"/>
              <a:t>Location: </a:t>
            </a:r>
            <a:r>
              <a:rPr lang="en-US" sz="1200"/>
              <a:t>East Harlem.</a:t>
            </a:r>
          </a:p>
          <a:p>
            <a:r>
              <a:rPr lang="en-US" sz="1200" b="1"/>
              <a:t>Partnership with </a:t>
            </a:r>
            <a:r>
              <a:rPr lang="en-US" sz="1200"/>
              <a:t>community-based organizations, City and State housing and homelessness agencies, NYC Housing Development Corporation, NYC Department of Social Services, and others. </a:t>
            </a:r>
          </a:p>
          <a:p>
            <a:r>
              <a:rPr lang="en-US" sz="1200" b="1"/>
              <a:t>Focus on:</a:t>
            </a:r>
            <a:r>
              <a:rPr lang="en-US" sz="1200"/>
              <a:t> Patients experiencing homelessness</a:t>
            </a:r>
            <a:r>
              <a:rPr lang="en-US" sz="1200" b="0" i="0">
                <a:effectLst/>
              </a:rPr>
              <a:t>.</a:t>
            </a:r>
          </a:p>
          <a:p>
            <a:r>
              <a:rPr lang="en-US" sz="1200" b="1" i="0">
                <a:effectLst/>
              </a:rPr>
              <a:t>Services</a:t>
            </a:r>
            <a:r>
              <a:rPr lang="en-US" sz="1200" b="0" i="0">
                <a:effectLst/>
              </a:rPr>
              <a:t>: </a:t>
            </a:r>
          </a:p>
          <a:p>
            <a:pPr lvl="1"/>
            <a:r>
              <a:rPr lang="en-US" sz="1200"/>
              <a:t>Offer temporary housing for patients experiencing homelessness who have been discharged from an acute care facility but still need specialized care not available in shelters.</a:t>
            </a:r>
          </a:p>
          <a:p>
            <a:pPr lvl="1"/>
            <a:r>
              <a:rPr lang="en-US" sz="1200"/>
              <a:t>Provide personalized support to assist patients in finding and applying for permanent housing that meets their specific needs.</a:t>
            </a:r>
          </a:p>
        </p:txBody>
      </p:sp>
      <p:pic>
        <p:nvPicPr>
          <p:cNvPr id="5" name="Picture 4">
            <a:extLst>
              <a:ext uri="{FF2B5EF4-FFF2-40B4-BE49-F238E27FC236}">
                <a16:creationId xmlns:a16="http://schemas.microsoft.com/office/drawing/2014/main" id="{C7F6C451-6C13-36DE-87DA-7D0CB1AB9547}"/>
              </a:ext>
            </a:extLst>
          </p:cNvPr>
          <p:cNvPicPr>
            <a:picLocks noChangeAspect="1"/>
          </p:cNvPicPr>
          <p:nvPr/>
        </p:nvPicPr>
        <p:blipFill>
          <a:blip r:embed="rId3"/>
          <a:stretch>
            <a:fillRect/>
          </a:stretch>
        </p:blipFill>
        <p:spPr>
          <a:xfrm>
            <a:off x="5114061" y="1552575"/>
            <a:ext cx="4029939" cy="2038349"/>
          </a:xfrm>
          <a:prstGeom prst="rect">
            <a:avLst/>
          </a:prstGeom>
          <a:ln>
            <a:solidFill>
              <a:schemeClr val="tx1"/>
            </a:solidFill>
          </a:ln>
        </p:spPr>
      </p:pic>
    </p:spTree>
    <p:extLst>
      <p:ext uri="{BB962C8B-B14F-4D97-AF65-F5344CB8AC3E}">
        <p14:creationId xmlns:p14="http://schemas.microsoft.com/office/powerpoint/2010/main" val="227381813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AF64C-B6F1-83E4-0916-3805F69F2429}"/>
              </a:ext>
            </a:extLst>
          </p:cNvPr>
          <p:cNvSpPr>
            <a:spLocks noGrp="1"/>
          </p:cNvSpPr>
          <p:nvPr>
            <p:ph type="title"/>
          </p:nvPr>
        </p:nvSpPr>
        <p:spPr/>
        <p:txBody>
          <a:bodyPr/>
          <a:lstStyle/>
          <a:p>
            <a:r>
              <a:rPr lang="en-US"/>
              <a:t>Employment/Education</a:t>
            </a:r>
          </a:p>
        </p:txBody>
      </p:sp>
      <p:sp>
        <p:nvSpPr>
          <p:cNvPr id="3" name="Content Placeholder 2">
            <a:extLst>
              <a:ext uri="{FF2B5EF4-FFF2-40B4-BE49-F238E27FC236}">
                <a16:creationId xmlns:a16="http://schemas.microsoft.com/office/drawing/2014/main" id="{8BE4388D-28F4-0E71-053D-3548D9B7542A}"/>
              </a:ext>
            </a:extLst>
          </p:cNvPr>
          <p:cNvSpPr>
            <a:spLocks noGrp="1"/>
          </p:cNvSpPr>
          <p:nvPr>
            <p:ph idx="1"/>
          </p:nvPr>
        </p:nvSpPr>
        <p:spPr>
          <a:xfrm>
            <a:off x="457200" y="1200150"/>
            <a:ext cx="3724275" cy="3394075"/>
          </a:xfrm>
        </p:spPr>
        <p:txBody>
          <a:bodyPr>
            <a:noAutofit/>
          </a:bodyPr>
          <a:lstStyle/>
          <a:p>
            <a:pPr marL="0" indent="0">
              <a:buNone/>
            </a:pPr>
            <a:r>
              <a:rPr lang="en-US" b="1" i="1">
                <a:solidFill>
                  <a:schemeClr val="tx1">
                    <a:lumMod val="65000"/>
                    <a:lumOff val="35000"/>
                  </a:schemeClr>
                </a:solidFill>
              </a:rPr>
              <a:t>Montefiore Medical Center</a:t>
            </a:r>
          </a:p>
          <a:p>
            <a:pPr marL="0" indent="0">
              <a:buNone/>
            </a:pPr>
            <a:r>
              <a:rPr lang="en-US" sz="1400" b="1" i="0">
                <a:solidFill>
                  <a:srgbClr val="553278"/>
                </a:solidFill>
                <a:effectLst/>
              </a:rPr>
              <a:t>Community Health Worker Institute (CHWI)</a:t>
            </a:r>
          </a:p>
          <a:p>
            <a:pPr marL="0" indent="0">
              <a:buNone/>
            </a:pPr>
            <a:r>
              <a:rPr lang="en-US" sz="1200" b="1"/>
              <a:t>Location: </a:t>
            </a:r>
            <a:r>
              <a:rPr lang="en-US" sz="1200"/>
              <a:t>Bronx.</a:t>
            </a:r>
          </a:p>
          <a:p>
            <a:r>
              <a:rPr lang="en-US" sz="1200" b="1"/>
              <a:t>Partnership with </a:t>
            </a:r>
            <a:r>
              <a:rPr lang="en-US" sz="1200"/>
              <a:t>1199 healthcare union and </a:t>
            </a:r>
            <a:r>
              <a:rPr lang="en-US" sz="1200" err="1"/>
              <a:t>Hostos</a:t>
            </a:r>
            <a:r>
              <a:rPr lang="en-US" sz="1200"/>
              <a:t> Community College</a:t>
            </a:r>
          </a:p>
          <a:p>
            <a:r>
              <a:rPr lang="en-US" sz="1200" b="1" i="0">
                <a:effectLst/>
              </a:rPr>
              <a:t>Services</a:t>
            </a:r>
            <a:r>
              <a:rPr lang="en-US" sz="1200" b="0" i="0">
                <a:effectLst/>
              </a:rPr>
              <a:t>: </a:t>
            </a:r>
          </a:p>
          <a:p>
            <a:pPr lvl="1"/>
            <a:r>
              <a:rPr lang="en-US" sz="1400" b="0" i="0">
                <a:solidFill>
                  <a:srgbClr val="351417"/>
                </a:solidFill>
                <a:effectLst/>
                <a:latin typeface="Source Sans Pro" panose="020B0503030403020204" pitchFamily="34" charset="0"/>
              </a:rPr>
              <a:t>Provide training and education to CHWs</a:t>
            </a:r>
          </a:p>
          <a:p>
            <a:pPr lvl="1"/>
            <a:r>
              <a:rPr lang="en-US" sz="1400" b="0" i="0">
                <a:solidFill>
                  <a:srgbClr val="351417"/>
                </a:solidFill>
                <a:effectLst/>
                <a:latin typeface="Source Sans Pro" panose="020B0503030403020204" pitchFamily="34" charset="0"/>
              </a:rPr>
              <a:t>Conducts research on SDOH and the impact of CHWs</a:t>
            </a:r>
          </a:p>
          <a:p>
            <a:pPr lvl="2"/>
            <a:r>
              <a:rPr lang="en-US" sz="1400" b="0" i="0">
                <a:solidFill>
                  <a:srgbClr val="351417"/>
                </a:solidFill>
                <a:effectLst/>
                <a:latin typeface="Source Sans Pro" panose="020B0503030403020204" pitchFamily="34" charset="0"/>
              </a:rPr>
              <a:t>Gather and analyze data on SDOH and health status.</a:t>
            </a:r>
          </a:p>
          <a:p>
            <a:r>
              <a:rPr lang="en-US" sz="1200" b="1"/>
              <a:t>CHWI enhances Patient Care &amp; Increases Job Opportunities</a:t>
            </a:r>
          </a:p>
        </p:txBody>
      </p:sp>
      <p:pic>
        <p:nvPicPr>
          <p:cNvPr id="8" name="Picture 7">
            <a:extLst>
              <a:ext uri="{FF2B5EF4-FFF2-40B4-BE49-F238E27FC236}">
                <a16:creationId xmlns:a16="http://schemas.microsoft.com/office/drawing/2014/main" id="{44270139-8C17-5A15-05C4-3A1A5BA99430}"/>
              </a:ext>
            </a:extLst>
          </p:cNvPr>
          <p:cNvPicPr>
            <a:picLocks noChangeAspect="1"/>
          </p:cNvPicPr>
          <p:nvPr/>
        </p:nvPicPr>
        <p:blipFill>
          <a:blip r:embed="rId3"/>
          <a:stretch>
            <a:fillRect/>
          </a:stretch>
        </p:blipFill>
        <p:spPr>
          <a:xfrm>
            <a:off x="4391065" y="1592262"/>
            <a:ext cx="4564461" cy="2609850"/>
          </a:xfrm>
          <a:prstGeom prst="rect">
            <a:avLst/>
          </a:prstGeom>
          <a:ln>
            <a:solidFill>
              <a:schemeClr val="tx1"/>
            </a:solidFill>
          </a:ln>
        </p:spPr>
      </p:pic>
    </p:spTree>
    <p:extLst>
      <p:ext uri="{BB962C8B-B14F-4D97-AF65-F5344CB8AC3E}">
        <p14:creationId xmlns:p14="http://schemas.microsoft.com/office/powerpoint/2010/main" val="747826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00000000-0008-0000-0000-000002000000}"/>
              </a:ext>
            </a:extLst>
          </p:cNvPr>
          <p:cNvGraphicFramePr>
            <a:graphicFrameLocks noGrp="1"/>
          </p:cNvGraphicFramePr>
          <p:nvPr>
            <p:ph idx="1"/>
            <p:extLst>
              <p:ext uri="{D42A27DB-BD31-4B8C-83A1-F6EECF244321}">
                <p14:modId xmlns:p14="http://schemas.microsoft.com/office/powerpoint/2010/main" val="1262489426"/>
              </p:ext>
            </p:extLst>
          </p:nvPr>
        </p:nvGraphicFramePr>
        <p:xfrm>
          <a:off x="0" y="1167973"/>
          <a:ext cx="7960659" cy="397552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5C7F288C-37C6-C27D-2AFD-DE3972B4BD2A}"/>
              </a:ext>
            </a:extLst>
          </p:cNvPr>
          <p:cNvSpPr>
            <a:spLocks noGrp="1"/>
          </p:cNvSpPr>
          <p:nvPr>
            <p:ph type="title"/>
          </p:nvPr>
        </p:nvSpPr>
        <p:spPr>
          <a:xfrm>
            <a:off x="-2787" y="361949"/>
            <a:ext cx="9149574" cy="701675"/>
          </a:xfrm>
        </p:spPr>
        <p:txBody>
          <a:bodyPr/>
          <a:lstStyle/>
          <a:p>
            <a:r>
              <a:rPr lang="en-US"/>
              <a:t>Weighted Voting Survey</a:t>
            </a:r>
          </a:p>
        </p:txBody>
      </p:sp>
      <p:sp>
        <p:nvSpPr>
          <p:cNvPr id="8" name="TextBox 7">
            <a:extLst>
              <a:ext uri="{FF2B5EF4-FFF2-40B4-BE49-F238E27FC236}">
                <a16:creationId xmlns:a16="http://schemas.microsoft.com/office/drawing/2014/main" id="{53079FBE-B050-E7E3-B159-77F8EEE21F5E}"/>
              </a:ext>
            </a:extLst>
          </p:cNvPr>
          <p:cNvSpPr txBox="1"/>
          <p:nvPr/>
        </p:nvSpPr>
        <p:spPr>
          <a:xfrm>
            <a:off x="5836025" y="2383974"/>
            <a:ext cx="2568388" cy="375552"/>
          </a:xfrm>
          <a:prstGeom prst="rect">
            <a:avLst/>
          </a:prstGeom>
          <a:solidFill>
            <a:srgbClr val="002060"/>
          </a:solidFill>
        </p:spPr>
        <p:txBody>
          <a:bodyPr wrap="square" rtlCol="0">
            <a:spAutoFit/>
          </a:bodyPr>
          <a:lstStyle/>
          <a:p>
            <a:pPr marL="0" marR="0">
              <a:lnSpc>
                <a:spcPct val="107000"/>
              </a:lnSpc>
              <a:spcBef>
                <a:spcPts val="0"/>
              </a:spcBef>
              <a:spcAft>
                <a:spcPts val="800"/>
              </a:spcAft>
            </a:pPr>
            <a:r>
              <a:rPr lang="en-US" sz="1800" b="1" kern="100">
                <a:solidFill>
                  <a:schemeClr val="bg1"/>
                </a:solidFill>
                <a:effectLst/>
                <a:latin typeface="Calibri" panose="020F0502020204030204" pitchFamily="34" charset="0"/>
                <a:ea typeface="Calibri" panose="020F0502020204030204" pitchFamily="34" charset="0"/>
                <a:cs typeface="Calibri" panose="020F0502020204030204" pitchFamily="34" charset="0"/>
              </a:rPr>
              <a:t>Response Rate  57%</a:t>
            </a:r>
            <a:endParaRPr lang="en-US" sz="18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82354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2DCBEA-C351-16C2-A24D-542F2F62E35F}"/>
              </a:ext>
            </a:extLst>
          </p:cNvPr>
          <p:cNvSpPr>
            <a:spLocks noGrp="1"/>
          </p:cNvSpPr>
          <p:nvPr>
            <p:ph type="title"/>
          </p:nvPr>
        </p:nvSpPr>
        <p:spPr/>
        <p:txBody>
          <a:bodyPr>
            <a:normAutofit/>
          </a:bodyPr>
          <a:lstStyle/>
          <a:p>
            <a:r>
              <a:rPr lang="en-US"/>
              <a:t>Key Findings </a:t>
            </a:r>
          </a:p>
        </p:txBody>
      </p:sp>
      <p:sp>
        <p:nvSpPr>
          <p:cNvPr id="5" name="Content Placeholder 4">
            <a:extLst>
              <a:ext uri="{FF2B5EF4-FFF2-40B4-BE49-F238E27FC236}">
                <a16:creationId xmlns:a16="http://schemas.microsoft.com/office/drawing/2014/main" id="{79677DB4-B941-4984-C806-18894D7C19A1}"/>
              </a:ext>
            </a:extLst>
          </p:cNvPr>
          <p:cNvSpPr>
            <a:spLocks noGrp="1"/>
          </p:cNvSpPr>
          <p:nvPr>
            <p:ph idx="1"/>
          </p:nvPr>
        </p:nvSpPr>
        <p:spPr/>
        <p:txBody>
          <a:bodyPr vert="horz" lIns="91440" tIns="45720" rIns="91440" bIns="45720" rtlCol="0" anchor="t">
            <a:normAutofit/>
          </a:bodyPr>
          <a:lstStyle/>
          <a:p>
            <a:pPr marL="0" indent="0">
              <a:buNone/>
            </a:pPr>
            <a:r>
              <a:rPr lang="en-US" b="1" i="0" dirty="0">
                <a:solidFill>
                  <a:srgbClr val="553278"/>
                </a:solidFill>
                <a:effectLst/>
                <a:latin typeface="+mj-lt"/>
                <a:cs typeface="Arial"/>
              </a:rPr>
              <a:t>Key Findings</a:t>
            </a:r>
            <a:r>
              <a:rPr lang="en-US" b="1" dirty="0">
                <a:solidFill>
                  <a:srgbClr val="553278"/>
                </a:solidFill>
                <a:latin typeface="+mj-lt"/>
                <a:cs typeface="Arial"/>
              </a:rPr>
              <a:t> </a:t>
            </a:r>
            <a:endParaRPr lang="en-US" b="1" i="0" dirty="0">
              <a:solidFill>
                <a:srgbClr val="553278"/>
              </a:solidFill>
              <a:effectLst/>
              <a:latin typeface="+mj-lt"/>
            </a:endParaRPr>
          </a:p>
          <a:p>
            <a:endParaRPr lang="en-US" sz="1400" b="1" dirty="0">
              <a:solidFill>
                <a:srgbClr val="0D0D0D"/>
              </a:solidFill>
              <a:latin typeface="+mj-lt"/>
            </a:endParaRPr>
          </a:p>
          <a:p>
            <a:r>
              <a:rPr lang="en-US" sz="1400" b="1" i="0" dirty="0">
                <a:solidFill>
                  <a:srgbClr val="0D0D0D"/>
                </a:solidFill>
                <a:effectLst/>
                <a:latin typeface="+mj-lt"/>
                <a:cs typeface="Arial"/>
              </a:rPr>
              <a:t>Top Health Concerns</a:t>
            </a:r>
            <a:r>
              <a:rPr lang="en-US" sz="1400" b="0" i="0" dirty="0">
                <a:solidFill>
                  <a:srgbClr val="0D0D0D"/>
                </a:solidFill>
                <a:effectLst/>
                <a:latin typeface="+mj-lt"/>
                <a:cs typeface="Arial"/>
              </a:rPr>
              <a:t>: </a:t>
            </a:r>
            <a:r>
              <a:rPr lang="en-US" sz="1400" dirty="0">
                <a:solidFill>
                  <a:srgbClr val="0D0D0D"/>
                </a:solidFill>
                <a:latin typeface="+mj-lt"/>
                <a:cs typeface="Arial"/>
              </a:rPr>
              <a:t>The top priority list encompasses a range of issues, from socioeconomic factors to specific health conditions </a:t>
            </a:r>
            <a:endParaRPr lang="en-US" sz="1400" dirty="0">
              <a:solidFill>
                <a:srgbClr val="0D0D0D"/>
              </a:solidFill>
              <a:latin typeface="+mj-lt"/>
              <a:ea typeface="Verdana"/>
            </a:endParaRPr>
          </a:p>
          <a:p>
            <a:pPr lvl="1"/>
            <a:r>
              <a:rPr lang="en-US" sz="1400" b="1" i="0" dirty="0">
                <a:solidFill>
                  <a:srgbClr val="0D0D0D"/>
                </a:solidFill>
                <a:effectLst/>
                <a:latin typeface="+mj-lt"/>
                <a:cs typeface="Arial"/>
              </a:rPr>
              <a:t>Economic Wellbeing</a:t>
            </a:r>
            <a:endParaRPr lang="en-US" sz="1400" b="1" i="0" dirty="0">
              <a:solidFill>
                <a:srgbClr val="0D0D0D"/>
              </a:solidFill>
              <a:effectLst/>
              <a:latin typeface="+mj-lt"/>
              <a:ea typeface="Verdana"/>
              <a:cs typeface="Arial"/>
            </a:endParaRPr>
          </a:p>
          <a:p>
            <a:pPr lvl="1"/>
            <a:r>
              <a:rPr lang="en-US" sz="1400" b="1" i="0" dirty="0">
                <a:solidFill>
                  <a:srgbClr val="0D0D0D"/>
                </a:solidFill>
                <a:effectLst/>
                <a:latin typeface="+mj-lt"/>
                <a:cs typeface="Arial"/>
              </a:rPr>
              <a:t>Maternal and Child Health</a:t>
            </a:r>
            <a:endParaRPr lang="en-US" sz="1400" b="1" i="0" dirty="0">
              <a:solidFill>
                <a:srgbClr val="0D0D0D"/>
              </a:solidFill>
              <a:effectLst/>
              <a:latin typeface="+mj-lt"/>
              <a:ea typeface="Verdana"/>
              <a:cs typeface="Arial"/>
            </a:endParaRPr>
          </a:p>
          <a:p>
            <a:pPr lvl="1"/>
            <a:r>
              <a:rPr lang="en-US" sz="1400" b="1" i="0" dirty="0">
                <a:solidFill>
                  <a:srgbClr val="0D0D0D"/>
                </a:solidFill>
                <a:effectLst/>
                <a:latin typeface="+mj-lt"/>
                <a:cs typeface="Arial"/>
              </a:rPr>
              <a:t>Mental Wellbeing and </a:t>
            </a:r>
            <a:r>
              <a:rPr lang="en-US" sz="1400" b="1" dirty="0">
                <a:solidFill>
                  <a:srgbClr val="0D0D0D"/>
                </a:solidFill>
                <a:latin typeface="+mj-lt"/>
                <a:cs typeface="Arial"/>
              </a:rPr>
              <a:t>Substance</a:t>
            </a:r>
            <a:r>
              <a:rPr lang="en-US" sz="1400" b="1" i="0" dirty="0">
                <a:solidFill>
                  <a:srgbClr val="0D0D0D"/>
                </a:solidFill>
                <a:effectLst/>
                <a:latin typeface="+mj-lt"/>
                <a:cs typeface="Arial"/>
              </a:rPr>
              <a:t> </a:t>
            </a:r>
            <a:r>
              <a:rPr lang="en-US" sz="1400" b="1" dirty="0">
                <a:solidFill>
                  <a:srgbClr val="0D0D0D"/>
                </a:solidFill>
                <a:latin typeface="+mj-lt"/>
                <a:cs typeface="Arial"/>
              </a:rPr>
              <a:t>Use</a:t>
            </a:r>
            <a:endParaRPr lang="en-US" sz="1400" b="1" i="0" dirty="0">
              <a:solidFill>
                <a:srgbClr val="0D0D0D"/>
              </a:solidFill>
              <a:effectLst/>
              <a:latin typeface="+mj-lt"/>
              <a:ea typeface="Verdana"/>
              <a:cs typeface="Arial"/>
            </a:endParaRPr>
          </a:p>
          <a:p>
            <a:pPr lvl="1"/>
            <a:r>
              <a:rPr lang="en-US" sz="1400" b="1" i="0" dirty="0">
                <a:solidFill>
                  <a:srgbClr val="0D0D0D"/>
                </a:solidFill>
                <a:effectLst/>
                <a:latin typeface="+mj-lt"/>
                <a:cs typeface="Arial"/>
              </a:rPr>
              <a:t>Healthcare Access and Quality</a:t>
            </a:r>
            <a:endParaRPr lang="en-US" sz="1400" b="1" i="0" dirty="0">
              <a:solidFill>
                <a:srgbClr val="0D0D0D"/>
              </a:solidFill>
              <a:effectLst/>
              <a:latin typeface="+mj-lt"/>
              <a:ea typeface="Verdana"/>
              <a:cs typeface="Arial"/>
            </a:endParaRPr>
          </a:p>
          <a:p>
            <a:pPr lvl="1"/>
            <a:r>
              <a:rPr lang="en-US" sz="1400" b="1" dirty="0">
                <a:solidFill>
                  <a:srgbClr val="0D0D0D"/>
                </a:solidFill>
                <a:latin typeface="+mj-lt"/>
                <a:cs typeface="Arial"/>
              </a:rPr>
              <a:t>Safe and Healthy</a:t>
            </a:r>
            <a:r>
              <a:rPr lang="en-US" sz="1400" b="1" i="0" dirty="0">
                <a:solidFill>
                  <a:srgbClr val="0D0D0D"/>
                </a:solidFill>
                <a:effectLst/>
                <a:latin typeface="+mj-lt"/>
                <a:cs typeface="Arial"/>
              </a:rPr>
              <a:t> Communities</a:t>
            </a:r>
            <a:endParaRPr lang="en-US" sz="1400" b="1" i="0" dirty="0">
              <a:solidFill>
                <a:srgbClr val="0D0D0D"/>
              </a:solidFill>
              <a:effectLst/>
              <a:latin typeface="+mj-lt"/>
              <a:ea typeface="Verdana"/>
              <a:cs typeface="Arial"/>
            </a:endParaRPr>
          </a:p>
          <a:p>
            <a:pPr lvl="1"/>
            <a:r>
              <a:rPr lang="en-US" sz="1400" b="1" dirty="0">
                <a:solidFill>
                  <a:srgbClr val="0D0D0D"/>
                </a:solidFill>
                <a:latin typeface="+mj-lt"/>
                <a:cs typeface="Arial"/>
              </a:rPr>
              <a:t>Education Access and Quality </a:t>
            </a:r>
            <a:endParaRPr lang="en-US" sz="1400" b="1" dirty="0"/>
          </a:p>
          <a:p>
            <a:pPr marL="457200" lvl="1" indent="0">
              <a:buNone/>
            </a:pPr>
            <a:endParaRPr lang="en-US" sz="1400" b="1" dirty="0"/>
          </a:p>
          <a:p>
            <a:pPr marL="457200" lvl="1" indent="0">
              <a:buNone/>
            </a:pPr>
            <a:endParaRPr lang="en-US" sz="1400" b="1" dirty="0">
              <a:solidFill>
                <a:srgbClr val="0D0D0D"/>
              </a:solidFill>
              <a:latin typeface="+mj-lt"/>
            </a:endParaRPr>
          </a:p>
          <a:p>
            <a:pPr lvl="1"/>
            <a:endParaRPr lang="en-US" sz="1400" b="1" dirty="0">
              <a:solidFill>
                <a:srgbClr val="0D0D0D"/>
              </a:solidFill>
              <a:latin typeface="+mj-lt"/>
            </a:endParaRPr>
          </a:p>
          <a:p>
            <a:endParaRPr lang="en-US" dirty="0"/>
          </a:p>
        </p:txBody>
      </p:sp>
    </p:spTree>
    <p:extLst>
      <p:ext uri="{BB962C8B-B14F-4D97-AF65-F5344CB8AC3E}">
        <p14:creationId xmlns:p14="http://schemas.microsoft.com/office/powerpoint/2010/main" val="1654148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CBB1B7E6-3594-0C66-BB4D-85C6B4F03B64}"/>
              </a:ext>
            </a:extLst>
          </p:cNvPr>
          <p:cNvSpPr txBox="1"/>
          <p:nvPr/>
        </p:nvSpPr>
        <p:spPr>
          <a:xfrm>
            <a:off x="6962775" y="4314825"/>
            <a:ext cx="2181225" cy="701675"/>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141024C7-9817-9EAB-3B60-F751CFEA7160}"/>
              </a:ext>
            </a:extLst>
          </p:cNvPr>
          <p:cNvSpPr>
            <a:spLocks noGrp="1"/>
          </p:cNvSpPr>
          <p:nvPr>
            <p:ph type="title"/>
          </p:nvPr>
        </p:nvSpPr>
        <p:spPr/>
        <p:txBody>
          <a:bodyPr/>
          <a:lstStyle/>
          <a:p>
            <a:r>
              <a:rPr lang="en-US"/>
              <a:t>Weighted Voting Survey</a:t>
            </a:r>
          </a:p>
        </p:txBody>
      </p:sp>
      <p:pic>
        <p:nvPicPr>
          <p:cNvPr id="6" name="Picture 5">
            <a:extLst>
              <a:ext uri="{FF2B5EF4-FFF2-40B4-BE49-F238E27FC236}">
                <a16:creationId xmlns:a16="http://schemas.microsoft.com/office/drawing/2014/main" id="{7050C476-78BF-1818-DA6A-88BD37C7DBE3}"/>
              </a:ext>
            </a:extLst>
          </p:cNvPr>
          <p:cNvPicPr>
            <a:picLocks noChangeAspect="1"/>
          </p:cNvPicPr>
          <p:nvPr/>
        </p:nvPicPr>
        <p:blipFill>
          <a:blip r:embed="rId3"/>
          <a:stretch>
            <a:fillRect/>
          </a:stretch>
        </p:blipFill>
        <p:spPr>
          <a:xfrm>
            <a:off x="0" y="1238777"/>
            <a:ext cx="9144000" cy="2665945"/>
          </a:xfrm>
          <a:prstGeom prst="rect">
            <a:avLst/>
          </a:prstGeom>
        </p:spPr>
      </p:pic>
    </p:spTree>
    <p:extLst>
      <p:ext uri="{BB962C8B-B14F-4D97-AF65-F5344CB8AC3E}">
        <p14:creationId xmlns:p14="http://schemas.microsoft.com/office/powerpoint/2010/main" val="2925354322"/>
      </p:ext>
    </p:extLst>
  </p:cSld>
  <p:clrMapOvr>
    <a:masterClrMapping/>
  </p:clrMapOvr>
</p:sld>
</file>

<file path=ppt/theme/theme1.xml><?xml version="1.0" encoding="utf-8"?>
<a:theme xmlns:a="http://schemas.openxmlformats.org/drawingml/2006/main" name="Cover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ection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ntent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en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D4019A5E943894FB3B9272D81363598" ma:contentTypeVersion="6" ma:contentTypeDescription="Create a new document." ma:contentTypeScope="" ma:versionID="a893e27b69c3b5031f327a454308191a">
  <xsd:schema xmlns:xsd="http://www.w3.org/2001/XMLSchema" xmlns:xs="http://www.w3.org/2001/XMLSchema" xmlns:p="http://schemas.microsoft.com/office/2006/metadata/properties" xmlns:ns2="f4167ae0-eb43-4075-b4ae-ee43c055706b" xmlns:ns3="453b26d5-8849-47b5-a2a8-70208598b446" targetNamespace="http://schemas.microsoft.com/office/2006/metadata/properties" ma:root="true" ma:fieldsID="93731764da1c91b2233f50f7ed90ceda" ns2:_="" ns3:_="">
    <xsd:import namespace="f4167ae0-eb43-4075-b4ae-ee43c055706b"/>
    <xsd:import namespace="453b26d5-8849-47b5-a2a8-70208598b44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167ae0-eb43-4075-b4ae-ee43c05570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53b26d5-8849-47b5-a2a8-70208598b44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3999813-068B-415B-A8E0-35920EF6C961}">
  <ds:schemaRefs>
    <ds:schemaRef ds:uri="f4167ae0-eb43-4075-b4ae-ee43c055706b"/>
    <ds:schemaRef ds:uri="http://purl.org/dc/terms/"/>
    <ds:schemaRef ds:uri="http://schemas.microsoft.com/office/2006/documentManagement/types"/>
    <ds:schemaRef ds:uri="453b26d5-8849-47b5-a2a8-70208598b446"/>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A91C0ABA-A288-4936-8A0A-10A003A6769F}">
  <ds:schemaRefs>
    <ds:schemaRef ds:uri="http://schemas.microsoft.com/sharepoint/v3/contenttype/forms"/>
  </ds:schemaRefs>
</ds:datastoreItem>
</file>

<file path=customXml/itemProps3.xml><?xml version="1.0" encoding="utf-8"?>
<ds:datastoreItem xmlns:ds="http://schemas.openxmlformats.org/officeDocument/2006/customXml" ds:itemID="{50701EBC-E1DB-4270-8479-E8E6A32193A5}">
  <ds:schemaRefs>
    <ds:schemaRef ds:uri="453b26d5-8849-47b5-a2a8-70208598b446"/>
    <ds:schemaRef ds:uri="f4167ae0-eb43-4075-b4ae-ee43c055706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24</TotalTime>
  <Words>5303</Words>
  <Application>Microsoft Office PowerPoint</Application>
  <PresentationFormat>On-screen Show (16:9)</PresentationFormat>
  <Paragraphs>572</Paragraphs>
  <Slides>68</Slides>
  <Notes>63</Notes>
  <HiddenSlides>1</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68</vt:i4>
      </vt:variant>
    </vt:vector>
  </HeadingPairs>
  <TitlesOfParts>
    <vt:vector size="84" baseType="lpstr">
      <vt:lpstr>Arial</vt:lpstr>
      <vt:lpstr>Calibri</vt:lpstr>
      <vt:lpstr>DejaVuSans-ExtraLight</vt:lpstr>
      <vt:lpstr>Merriweather Sans</vt:lpstr>
      <vt:lpstr>Söhne</vt:lpstr>
      <vt:lpstr>Source Sans Pro</vt:lpstr>
      <vt:lpstr>Symbol</vt:lpstr>
      <vt:lpstr>Times New Roman</vt:lpstr>
      <vt:lpstr>Verdana</vt:lpstr>
      <vt:lpstr>Verdana</vt:lpstr>
      <vt:lpstr>Verdana (Body)</vt:lpstr>
      <vt:lpstr>Wingdings</vt:lpstr>
      <vt:lpstr>Cover Master</vt:lpstr>
      <vt:lpstr>Section Master</vt:lpstr>
      <vt:lpstr>Content Master</vt:lpstr>
      <vt:lpstr>2_Custom Design</vt:lpstr>
      <vt:lpstr>PowerPoint Presentation</vt:lpstr>
      <vt:lpstr>PowerPoint Presentation</vt:lpstr>
      <vt:lpstr>Common Acronyms</vt:lpstr>
      <vt:lpstr>2025-2030 Prevention Agenda Timeline</vt:lpstr>
      <vt:lpstr>How Was the 2025-2030 Prevention Agenda Developed? </vt:lpstr>
      <vt:lpstr>PowerPoint Presentation</vt:lpstr>
      <vt:lpstr>Weighted Voting Survey</vt:lpstr>
      <vt:lpstr>Key Findings </vt:lpstr>
      <vt:lpstr>Weighted Voting Survey</vt:lpstr>
      <vt:lpstr>Weighted Voting Survey</vt:lpstr>
      <vt:lpstr>Weighted Voting Survey</vt:lpstr>
      <vt:lpstr>Weighted Voting Survey</vt:lpstr>
      <vt:lpstr>Recommendations</vt:lpstr>
      <vt:lpstr>NYS DOH Proposal…</vt:lpstr>
      <vt:lpstr>PowerPoint Presentation</vt:lpstr>
      <vt:lpstr>America’s Health Ranking</vt:lpstr>
      <vt:lpstr>Income, Poverty, and Unemployment  by Race/Ethnicity, NYS 2017-2021</vt:lpstr>
      <vt:lpstr>America’s Health Rankings</vt:lpstr>
      <vt:lpstr>High School Graduation</vt:lpstr>
      <vt:lpstr>A SDOH Framework Supports...</vt:lpstr>
      <vt:lpstr>NYSDOH’s Updated Mission, Vision, and Values  </vt:lpstr>
      <vt:lpstr>PowerPoint Presentation</vt:lpstr>
      <vt:lpstr>2025-2030 Prevention Agenda Framework</vt:lpstr>
      <vt:lpstr>Foundations</vt:lpstr>
      <vt:lpstr>Overarching Goals</vt:lpstr>
      <vt:lpstr>Prevention Agenda 2025-2030</vt:lpstr>
      <vt:lpstr>Domain Workgroups</vt:lpstr>
      <vt:lpstr>SMARTIE Objectives</vt:lpstr>
      <vt:lpstr>Questions Raised…</vt:lpstr>
      <vt:lpstr>PowerPoint Presentation</vt:lpstr>
      <vt:lpstr>SDOHs</vt:lpstr>
      <vt:lpstr>SDOHs</vt:lpstr>
      <vt:lpstr>SDOHs</vt:lpstr>
      <vt:lpstr>Food Insecurity</vt:lpstr>
      <vt:lpstr>Housing</vt:lpstr>
      <vt:lpstr>PowerPoint Presentation</vt:lpstr>
      <vt:lpstr>How Will the 2025 -2030 SHIP Be Implemented? </vt:lpstr>
      <vt:lpstr>How Will the 2025 -2030 SHIP Be Implemented? </vt:lpstr>
      <vt:lpstr>PowerPoint Presentation</vt:lpstr>
      <vt:lpstr>Priorities Selection Example</vt:lpstr>
      <vt:lpstr>Priorities Selection Example</vt:lpstr>
      <vt:lpstr>PowerPoint Presentation</vt:lpstr>
      <vt:lpstr>SDOH Interagency Workgroup Establishment and Proposed Timeline</vt:lpstr>
      <vt:lpstr>SDOH Interagency Workgroup Establishment and Proposed Timeline</vt:lpstr>
      <vt:lpstr>Questions? Please contact us at prevention@health.ny.gov </vt:lpstr>
      <vt:lpstr>PowerPoint Presentation</vt:lpstr>
      <vt:lpstr>America’s Health Rankings</vt:lpstr>
      <vt:lpstr>Selected Education Access and Quality Metrics, By Race and Ethnicity, NYS</vt:lpstr>
      <vt:lpstr>Weighted Voting Survey</vt:lpstr>
      <vt:lpstr>Weighted Voting Survey</vt:lpstr>
      <vt:lpstr>Weighted Voting Survey</vt:lpstr>
      <vt:lpstr>Weighted Voting Survey</vt:lpstr>
      <vt:lpstr>Survey Results- Rank of All Health Issues</vt:lpstr>
      <vt:lpstr>Weighted Voting Survey</vt:lpstr>
      <vt:lpstr>Poverty</vt:lpstr>
      <vt:lpstr>Poverty</vt:lpstr>
      <vt:lpstr>Poverty</vt:lpstr>
      <vt:lpstr>Unemployment</vt:lpstr>
      <vt:lpstr>Unemployment</vt:lpstr>
      <vt:lpstr>Unemployment</vt:lpstr>
      <vt:lpstr>Housing Stability and Affordability </vt:lpstr>
      <vt:lpstr>Housing Stability and Affordability</vt:lpstr>
      <vt:lpstr>Housing Stability and Affordability</vt:lpstr>
      <vt:lpstr>SDOHs</vt:lpstr>
      <vt:lpstr>Poverty Intervention</vt:lpstr>
      <vt:lpstr>Food Insecurity</vt:lpstr>
      <vt:lpstr>Housing</vt:lpstr>
      <vt:lpstr>Employment/Education</vt:lpstr>
    </vt:vector>
  </TitlesOfParts>
  <Company>New York State - Office of General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Warner, Jennifer</dc:creator>
  <cp:lastModifiedBy>Alaali, Zahra S (HEALTH)</cp:lastModifiedBy>
  <cp:revision>2</cp:revision>
  <dcterms:created xsi:type="dcterms:W3CDTF">2014-12-09T18:34:34Z</dcterms:created>
  <dcterms:modified xsi:type="dcterms:W3CDTF">2024-07-10T21:03:32Z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0x010100CD4019A5E943894FB3B9272D81363598</vt:lpwstr>
  </property>
</Properties>
</file>