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65" r:id="rId3"/>
    <p:sldMasterId id="2147483667" r:id="rId4"/>
  </p:sldMasterIdLst>
  <p:sldIdLst>
    <p:sldId id="258" r:id="rId5"/>
    <p:sldId id="260" r:id="rId6"/>
    <p:sldId id="261" r:id="rId7"/>
    <p:sldId id="262" r:id="rId8"/>
    <p:sldId id="263" r:id="rId9"/>
    <p:sldId id="266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32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5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293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6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87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50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53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6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7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8BCB-EB25-47C7-B406-871F94B59D3D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B1AB7-59EF-4377-862A-927D88E0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7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379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62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4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5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7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YSOO_DOH_rgb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4804253" cy="108102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08BCB-EB25-47C7-B406-871F94B59D3D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B1AB7-59EF-4377-862A-927D88E05A3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953000"/>
            <a:ext cx="12192000" cy="1981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/>
        </p:nvSpPr>
        <p:spPr>
          <a:xfrm>
            <a:off x="0" y="4953000"/>
            <a:ext cx="12192000" cy="1016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609600" y="525780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867" smtClean="0">
                <a:solidFill>
                  <a:schemeClr val="bg1"/>
                </a:solidFill>
              </a:rPr>
              <a:pPr/>
              <a:t>August 31, 2017</a:t>
            </a:fld>
            <a:endParaRPr lang="en-US" sz="1867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4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YSOO_DOH_rg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272" y="6015223"/>
            <a:ext cx="2284729" cy="51409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2108200"/>
            <a:ext cx="7112000" cy="36576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/>
          <p:nvPr/>
        </p:nvSpPr>
        <p:spPr>
          <a:xfrm>
            <a:off x="0" y="2053938"/>
            <a:ext cx="7112000" cy="10852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203200" y="117474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600" smtClean="0">
                <a:solidFill>
                  <a:srgbClr val="002D73"/>
                </a:solidFill>
              </a:rPr>
              <a:pPr/>
              <a:t>August 31, 2017</a:t>
            </a:fld>
            <a:endParaRPr lang="en-US" sz="16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11074400" y="117474"/>
            <a:ext cx="914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600" smtClean="0">
                <a:solidFill>
                  <a:srgbClr val="002D73"/>
                </a:solidFill>
              </a:rPr>
              <a:pPr/>
              <a:t>‹#›</a:t>
            </a:fld>
            <a:endParaRPr lang="en-US" sz="1600" dirty="0">
              <a:solidFill>
                <a:srgbClr val="002D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86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83126"/>
            <a:ext cx="12192000" cy="399473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Date Placeholder 1"/>
          <p:cNvSpPr txBox="1">
            <a:spLocks/>
          </p:cNvSpPr>
          <p:nvPr/>
        </p:nvSpPr>
        <p:spPr>
          <a:xfrm>
            <a:off x="203200" y="117474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600" smtClean="0"/>
              <a:pPr/>
              <a:t>August 31, 2017</a:t>
            </a:fld>
            <a:endParaRPr lang="en-US" sz="1600" dirty="0"/>
          </a:p>
        </p:txBody>
      </p:sp>
      <p:sp>
        <p:nvSpPr>
          <p:cNvPr id="24" name="Slide Number Placeholder 3"/>
          <p:cNvSpPr txBox="1">
            <a:spLocks/>
          </p:cNvSpPr>
          <p:nvPr/>
        </p:nvSpPr>
        <p:spPr>
          <a:xfrm>
            <a:off x="11074400" y="117474"/>
            <a:ext cx="914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600" smtClean="0"/>
              <a:pPr/>
              <a:t>‹#›</a:t>
            </a:fld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0" y="-25400"/>
            <a:ext cx="12192000" cy="10852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7" name="Picture 6" descr="NYSOO_DOH_rgb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272" y="6015223"/>
            <a:ext cx="2284729" cy="51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38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0365-0D65-4032-85A6-BECCAB4E9A68}" type="datetimeFigureOut">
              <a:rPr lang="en-US" smtClean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83126"/>
            <a:ext cx="12192000" cy="399473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203200" y="117474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600" smtClean="0"/>
              <a:pPr/>
              <a:t>August 31, 2017</a:t>
            </a:fld>
            <a:endParaRPr lang="en-US" sz="16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11074400" y="117474"/>
            <a:ext cx="914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600" smtClean="0"/>
              <a:pPr/>
              <a:t>‹#›</a:t>
            </a:fld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0" y="-25400"/>
            <a:ext cx="12192000" cy="10852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3" name="Picture 12" descr="NYSOO_DOH_rgb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272" y="6015223"/>
            <a:ext cx="2284729" cy="51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2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615" y="1544127"/>
            <a:ext cx="9144000" cy="1758801"/>
          </a:xfrm>
        </p:spPr>
        <p:txBody>
          <a:bodyPr/>
          <a:lstStyle/>
          <a:p>
            <a:r>
              <a:rPr lang="en-US" sz="4400" b="1" dirty="0">
                <a:solidFill>
                  <a:srgbClr val="50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Post-Acute and Long-Term Care</a:t>
            </a:r>
            <a:endParaRPr lang="en-US" sz="4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615" y="3302928"/>
            <a:ext cx="9144000" cy="1044785"/>
          </a:xfrm>
        </p:spPr>
        <p:txBody>
          <a:bodyPr/>
          <a:lstStyle/>
          <a:p>
            <a:endParaRPr lang="en-US" sz="3000" dirty="0">
              <a:solidFill>
                <a:srgbClr val="5032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80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9343"/>
            <a:ext cx="10972800" cy="848824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503278"/>
                </a:solidFill>
              </a:rPr>
              <a:t>Discussion Topics – The Role of PHHPC</a:t>
            </a:r>
            <a:endParaRPr lang="en-US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239882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Post-Acute Care Models: The Article 28 to Article 36 </a:t>
            </a:r>
            <a:r>
              <a:rPr lang="en-US" sz="4100" dirty="0"/>
              <a:t>Continuum</a:t>
            </a:r>
          </a:p>
          <a:p>
            <a:pPr lvl="0"/>
            <a:r>
              <a:rPr lang="en-US" dirty="0"/>
              <a:t>Redefining Standards for Determining Need for LTC beds and Home Care Agencies </a:t>
            </a:r>
          </a:p>
          <a:p>
            <a:pPr lvl="0"/>
            <a:r>
              <a:rPr lang="en-US" dirty="0"/>
              <a:t>Incorporating Quality in Licensure/ Establishment CON Determinations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85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336" y="638354"/>
            <a:ext cx="10972800" cy="1371601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503278"/>
                </a:solidFill>
              </a:rPr>
              <a:t>Post-Acute Models – Articles 36 and 28</a:t>
            </a:r>
            <a:br>
              <a:rPr lang="en-US" sz="4000" b="1" dirty="0">
                <a:solidFill>
                  <a:srgbClr val="503278"/>
                </a:solidFill>
              </a:rPr>
            </a:br>
            <a:r>
              <a:rPr lang="en-US" sz="4000" b="1" dirty="0">
                <a:solidFill>
                  <a:srgbClr val="503278"/>
                </a:solidFill>
              </a:rPr>
              <a:t>of the Public Health Law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8362"/>
            <a:ext cx="10972800" cy="4296834"/>
          </a:xfrm>
        </p:spPr>
        <p:txBody>
          <a:bodyPr/>
          <a:lstStyle/>
          <a:p>
            <a:pPr lvl="0"/>
            <a:r>
              <a:rPr lang="en-US" sz="3800" dirty="0"/>
              <a:t>RMI Process and Discussion</a:t>
            </a:r>
          </a:p>
          <a:p>
            <a:pPr lvl="0"/>
            <a:r>
              <a:rPr lang="en-US" sz="3800" dirty="0"/>
              <a:t>Tools available to DOH and PHHCP</a:t>
            </a:r>
          </a:p>
          <a:p>
            <a:pPr lvl="0"/>
            <a:r>
              <a:rPr lang="en-US" sz="3800" dirty="0"/>
              <a:t>How does all this intersect with the major payment and system reforms – VBP, DSRIP?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89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578" y="490828"/>
            <a:ext cx="10972800" cy="1881436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503278"/>
                </a:solidFill>
              </a:rPr>
              <a:t>Redefining “Need” for Nursing Home and Home Care Services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82483"/>
            <a:ext cx="10972800" cy="392501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800" dirty="0"/>
              <a:t>Demographic Framework </a:t>
            </a:r>
          </a:p>
          <a:p>
            <a:pPr lvl="0"/>
            <a:r>
              <a:rPr lang="en-US" sz="3800" dirty="0"/>
              <a:t>What is the demand for services now and in the future?</a:t>
            </a:r>
          </a:p>
          <a:p>
            <a:pPr lvl="0"/>
            <a:r>
              <a:rPr lang="en-US" sz="3800" dirty="0"/>
              <a:t>Do we need more home care agencies? CHHAs? Licensed agencies?</a:t>
            </a:r>
          </a:p>
          <a:p>
            <a:pPr lvl="0"/>
            <a:r>
              <a:rPr lang="en-US" sz="3800" dirty="0"/>
              <a:t>What is the role of assisted living and other housing options?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7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030" y="612476"/>
            <a:ext cx="10972800" cy="1280144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503278"/>
                </a:solidFill>
              </a:rPr>
              <a:t>Incorporating Quality in Licensure and Establishment CON Determinations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76583"/>
            <a:ext cx="10972800" cy="4488872"/>
          </a:xfrm>
        </p:spPr>
        <p:txBody>
          <a:bodyPr>
            <a:normAutofit fontScale="85000" lnSpcReduction="10000"/>
          </a:bodyPr>
          <a:lstStyle/>
          <a:p>
            <a:r>
              <a:rPr lang="en-US" sz="3800" dirty="0"/>
              <a:t>Nursing Home Quality Metrics</a:t>
            </a:r>
            <a:br>
              <a:rPr lang="en-US" sz="3800" dirty="0"/>
            </a:br>
            <a:endParaRPr lang="en-US" sz="3800" dirty="0"/>
          </a:p>
          <a:p>
            <a:r>
              <a:rPr lang="en-US" sz="3800" dirty="0"/>
              <a:t>Other Provider Types – Home Care, Hospice</a:t>
            </a:r>
            <a:br>
              <a:rPr lang="en-US" sz="3800" dirty="0"/>
            </a:br>
            <a:endParaRPr lang="en-US" sz="3800" dirty="0"/>
          </a:p>
          <a:p>
            <a:r>
              <a:rPr lang="en-US" sz="3800" dirty="0"/>
              <a:t>How does Quality fit into Character and Competence?</a:t>
            </a:r>
            <a:br>
              <a:rPr lang="en-US" sz="3800" dirty="0"/>
            </a:br>
            <a:endParaRPr lang="en-US" sz="3800" dirty="0"/>
          </a:p>
          <a:p>
            <a:r>
              <a:rPr lang="en-US" sz="3800" dirty="0"/>
              <a:t>Does all this intersect with the major payment and system reforms – VBP, DSRIP, Care Management </a:t>
            </a:r>
            <a:br>
              <a:rPr lang="en-US" sz="3800" dirty="0"/>
            </a:br>
            <a:r>
              <a:rPr lang="en-US" sz="3800" dirty="0"/>
              <a:t>for all?</a:t>
            </a:r>
          </a:p>
        </p:txBody>
      </p:sp>
    </p:spTree>
    <p:extLst>
      <p:ext uri="{BB962C8B-B14F-4D97-AF65-F5344CB8AC3E}">
        <p14:creationId xmlns:p14="http://schemas.microsoft.com/office/powerpoint/2010/main" val="2197401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503278"/>
                </a:solidFill>
              </a:rPr>
              <a:t>Panel Members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8167"/>
            <a:ext cx="10972800" cy="4707467"/>
          </a:xfrm>
        </p:spPr>
        <p:txBody>
          <a:bodyPr>
            <a:normAutofit lnSpcReduction="10000"/>
          </a:bodyPr>
          <a:lstStyle/>
          <a:p>
            <a:r>
              <a:rPr lang="en-US" sz="3300" dirty="0"/>
              <a:t>Al Cardillo, Executive Vice President, Home Care Association of New York State </a:t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/>
              <a:t>James Clyne, President/CEO LeadingAge New York</a:t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/>
              <a:t>Stephen Hanse, NYS Health Facilities Association</a:t>
            </a:r>
            <a:br>
              <a:rPr lang="en-US" sz="3300" dirty="0"/>
            </a:br>
            <a:endParaRPr lang="en-US" sz="3300" dirty="0"/>
          </a:p>
          <a:p>
            <a:r>
              <a:rPr lang="en-US" sz="3300" dirty="0"/>
              <a:t>Scott Amrhein, President, Continuing Care Leadership Coalition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843271"/>
      </p:ext>
    </p:extLst>
  </p:cSld>
  <p:clrMapOvr>
    <a:masterClrMapping/>
  </p:clrMapOvr>
</p:sld>
</file>

<file path=ppt/theme/theme1.xml><?xml version="1.0" encoding="utf-8"?>
<a:theme xmlns:a="http://schemas.openxmlformats.org/drawingml/2006/main" name="NYSDO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DOH" id="{9782127B-58E5-49F9-9ECC-35ED0D5E6B5F}" vid="{2621236B-1092-493C-9AB7-D99FEFE7EE01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218</TotalTime>
  <Words>154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NYSDOH</vt:lpstr>
      <vt:lpstr>Section Master</vt:lpstr>
      <vt:lpstr>Content Master</vt:lpstr>
      <vt:lpstr>2_Custom Design</vt:lpstr>
      <vt:lpstr>Post-Acute and Long-Term Care</vt:lpstr>
      <vt:lpstr>Discussion Topics – The Role of PHHPC</vt:lpstr>
      <vt:lpstr>Post-Acute Models – Articles 36 and 28 of the Public Health Law</vt:lpstr>
      <vt:lpstr>Redefining “Need” for Nursing Home and Home Care Services</vt:lpstr>
      <vt:lpstr>Incorporating Quality in Licensure and Establishment CON Determinations</vt:lpstr>
      <vt:lpstr>Panel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Quigley, Kathryn M (HEALTH)</dc:creator>
  <cp:lastModifiedBy>Quigley, Kathryn M (HEALTH)</cp:lastModifiedBy>
  <cp:revision>17</cp:revision>
  <cp:lastPrinted>2017-08-31T15:58:53Z</cp:lastPrinted>
  <dcterms:created xsi:type="dcterms:W3CDTF">2017-08-30T14:59:39Z</dcterms:created>
  <dcterms:modified xsi:type="dcterms:W3CDTF">2017-08-31T16:10:22Z</dcterms:modified>
</cp:coreProperties>
</file>