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7" r:id="rId6"/>
  </p:sldMasterIdLst>
  <p:notesMasterIdLst>
    <p:notesMasterId r:id="rId29"/>
  </p:notesMasterIdLst>
  <p:sldIdLst>
    <p:sldId id="259" r:id="rId7"/>
    <p:sldId id="257" r:id="rId8"/>
    <p:sldId id="276" r:id="rId9"/>
    <p:sldId id="278" r:id="rId10"/>
    <p:sldId id="260" r:id="rId11"/>
    <p:sldId id="261" r:id="rId12"/>
    <p:sldId id="263" r:id="rId13"/>
    <p:sldId id="264" r:id="rId14"/>
    <p:sldId id="266" r:id="rId15"/>
    <p:sldId id="281" r:id="rId16"/>
    <p:sldId id="265" r:id="rId17"/>
    <p:sldId id="282" r:id="rId18"/>
    <p:sldId id="267" r:id="rId19"/>
    <p:sldId id="268" r:id="rId20"/>
    <p:sldId id="269" r:id="rId21"/>
    <p:sldId id="270" r:id="rId22"/>
    <p:sldId id="271" r:id="rId23"/>
    <p:sldId id="279" r:id="rId24"/>
    <p:sldId id="272" r:id="rId25"/>
    <p:sldId id="284" r:id="rId26"/>
    <p:sldId id="280" r:id="rId27"/>
    <p:sldId id="27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77791" autoAdjust="0"/>
  </p:normalViewPr>
  <p:slideViewPr>
    <p:cSldViewPr snapToGrid="0">
      <p:cViewPr varScale="1">
        <p:scale>
          <a:sx n="75" d="100"/>
          <a:sy n="75" d="100"/>
        </p:scale>
        <p:origin x="754" y="48"/>
      </p:cViewPr>
      <p:guideLst/>
    </p:cSldViewPr>
  </p:slideViewPr>
  <p:notesTextViewPr>
    <p:cViewPr>
      <p:scale>
        <a:sx n="1" d="1"/>
        <a:sy n="1" d="1"/>
      </p:scale>
      <p:origin x="0" y="0"/>
    </p:cViewPr>
  </p:notesTextViewPr>
  <p:notesViewPr>
    <p:cSldViewPr snapToGrid="0">
      <p:cViewPr varScale="1">
        <p:scale>
          <a:sx n="76" d="100"/>
          <a:sy n="76" d="100"/>
        </p:scale>
        <p:origin x="291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solidFill>
                  <a:schemeClr val="tx1"/>
                </a:solidFill>
                <a:latin typeface="Georgia" panose="02040502050405020303" pitchFamily="18" charset="0"/>
              </a:defRPr>
            </a:pPr>
            <a:r>
              <a:rPr lang="en-US" dirty="0">
                <a:solidFill>
                  <a:schemeClr val="tx1"/>
                </a:solidFill>
                <a:latin typeface="+mn-lt"/>
              </a:rPr>
              <a:t>Distribution of Older Adults (65+) Receiving LTSS in the Community, by Type of Care</a:t>
            </a:r>
          </a:p>
        </c:rich>
      </c:tx>
      <c:layout/>
      <c:overlay val="0"/>
    </c:title>
    <c:autoTitleDeleted val="0"/>
    <c:plotArea>
      <c:layout/>
      <c:pieChart>
        <c:varyColors val="1"/>
        <c:ser>
          <c:idx val="0"/>
          <c:order val="0"/>
          <c:tx>
            <c:strRef>
              <c:f>Sheet1!$B$1</c:f>
              <c:strCache>
                <c:ptCount val="1"/>
                <c:pt idx="0">
                  <c:v>Sales</c:v>
                </c:pt>
              </c:strCache>
            </c:strRef>
          </c:tx>
          <c:dPt>
            <c:idx val="0"/>
            <c:bubble3D val="0"/>
            <c:spPr>
              <a:solidFill>
                <a:srgbClr val="0070C0"/>
              </a:solidFill>
            </c:spPr>
            <c:extLst>
              <c:ext xmlns:c16="http://schemas.microsoft.com/office/drawing/2014/chart" uri="{C3380CC4-5D6E-409C-BE32-E72D297353CC}">
                <c16:uniqueId val="{00000001-E59F-4488-8405-6D4876771715}"/>
              </c:ext>
            </c:extLst>
          </c:dPt>
          <c:dPt>
            <c:idx val="1"/>
            <c:bubble3D val="0"/>
            <c:spPr>
              <a:solidFill>
                <a:schemeClr val="accent2">
                  <a:lumMod val="60000"/>
                  <a:lumOff val="40000"/>
                </a:schemeClr>
              </a:solidFill>
            </c:spPr>
            <c:extLst>
              <c:ext xmlns:c16="http://schemas.microsoft.com/office/drawing/2014/chart" uri="{C3380CC4-5D6E-409C-BE32-E72D297353CC}">
                <c16:uniqueId val="{00000003-E59F-4488-8405-6D4876771715}"/>
              </c:ext>
            </c:extLst>
          </c:dPt>
          <c:dLbls>
            <c:dLbl>
              <c:idx val="0"/>
              <c:layout>
                <c:manualLayout>
                  <c:x val="-0.16477059415192158"/>
                  <c:y val="-0.1809103028788069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59F-4488-8405-6D4876771715}"/>
                </c:ext>
              </c:extLst>
            </c:dLbl>
            <c:dLbl>
              <c:idx val="1"/>
              <c:layout>
                <c:manualLayout>
                  <c:x val="0.12841728117318679"/>
                  <c:y val="-1.9316335458067755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59F-4488-8405-6D4876771715}"/>
                </c:ext>
              </c:extLst>
            </c:dLbl>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Family Caregiving Only</c:v>
                </c:pt>
                <c:pt idx="1">
                  <c:v>Family &amp; Formal Care</c:v>
                </c:pt>
                <c:pt idx="2">
                  <c:v>Formal HCBS Only</c:v>
                </c:pt>
              </c:strCache>
            </c:strRef>
          </c:cat>
          <c:val>
            <c:numRef>
              <c:f>Sheet1!$B$2:$B$4</c:f>
              <c:numCache>
                <c:formatCode>0%</c:formatCode>
                <c:ptCount val="3"/>
                <c:pt idx="0">
                  <c:v>0.66000000000000036</c:v>
                </c:pt>
                <c:pt idx="1">
                  <c:v>0.26</c:v>
                </c:pt>
                <c:pt idx="2">
                  <c:v>9.0000000000000052E-2</c:v>
                </c:pt>
              </c:numCache>
            </c:numRef>
          </c:val>
          <c:extLst>
            <c:ext xmlns:c16="http://schemas.microsoft.com/office/drawing/2014/chart" uri="{C3380CC4-5D6E-409C-BE32-E72D297353CC}">
              <c16:uniqueId val="{00000004-E59F-4488-8405-6D4876771715}"/>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solidFill>
            <a:srgbClr val="0070C0"/>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D5B185-6C32-4D24-977E-54081B742B61}" type="datetimeFigureOut">
              <a:rPr lang="en-US" smtClean="0"/>
              <a:t>10/23/2019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868158-41DF-4CF9-88B3-64381084655B}" type="slidenum">
              <a:rPr lang="en-US" smtClean="0"/>
              <a:t>‹#›</a:t>
            </a:fld>
            <a:endParaRPr lang="en-US" dirty="0"/>
          </a:p>
        </p:txBody>
      </p:sp>
    </p:spTree>
    <p:extLst>
      <p:ext uri="{BB962C8B-B14F-4D97-AF65-F5344CB8AC3E}">
        <p14:creationId xmlns:p14="http://schemas.microsoft.com/office/powerpoint/2010/main" val="245960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ps.azleg.gov/BillStatus/BillOverview/7172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hs.wisconsin.gov/publications/p0/p00497.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i-bpdd.org/wp-content/uploads/2016/09/Final-WI-Long-Term-Care-comparison-and-services-chart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lis.leg.state.or.us/liz/2019R1/Downloads/MeasureDocument/SB1035/A-Engross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leg.wa.gov/billsummary?BillNumber=1087&amp;Year=2019&amp;Initiative=fals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app.leg.wa.gov/ReportsToTheLegislature/Home/GetPDF?fileName=LTSS%20Study%20Report%20-%20ALTSA%20January%202017%20final_c7fef493-9530-4095-bc3e-4c362797c6f9.pdf" TargetMode="External"/><Relationship Id="rId4" Type="http://schemas.openxmlformats.org/officeDocument/2006/relationships/hyperlink" Target="https://www.aarp.org/politics-society/advocacy/info-2019/washington-long-term-care-law.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96913"/>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DFC2A19-6F07-4E52-B22B-BA4A6D1ED55C}" type="slidenum">
              <a:rPr lang="en-US">
                <a:solidFill>
                  <a:prstClr val="black"/>
                </a:solidFill>
                <a:latin typeface="Calibri"/>
              </a:rPr>
              <a:pPr defTabSz="931774">
                <a:defRPr/>
              </a:pPr>
              <a:t>1</a:t>
            </a:fld>
            <a:endParaRPr lang="en-US" dirty="0">
              <a:solidFill>
                <a:prstClr val="black"/>
              </a:solidFill>
              <a:latin typeface="Calibri"/>
            </a:endParaRPr>
          </a:p>
        </p:txBody>
      </p:sp>
    </p:spTree>
    <p:extLst>
      <p:ext uri="{BB962C8B-B14F-4D97-AF65-F5344CB8AC3E}">
        <p14:creationId xmlns:p14="http://schemas.microsoft.com/office/powerpoint/2010/main" val="79346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a:t>
            </a:r>
            <a:r>
              <a:rPr lang="en-US" sz="1200" kern="1200" baseline="0" dirty="0" smtClean="0">
                <a:solidFill>
                  <a:schemeClr val="tx1"/>
                </a:solidFill>
                <a:effectLst/>
                <a:latin typeface="+mn-lt"/>
                <a:ea typeface="+mn-ea"/>
                <a:cs typeface="+mn-cs"/>
              </a:rPr>
              <a:t> A TAX CREDIT:  HERE’s A PHOTO OF AARP NY AT THEIR LOBBY DAY URGING SUPPORT OF FAMILY CAREGIVER SUPPORTS INCLUDING TAX </a:t>
            </a:r>
            <a:r>
              <a:rPr lang="en-US" sz="1200" kern="1200" baseline="0" dirty="0" err="1" smtClean="0">
                <a:solidFill>
                  <a:schemeClr val="tx1"/>
                </a:solidFill>
                <a:effectLst/>
                <a:latin typeface="+mn-lt"/>
                <a:ea typeface="+mn-ea"/>
                <a:cs typeface="+mn-cs"/>
              </a:rPr>
              <a:t>CREDIt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9469" indent="-179469">
              <a:buFont typeface="Arial" panose="020B0604020202020204" pitchFamily="34" charset="0"/>
              <a:buChar char="•"/>
            </a:pPr>
            <a:r>
              <a:rPr lang="en-US" sz="1200" dirty="0" smtClean="0"/>
              <a:t>Overall, caregiver specific tax credits are still an emerging area.   Currently a handful of states offer some sort of caregiver tax credit. WHAT</a:t>
            </a:r>
            <a:r>
              <a:rPr lang="en-US" sz="1200" baseline="0" dirty="0" smtClean="0"/>
              <a:t> STATES ARE LOOKING AT TAX CREDIT? IS </a:t>
            </a:r>
          </a:p>
          <a:p>
            <a:pPr marL="179469" indent="-179469">
              <a:buFont typeface="Arial" panose="020B0604020202020204" pitchFamily="34" charset="0"/>
              <a:buChar char="•"/>
            </a:pPr>
            <a:endParaRPr lang="en-US" sz="1200" baseline="0" dirty="0" smtClean="0"/>
          </a:p>
          <a:p>
            <a:pPr marL="179469" indent="-179469">
              <a:buFont typeface="Arial" panose="020B0604020202020204" pitchFamily="34" charset="0"/>
              <a:buChar char="•"/>
            </a:pPr>
            <a:r>
              <a:rPr lang="en-US" sz="1200" dirty="0" smtClean="0"/>
              <a:t>[ND - North Dakota is the only state that offers a really broad caregiver tax credit.  </a:t>
            </a:r>
          </a:p>
          <a:p>
            <a:r>
              <a:rPr lang="en-US" sz="1200" dirty="0" smtClean="0"/>
              <a:t>Qualifying caregivers may be eligible to take a $2,000 for eligible caregiving expenses for up to two qualifying family members (a max of $4,000). The qualifying family member must be 65 or older, have income under $20,000, and be disabled.  </a:t>
            </a:r>
          </a:p>
          <a:p>
            <a:endParaRPr lang="en-US" sz="1200" dirty="0" smtClean="0"/>
          </a:p>
          <a:p>
            <a:pPr defTabSz="931774">
              <a:defRPr/>
            </a:pPr>
            <a:r>
              <a:rPr lang="en-US" sz="1200" dirty="0" smtClean="0">
                <a:solidFill>
                  <a:prstClr val="black"/>
                </a:solidFill>
              </a:rPr>
              <a:t>Other states offer more targeted or limited tax relief.  A “Wounded Warrior” tax credit in New Jersey provides a maximum $675 credit to caregivers of qualified veterans.  In Rhode Island and Virginia, a credit is available to caregivers only for home modification expenses. It is important to note that a home modification tax credit model bill has been developed and promoted by the MS Society.  Georgia and Oregon both offer tax credits to caregivers, but the annual allowable credit is very low, only $150 and $250 respectively. And Montana limits credits to qualifying caregivers whose annual income is limited to $15,000 for an individual and $30,000 for a couple.</a:t>
            </a:r>
          </a:p>
          <a:p>
            <a:pPr marL="179469" indent="-179469" defTabSz="931774">
              <a:buFont typeface="Arial" panose="020B0604020202020204" pitchFamily="34" charset="0"/>
              <a:buChar char="•"/>
              <a:defRPr/>
            </a:pPr>
            <a:endParaRPr lang="en-US" sz="1200" dirty="0" smtClean="0">
              <a:solidFill>
                <a:prstClr val="black"/>
              </a:solidFill>
            </a:endParaRPr>
          </a:p>
          <a:p>
            <a:pPr defTabSz="931774">
              <a:defRPr/>
            </a:pPr>
            <a:r>
              <a:rPr lang="en-US" sz="1200" dirty="0" smtClean="0">
                <a:solidFill>
                  <a:prstClr val="black"/>
                </a:solidFill>
              </a:rPr>
              <a:t>In 2017, state offices in Arizona, California, Maine, Massachusetts, Mississippi, New Jersey, New York, and West Virginia also worked on passing tax credits that resembled our model. In 2018, a similar set of state offices are engaging (AZ, ME, MA, MS, NJ, WI) or planning to engage (NY, OH) on the issue. </a:t>
            </a:r>
          </a:p>
          <a:p>
            <a:pPr defTabSz="931774">
              <a:defRPr/>
            </a:pPr>
            <a:endParaRPr lang="en-US" sz="1200" dirty="0" smtClean="0">
              <a:solidFill>
                <a:prstClr val="black"/>
              </a:solidFill>
            </a:endParaRPr>
          </a:p>
          <a:p>
            <a:pPr defTabSz="931774">
              <a:defRPr/>
            </a:pPr>
            <a:r>
              <a:rPr lang="en-US" sz="1200" i="1" dirty="0" smtClean="0">
                <a:solidFill>
                  <a:prstClr val="black"/>
                </a:solidFill>
              </a:rPr>
              <a:t>To support these efforts, SASI created a caregiving tax credit estimator as a helpful tool for state offices to gain a ballpark understanding of who might take the credit and what it might cost. We have utilized the tool, as needed, to refute state fiscal impact statements that vastly overstate the impact of the tax credit legislation. </a:t>
            </a:r>
          </a:p>
          <a:p>
            <a:pPr defTabSz="931774">
              <a:defRPr/>
            </a:pPr>
            <a:r>
              <a:rPr lang="en-US" sz="1200" i="1" dirty="0" smtClean="0">
                <a:solidFill>
                  <a:prstClr val="black"/>
                </a:solidFill>
              </a:rPr>
              <a:t>    </a:t>
            </a:r>
          </a:p>
          <a:p>
            <a:pPr marL="0" indent="0">
              <a:buFont typeface="Arial" panose="020B0604020202020204" pitchFamily="34" charset="0"/>
              <a:buNone/>
            </a:pPr>
            <a:endParaRPr lang="en-US" sz="1200" dirty="0" smtClean="0"/>
          </a:p>
          <a:p>
            <a:r>
              <a:rPr lang="en-US" sz="120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AARP New York office is working to provide much-need financial relief for unpaid family caregivers who pay for expenses out of their own pocket by advocating for a </a:t>
            </a:r>
            <a:r>
              <a:rPr lang="en-US" sz="1200" b="1" kern="1200" dirty="0" smtClean="0">
                <a:solidFill>
                  <a:schemeClr val="tx1"/>
                </a:solidFill>
                <a:effectLst/>
                <a:latin typeface="+mn-lt"/>
                <a:ea typeface="+mn-ea"/>
                <a:cs typeface="+mn-cs"/>
              </a:rPr>
              <a:t>state tax credit for family caregivers</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Across New York, family caregivers help their parents, spouses and other loved ones live at home—where they want to be. In addition to helping with bathing, dressing, transportation and much more, family caregivers take on financial challenges—paying expensive care to help their loved ones. In fact, the average family caregiver spends about $7,000 per year out of pocket helping a loved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New York’s nearly 2.6 million family caregivers play a critical role in keeping health care costs under control. And a caregiver tax credit would benefit all New Yorkers by helping to keep loved ones out of more costly and less desirable nursing homes, saving taxpayer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tax credit could be claimed by an individual with a gross annual income of $75,000 or less and a couple with a gross annual</a:t>
            </a:r>
            <a:r>
              <a:rPr lang="en-US" baseline="0" dirty="0" smtClean="0"/>
              <a:t> income of $150,000 or less, and would not exceed </a:t>
            </a:r>
            <a:r>
              <a:rPr lang="en-US" baseline="0" dirty="0" smtClean="0">
                <a:solidFill>
                  <a:schemeClr val="accent2"/>
                </a:solidFill>
              </a:rPr>
              <a:t>$</a:t>
            </a:r>
            <a:r>
              <a:rPr lang="en-US" baseline="0" dirty="0" smtClean="0">
                <a:solidFill>
                  <a:schemeClr val="accent2"/>
                </a:solidFill>
              </a:rPr>
              <a:t>3,500</a:t>
            </a:r>
            <a:r>
              <a:rPr lang="en-US" baseline="0" dirty="0" smtClean="0">
                <a:solidFill>
                  <a:schemeClr val="accent2"/>
                </a:solidFill>
              </a:rPr>
              <a:t>, of 50%, </a:t>
            </a:r>
            <a:r>
              <a:rPr lang="en-US" baseline="0" dirty="0" smtClean="0"/>
              <a:t>of the total amount expended.  The total aggregate amount of the tax credits allowed shall be no more than $35 million dollars each year during 2020 and 2022, effectively making it a quasi-pilot program (but not stated as such in the act).  After the annual $35 million is allocated, no other credits will be issued for that tax year. Also, after each tax year, the Department shall submit to the Governor and G.A. an evaluation of the effectiveness of the tax credit program. </a:t>
            </a:r>
            <a:r>
              <a:rPr lang="en-US" baseline="0" dirty="0" smtClean="0"/>
              <a:t> First come, first served.  Can apply for the credit annually.</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Status: The</a:t>
            </a:r>
            <a:r>
              <a:rPr lang="en-US" sz="1200" i="1" kern="1200" baseline="0" dirty="0" smtClean="0">
                <a:solidFill>
                  <a:schemeClr val="tx1"/>
                </a:solidFill>
                <a:effectLst/>
                <a:latin typeface="+mn-lt"/>
                <a:ea typeface="+mn-ea"/>
                <a:cs typeface="+mn-cs"/>
              </a:rPr>
              <a:t> b</a:t>
            </a:r>
            <a:r>
              <a:rPr lang="en-US" sz="1200" i="1" kern="1200" dirty="0" smtClean="0">
                <a:solidFill>
                  <a:schemeClr val="tx1"/>
                </a:solidFill>
                <a:effectLst/>
                <a:latin typeface="+mn-lt"/>
                <a:ea typeface="+mn-ea"/>
                <a:cs typeface="+mn-cs"/>
              </a:rPr>
              <a:t>ill</a:t>
            </a:r>
            <a:r>
              <a:rPr lang="en-US" sz="1200" i="1" kern="1200" baseline="0" dirty="0" smtClean="0">
                <a:solidFill>
                  <a:schemeClr val="tx1"/>
                </a:solidFill>
                <a:effectLst/>
                <a:latin typeface="+mn-lt"/>
                <a:ea typeface="+mn-ea"/>
                <a:cs typeface="+mn-cs"/>
              </a:rPr>
              <a:t> has been introduced in the Senate and the Assembly, but AARP NY is also seeking support to get this proposal into the Governor's budget proposal next year.</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868158-41DF-4CF9-88B3-64381084655B}" type="slidenum">
              <a:rPr lang="en-US" smtClean="0"/>
              <a:t>10</a:t>
            </a:fld>
            <a:endParaRPr lang="en-US" dirty="0"/>
          </a:p>
        </p:txBody>
      </p:sp>
    </p:spTree>
    <p:extLst>
      <p:ext uri="{BB962C8B-B14F-4D97-AF65-F5344CB8AC3E}">
        <p14:creationId xmlns:p14="http://schemas.microsoft.com/office/powerpoint/2010/main" val="360550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AZ –Family Caregiver Grant program</a:t>
            </a:r>
            <a:r>
              <a:rPr lang="en-US"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In 2019, our</a:t>
            </a:r>
            <a:r>
              <a:rPr lang="en-US" sz="1200" kern="1200" baseline="0" dirty="0" smtClean="0">
                <a:solidFill>
                  <a:schemeClr val="tx1"/>
                </a:solidFill>
                <a:effectLst/>
                <a:latin typeface="+mn-lt"/>
                <a:ea typeface="+mn-ea"/>
                <a:cs typeface="+mn-cs"/>
              </a:rPr>
              <a:t> AZ State office worked to p</a:t>
            </a:r>
            <a:r>
              <a:rPr lang="en-US" sz="1200" kern="1200" dirty="0" smtClean="0">
                <a:solidFill>
                  <a:schemeClr val="tx1"/>
                </a:solidFill>
                <a:effectLst/>
                <a:latin typeface="+mn-lt"/>
                <a:ea typeface="+mn-ea"/>
                <a:cs typeface="+mn-cs"/>
              </a:rPr>
              <a:t>ass a  </a:t>
            </a:r>
            <a:r>
              <a:rPr lang="en-US" sz="1200" u="sng" kern="1200" dirty="0" smtClean="0">
                <a:solidFill>
                  <a:schemeClr val="tx1"/>
                </a:solidFill>
                <a:effectLst/>
                <a:latin typeface="+mn-lt"/>
                <a:ea typeface="+mn-ea"/>
                <a:cs typeface="+mn-cs"/>
                <a:hlinkClick r:id="rId3"/>
              </a:rPr>
              <a:t>Family Caregiver Grant Program</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three-year pilot program reimburses family caregivers for 50 percent of qualifying expenses incurred, up to $1,000 for each qualifying member.  To fund the program, $1.5 million in FY 2020 from the state general fund is appropriated to the Arizona Department of Economic Security (DES). Included in the grant are state cost control parameters including stipulations that an individual </a:t>
            </a:r>
            <a:r>
              <a:rPr lang="en-US" sz="1200" b="1" kern="1200" dirty="0" smtClean="0">
                <a:solidFill>
                  <a:schemeClr val="tx1"/>
                </a:solidFill>
                <a:effectLst/>
                <a:latin typeface="+mn-lt"/>
                <a:ea typeface="+mn-ea"/>
                <a:cs typeface="+mn-cs"/>
              </a:rPr>
              <a:t>who receives a grant is not eligible to apply for a grant again for three consecutive calendar years and limits on what constitutes a qualifying reimbursable expense</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should also be noted that the Arizona grant originally started out as a credit. Given internal state dynamics, some leading Arizona legislators were not comfortable in seeking a caregiver tax credit.  However, the same legislators were supportive of providing financial relief to family caregivers, and suggested that AARP Arizona consider a caregiver grant arrangement that would contain many of the tax credit provisions AARP was seeking.</a:t>
            </a:r>
          </a:p>
          <a:p>
            <a:endParaRPr lang="en-US" sz="1100" dirty="0"/>
          </a:p>
          <a:p>
            <a:pPr marL="179469" indent="-179469">
              <a:buFont typeface="Arial" panose="020B0604020202020204" pitchFamily="34" charset="0"/>
              <a:buChar char="•"/>
            </a:pPr>
            <a:endParaRPr lang="en-US" sz="1100" dirty="0"/>
          </a:p>
          <a:p>
            <a:pPr marL="179469" indent="-179469">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11</a:t>
            </a:fld>
            <a:endParaRPr lang="en-US" dirty="0">
              <a:solidFill>
                <a:prstClr val="black"/>
              </a:solidFill>
              <a:latin typeface="Calibri"/>
            </a:endParaRPr>
          </a:p>
        </p:txBody>
      </p:sp>
    </p:spTree>
    <p:extLst>
      <p:ext uri="{BB962C8B-B14F-4D97-AF65-F5344CB8AC3E}">
        <p14:creationId xmlns:p14="http://schemas.microsoft.com/office/powerpoint/2010/main" val="75699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I’m going to talk about two longer term efforts that AARP state offices have been involved in to look at LTSS</a:t>
            </a:r>
            <a:r>
              <a:rPr lang="en-US" sz="1200" kern="1200" baseline="0" dirty="0" smtClean="0">
                <a:solidFill>
                  <a:schemeClr val="tx1"/>
                </a:solidFill>
                <a:effectLst/>
                <a:latin typeface="+mn-lt"/>
                <a:ea typeface="+mn-ea"/>
                <a:cs typeface="+mn-cs"/>
              </a:rPr>
              <a:t> issues, including financing.  </a:t>
            </a:r>
          </a:p>
          <a:p>
            <a:r>
              <a:rPr lang="en-US" sz="1200" kern="1200" dirty="0" smtClean="0">
                <a:solidFill>
                  <a:schemeClr val="tx1"/>
                </a:solidFill>
                <a:effectLst/>
                <a:latin typeface="+mn-lt"/>
                <a:ea typeface="+mn-ea"/>
                <a:cs typeface="+mn-cs"/>
              </a:rPr>
              <a:t>Since </a:t>
            </a:r>
            <a:r>
              <a:rPr lang="en-US" sz="1200" kern="1200" dirty="0" smtClean="0">
                <a:solidFill>
                  <a:schemeClr val="tx1"/>
                </a:solidFill>
                <a:effectLst/>
                <a:latin typeface="+mn-lt"/>
                <a:ea typeface="+mn-ea"/>
                <a:cs typeface="+mn-cs"/>
              </a:rPr>
              <a:t>2017, </a:t>
            </a:r>
            <a:r>
              <a:rPr lang="en-US" sz="1200" kern="1200" dirty="0" smtClean="0">
                <a:solidFill>
                  <a:schemeClr val="tx1"/>
                </a:solidFill>
                <a:effectLst/>
                <a:latin typeface="+mn-lt"/>
                <a:ea typeface="+mn-ea"/>
                <a:cs typeface="+mn-cs"/>
              </a:rPr>
              <a:t>CADA of which AARP is a member  </a:t>
            </a:r>
            <a:r>
              <a:rPr lang="en-US" sz="1200" kern="1200" dirty="0" smtClean="0">
                <a:solidFill>
                  <a:schemeClr val="tx1"/>
                </a:solidFill>
                <a:effectLst/>
                <a:latin typeface="+mn-lt"/>
                <a:ea typeface="+mn-ea"/>
                <a:cs typeface="+mn-cs"/>
              </a:rPr>
              <a:t>has been meeting to discuss how to create affordable financing solutions to address the needs of the state’s population now and into the future. The group has achieved many milestones toward the development of a long-term care benefit.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2018, CADA secured funding in the budget to incorporate key LTSS screening questions on the California Health Interview Survey (CHIS), the largest population-based state health survey in the United States, in order to understand better the unmet need for LTSS across California.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In </a:t>
            </a:r>
            <a:r>
              <a:rPr lang="en-US" sz="1200" kern="1200" dirty="0" smtClean="0">
                <a:solidFill>
                  <a:schemeClr val="tx1"/>
                </a:solidFill>
                <a:effectLst/>
                <a:latin typeface="+mn-lt"/>
                <a:ea typeface="+mn-ea"/>
                <a:cs typeface="+mn-cs"/>
              </a:rPr>
              <a:t>2019, CADA also secured an additional $1 million to fund a feasibility study.  Development of the study is underway.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work of CADA will align with </a:t>
            </a:r>
            <a:r>
              <a:rPr lang="en-US" sz="1200" kern="1200" dirty="0" smtClean="0">
                <a:solidFill>
                  <a:schemeClr val="tx1"/>
                </a:solidFill>
                <a:effectLst/>
                <a:latin typeface="+mn-lt"/>
                <a:ea typeface="+mn-ea"/>
                <a:cs typeface="+mn-cs"/>
              </a:rPr>
              <a:t>Governor</a:t>
            </a:r>
            <a:r>
              <a:rPr lang="en-US" sz="1200" kern="1200" baseline="0" dirty="0" smtClean="0">
                <a:solidFill>
                  <a:schemeClr val="tx1"/>
                </a:solidFill>
                <a:effectLst/>
                <a:latin typeface="+mn-lt"/>
                <a:ea typeface="+mn-ea"/>
                <a:cs typeface="+mn-cs"/>
              </a:rPr>
              <a:t> Newsom’s </a:t>
            </a:r>
            <a:r>
              <a:rPr lang="en-US" sz="1200" kern="1200" dirty="0" smtClean="0">
                <a:solidFill>
                  <a:schemeClr val="tx1"/>
                </a:solidFill>
                <a:effectLst/>
                <a:latin typeface="+mn-lt"/>
                <a:ea typeface="+mn-ea"/>
                <a:cs typeface="+mn-cs"/>
              </a:rPr>
              <a:t>Master </a:t>
            </a:r>
            <a:r>
              <a:rPr lang="en-US" sz="1200" kern="1200" dirty="0" smtClean="0">
                <a:solidFill>
                  <a:schemeClr val="tx1"/>
                </a:solidFill>
                <a:effectLst/>
                <a:latin typeface="+mn-lt"/>
                <a:ea typeface="+mn-ea"/>
                <a:cs typeface="+mn-cs"/>
              </a:rPr>
              <a:t>plan on </a:t>
            </a:r>
            <a:r>
              <a:rPr lang="en-US" sz="1200" kern="1200" dirty="0" smtClean="0">
                <a:solidFill>
                  <a:schemeClr val="tx1"/>
                </a:solidFill>
                <a:effectLst/>
                <a:latin typeface="+mn-lt"/>
                <a:ea typeface="+mn-ea"/>
                <a:cs typeface="+mn-cs"/>
              </a:rPr>
              <a:t>Aging which he issued</a:t>
            </a:r>
            <a:r>
              <a:rPr lang="en-US" sz="1200" kern="1200" baseline="0" dirty="0" smtClean="0">
                <a:solidFill>
                  <a:schemeClr val="tx1"/>
                </a:solidFill>
                <a:effectLst/>
                <a:latin typeface="+mn-lt"/>
                <a:ea typeface="+mn-ea"/>
                <a:cs typeface="+mn-cs"/>
              </a:rPr>
              <a:t> in June of this year.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868158-41DF-4CF9-88B3-64381084655B}" type="slidenum">
              <a:rPr lang="en-US" smtClean="0"/>
              <a:t>12</a:t>
            </a:fld>
            <a:endParaRPr lang="en-US" dirty="0"/>
          </a:p>
        </p:txBody>
      </p:sp>
    </p:spTree>
    <p:extLst>
      <p:ext uri="{BB962C8B-B14F-4D97-AF65-F5344CB8AC3E}">
        <p14:creationId xmlns:p14="http://schemas.microsoft.com/office/powerpoint/2010/main" val="159226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endParaRPr lang="en-US" b="1" baseline="0" dirty="0" smtClean="0"/>
          </a:p>
          <a:p>
            <a:r>
              <a:rPr lang="en-US" b="0" baseline="0" dirty="0" smtClean="0"/>
              <a:t>Here’s another long term effort that AARP state office colleagues have been involved with in MN.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has been a multi-year effort that started with former Governor Dayton with the establishment</a:t>
            </a:r>
            <a:r>
              <a:rPr lang="en-US" baseline="0" dirty="0" smtClean="0"/>
              <a:t> of a panel focused on the future of long-term care in Minnesota. </a:t>
            </a:r>
            <a:r>
              <a:rPr lang="en-US" dirty="0" smtClean="0"/>
              <a:t>This</a:t>
            </a:r>
            <a:r>
              <a:rPr lang="en-US" baseline="0" dirty="0" smtClean="0"/>
              <a:t> </a:t>
            </a:r>
            <a:r>
              <a:rPr lang="en-US" baseline="0" dirty="0" smtClean="0"/>
              <a:t>effort is </a:t>
            </a:r>
            <a:r>
              <a:rPr lang="en-US" baseline="0" dirty="0" smtClean="0"/>
              <a:t>now </a:t>
            </a:r>
            <a:r>
              <a:rPr lang="en-US" dirty="0" smtClean="0"/>
              <a:t>being picked-up by current Governor </a:t>
            </a:r>
            <a:r>
              <a:rPr lang="en-US" dirty="0" err="1" smtClean="0"/>
              <a:t>Walz</a:t>
            </a:r>
            <a:r>
              <a:rPr lang="en-US" dirty="0" smtClean="0"/>
              <a:t> and is being considered for</a:t>
            </a:r>
            <a:r>
              <a:rPr lang="en-US" baseline="0" dirty="0" smtClean="0"/>
              <a:t> adoption in 2020</a:t>
            </a:r>
            <a:r>
              <a:rPr lang="en-US" dirty="0" smtClean="0"/>
              <a:t>.  </a:t>
            </a:r>
            <a:r>
              <a:rPr lang="en-US" dirty="0" smtClean="0"/>
              <a:t>They are looking at establishing an Enhanced Home Care Benefit</a:t>
            </a:r>
            <a:r>
              <a:rPr lang="en-US" baseline="0" dirty="0" smtClean="0"/>
              <a:t> in Medicare Supplemental and Medicare Advantage Plans.  Still under study. </a:t>
            </a:r>
            <a:endParaRPr lang="en-US" dirty="0" smtClean="0"/>
          </a:p>
          <a:p>
            <a:endParaRPr lang="en-US" b="1" dirty="0" smtClean="0"/>
          </a:p>
          <a:p>
            <a:r>
              <a:rPr lang="en-US" dirty="0" smtClean="0"/>
              <a:t>The </a:t>
            </a:r>
            <a:r>
              <a:rPr lang="en-US" dirty="0"/>
              <a:t>benefit would be paid through an increase in the </a:t>
            </a:r>
            <a:r>
              <a:rPr lang="en-US" dirty="0" smtClean="0"/>
              <a:t>premiums </a:t>
            </a:r>
            <a:r>
              <a:rPr lang="en-US" dirty="0"/>
              <a:t>charged </a:t>
            </a:r>
            <a:r>
              <a:rPr lang="en-US" dirty="0" smtClean="0"/>
              <a:t>to those </a:t>
            </a:r>
            <a:r>
              <a:rPr lang="en-US" dirty="0"/>
              <a:t>who purchase supplemental plans </a:t>
            </a:r>
            <a:r>
              <a:rPr lang="en-US" dirty="0" smtClean="0"/>
              <a:t>(or </a:t>
            </a:r>
            <a:r>
              <a:rPr lang="en-US" dirty="0"/>
              <a:t>via plan </a:t>
            </a:r>
            <a:r>
              <a:rPr lang="en-US" dirty="0" smtClean="0"/>
              <a:t>savings) </a:t>
            </a:r>
            <a:r>
              <a:rPr lang="en-US" dirty="0"/>
              <a:t>as a result of lower overall costs, and would offer a set of services that would help older adults remain in their homes longer:</a:t>
            </a:r>
          </a:p>
          <a:p>
            <a:r>
              <a:rPr lang="en-US" dirty="0"/>
              <a:t> </a:t>
            </a:r>
            <a:endParaRPr lang="en-US" dirty="0" smtClean="0"/>
          </a:p>
          <a:p>
            <a:endParaRPr lang="en-US" dirty="0"/>
          </a:p>
          <a:p>
            <a:r>
              <a:rPr lang="en-US" u="sng" dirty="0"/>
              <a:t>Services would include: </a:t>
            </a:r>
          </a:p>
          <a:p>
            <a:pPr lvl="0"/>
            <a:r>
              <a:rPr lang="en-US" dirty="0"/>
              <a:t>Homemaker services</a:t>
            </a:r>
          </a:p>
          <a:p>
            <a:pPr lvl="0"/>
            <a:r>
              <a:rPr lang="en-US" dirty="0"/>
              <a:t>Chore services</a:t>
            </a:r>
          </a:p>
          <a:p>
            <a:pPr lvl="0"/>
            <a:r>
              <a:rPr lang="en-US" dirty="0"/>
              <a:t>Training and education of family caregivers</a:t>
            </a:r>
          </a:p>
          <a:p>
            <a:pPr lvl="0"/>
            <a:r>
              <a:rPr lang="en-US" dirty="0"/>
              <a:t>Home delivered meals</a:t>
            </a:r>
          </a:p>
          <a:p>
            <a:pPr lvl="0"/>
            <a:r>
              <a:rPr lang="en-US" dirty="0"/>
              <a:t>Adult day services</a:t>
            </a:r>
          </a:p>
          <a:p>
            <a:pPr lvl="0"/>
            <a:r>
              <a:rPr lang="en-US" dirty="0"/>
              <a:t>Service coordination</a:t>
            </a:r>
          </a:p>
          <a:p>
            <a:pPr lvl="0"/>
            <a:r>
              <a:rPr lang="en-US" dirty="0"/>
              <a:t>Community living assistance</a:t>
            </a:r>
          </a:p>
          <a:p>
            <a:pPr lvl="0"/>
            <a:r>
              <a:rPr lang="en-US" dirty="0"/>
              <a:t>Personal emergency response system</a:t>
            </a:r>
          </a:p>
          <a:p>
            <a:pPr lvl="0"/>
            <a:r>
              <a:rPr lang="en-US" dirty="0"/>
              <a:t>And for an added premium amount: Personal care aid  </a:t>
            </a:r>
          </a:p>
          <a:p>
            <a:pPr lvl="0"/>
            <a:endParaRPr lang="en-US" dirty="0"/>
          </a:p>
          <a:p>
            <a:r>
              <a:rPr lang="en-US" dirty="0"/>
              <a:t>For Medigap the estimated premium increase would be </a:t>
            </a:r>
            <a:r>
              <a:rPr lang="en-US" u="sng" dirty="0"/>
              <a:t>$</a:t>
            </a:r>
            <a:r>
              <a:rPr lang="en-US" u="sng" dirty="0" smtClean="0"/>
              <a:t>8.49/month.</a:t>
            </a:r>
            <a:endParaRPr lang="en-US" u="sng" dirty="0"/>
          </a:p>
          <a:p>
            <a:r>
              <a:rPr lang="en-US" dirty="0"/>
              <a:t>For Medicare Advantage the estimated premium increase would be $</a:t>
            </a:r>
            <a:r>
              <a:rPr lang="en-US" u="sng" dirty="0"/>
              <a:t>6.79/mon</a:t>
            </a:r>
            <a:r>
              <a:rPr lang="en-US" u="sng" dirty="0" smtClean="0"/>
              <a:t>.</a:t>
            </a:r>
          </a:p>
          <a:p>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The maximum benefit tested was up to $100 per day and up to a one-year period, for a maximum of $36,500.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Still</a:t>
            </a:r>
            <a:r>
              <a:rPr lang="en-US" baseline="0" dirty="0" smtClean="0">
                <a:solidFill>
                  <a:srgbClr val="0070C0"/>
                </a:solidFill>
              </a:rPr>
              <a:t> in discussion.</a:t>
            </a:r>
            <a:endParaRPr lang="en-US" dirty="0" smtClean="0">
              <a:solidFill>
                <a:srgbClr val="0070C0"/>
              </a:solidFill>
            </a:endParaRPr>
          </a:p>
          <a:p>
            <a:endParaRPr lang="en-US" u="sng" dirty="0"/>
          </a:p>
          <a:p>
            <a:endParaRPr lang="en-US" dirty="0"/>
          </a:p>
          <a:p>
            <a:pPr defTabSz="931774">
              <a:defRPr/>
            </a:pPr>
            <a:r>
              <a:rPr lang="en-US" dirty="0" smtClean="0"/>
              <a:t>The plan has no provision or an opt-out option so it would </a:t>
            </a:r>
            <a:r>
              <a:rPr lang="en-US" b="1" u="sng" dirty="0" smtClean="0"/>
              <a:t>not</a:t>
            </a:r>
            <a:r>
              <a:rPr lang="en-US" dirty="0" smtClean="0"/>
              <a:t> be voluntary, but rather a mandated benefit.</a:t>
            </a:r>
            <a:endParaRPr lang="en-US" dirty="0"/>
          </a:p>
          <a:p>
            <a:r>
              <a:rPr lang="en-US" dirty="0"/>
              <a:t> </a:t>
            </a:r>
          </a:p>
          <a:p>
            <a:pPr lvl="0"/>
            <a:r>
              <a:rPr lang="en-US" sz="1200" b="0" i="0" u="none" strike="noStrike" kern="1200" baseline="0" dirty="0" smtClean="0">
                <a:solidFill>
                  <a:schemeClr val="tx1"/>
                </a:solidFill>
                <a:latin typeface="+mn-lt"/>
                <a:ea typeface="+mn-ea"/>
                <a:cs typeface="+mn-cs"/>
              </a:rPr>
              <a:t>Minnesota as a waiver state could proceed on its own to implement this plan for the </a:t>
            </a:r>
            <a:r>
              <a:rPr lang="en-US" sz="1200" b="0" i="0" u="none" strike="noStrike" kern="1200" baseline="0" dirty="0" err="1" smtClean="0">
                <a:solidFill>
                  <a:schemeClr val="tx1"/>
                </a:solidFill>
                <a:latin typeface="+mn-lt"/>
                <a:ea typeface="+mn-ea"/>
                <a:cs typeface="+mn-cs"/>
              </a:rPr>
              <a:t>Medigap</a:t>
            </a:r>
            <a:r>
              <a:rPr lang="en-US" sz="1200" b="0" i="0" u="none" strike="noStrike" kern="1200" baseline="0" dirty="0" smtClean="0">
                <a:solidFill>
                  <a:schemeClr val="tx1"/>
                </a:solidFill>
                <a:latin typeface="+mn-lt"/>
                <a:ea typeface="+mn-ea"/>
                <a:cs typeface="+mn-cs"/>
              </a:rPr>
              <a:t> program. However, CMS must approve any plan for the changes Minnesota would require to implement this new benefit in MA plans. </a:t>
            </a:r>
            <a:endParaRPr lang="en-US"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13</a:t>
            </a:fld>
            <a:endParaRPr lang="en-US" dirty="0">
              <a:solidFill>
                <a:prstClr val="black"/>
              </a:solidFill>
              <a:latin typeface="Calibri"/>
            </a:endParaRPr>
          </a:p>
        </p:txBody>
      </p:sp>
    </p:spTree>
    <p:extLst>
      <p:ext uri="{BB962C8B-B14F-4D97-AF65-F5344CB8AC3E}">
        <p14:creationId xmlns:p14="http://schemas.microsoft.com/office/powerpoint/2010/main" val="24019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r>
              <a:rPr lang="en-US" b="1" dirty="0"/>
              <a:t>States Helping people maximize use of private resources thru No Wrong Door and Options Counseling</a:t>
            </a:r>
            <a:r>
              <a:rPr lang="en-US" dirty="0"/>
              <a:t> </a:t>
            </a: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14</a:t>
            </a:fld>
            <a:endParaRPr lang="en-US" dirty="0">
              <a:solidFill>
                <a:prstClr val="black"/>
              </a:solidFill>
              <a:latin typeface="Calibri"/>
            </a:endParaRPr>
          </a:p>
        </p:txBody>
      </p:sp>
    </p:spTree>
    <p:extLst>
      <p:ext uri="{BB962C8B-B14F-4D97-AF65-F5344CB8AC3E}">
        <p14:creationId xmlns:p14="http://schemas.microsoft.com/office/powerpoint/2010/main" val="342144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endParaRPr lang="en-US" sz="1100" dirty="0"/>
          </a:p>
          <a:p>
            <a:r>
              <a:rPr lang="en-US" sz="1100" dirty="0"/>
              <a:t> Persons </a:t>
            </a:r>
            <a:r>
              <a:rPr lang="en-US" sz="1100" dirty="0" smtClean="0"/>
              <a:t>55 </a:t>
            </a:r>
            <a:r>
              <a:rPr lang="en-US" sz="1100" dirty="0"/>
              <a:t>or older, or their legal guardians or lay caregivers, </a:t>
            </a:r>
            <a:r>
              <a:rPr lang="en-US" sz="1100" b="1" dirty="0" smtClean="0"/>
              <a:t>are required to receive </a:t>
            </a:r>
            <a:r>
              <a:rPr lang="en-US" sz="1100" b="1" dirty="0"/>
              <a:t>options counseling for long-term care </a:t>
            </a:r>
            <a:r>
              <a:rPr lang="en-US" sz="1100" b="1" dirty="0" smtClean="0"/>
              <a:t>prior </a:t>
            </a:r>
            <a:r>
              <a:rPr lang="en-US" sz="1100" b="1" dirty="0"/>
              <a:t>to admission to a long-term care facility, except in the case of an emergency admission. </a:t>
            </a:r>
            <a:endParaRPr lang="en-US" sz="1100" b="1" dirty="0" smtClean="0"/>
          </a:p>
          <a:p>
            <a:endParaRPr lang="en-US" sz="1100" dirty="0" smtClean="0"/>
          </a:p>
          <a:p>
            <a:r>
              <a:rPr lang="en-US" sz="1100" dirty="0" smtClean="0"/>
              <a:t>Options </a:t>
            </a:r>
            <a:r>
              <a:rPr lang="en-US" sz="1100" dirty="0"/>
              <a:t>counseling shall include, but not be limited to, PACE, if so applicable, nursing facilities and home- and community-based services. </a:t>
            </a:r>
            <a:endParaRPr lang="en-US" sz="1100" dirty="0" smtClean="0"/>
          </a:p>
          <a:p>
            <a:endParaRPr lang="en-US" sz="1100" dirty="0" smtClean="0"/>
          </a:p>
          <a:p>
            <a:r>
              <a:rPr lang="en-US" sz="1100" dirty="0" smtClean="0"/>
              <a:t>In </a:t>
            </a:r>
            <a:r>
              <a:rPr lang="en-US" sz="1100" dirty="0"/>
              <a:t>the case of an emergency admission, </a:t>
            </a:r>
            <a:r>
              <a:rPr lang="en-US" sz="1100" dirty="0" smtClean="0"/>
              <a:t>options </a:t>
            </a:r>
            <a:r>
              <a:rPr lang="en-US" sz="1100" dirty="0"/>
              <a:t>counseling </a:t>
            </a:r>
            <a:r>
              <a:rPr lang="en-US" sz="1100" dirty="0" smtClean="0"/>
              <a:t>must take </a:t>
            </a:r>
            <a:r>
              <a:rPr lang="en-US" sz="1100" dirty="0"/>
              <a:t>place within </a:t>
            </a:r>
            <a:r>
              <a:rPr lang="en-US" sz="1100" dirty="0" smtClean="0"/>
              <a:t>14 </a:t>
            </a:r>
            <a:r>
              <a:rPr lang="en-US" sz="1100" dirty="0"/>
              <a:t>days of the emergency admission or as soon as is reasonably possible</a:t>
            </a:r>
            <a:r>
              <a:rPr lang="en-US" sz="1100" dirty="0" smtClean="0"/>
              <a:t>.</a:t>
            </a:r>
          </a:p>
          <a:p>
            <a:r>
              <a:rPr lang="en-US" sz="1100" i="1" dirty="0" smtClean="0"/>
              <a:t> </a:t>
            </a:r>
          </a:p>
          <a:p>
            <a:r>
              <a:rPr lang="en-US" sz="1100" i="1" dirty="0" smtClean="0"/>
              <a:t>Persons 55 </a:t>
            </a:r>
            <a:r>
              <a:rPr lang="en-US" sz="1100" i="1" dirty="0"/>
              <a:t>years of age or older and live within the defined service area of a PACE provider shall receive information regarding PACE as part of options </a:t>
            </a:r>
            <a:r>
              <a:rPr lang="en-US" sz="1100" i="1" dirty="0" smtClean="0"/>
              <a:t>counseling</a:t>
            </a:r>
          </a:p>
          <a:p>
            <a:r>
              <a:rPr lang="en-US" sz="1100" dirty="0" smtClean="0"/>
              <a:t>Current nursing home residents</a:t>
            </a:r>
            <a:r>
              <a:rPr lang="en-US" sz="1100" baseline="0" dirty="0" smtClean="0"/>
              <a:t> can receive options counseling upon request. </a:t>
            </a: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15</a:t>
            </a:fld>
            <a:endParaRPr lang="en-US" dirty="0">
              <a:solidFill>
                <a:prstClr val="black"/>
              </a:solidFill>
              <a:latin typeface="Calibri"/>
            </a:endParaRPr>
          </a:p>
        </p:txBody>
      </p:sp>
    </p:spTree>
    <p:extLst>
      <p:ext uri="{BB962C8B-B14F-4D97-AF65-F5344CB8AC3E}">
        <p14:creationId xmlns:p14="http://schemas.microsoft.com/office/powerpoint/2010/main" val="150908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r>
              <a:rPr lang="en-US" baseline="0" dirty="0" smtClean="0"/>
              <a:t>Wisconsin </a:t>
            </a:r>
            <a:r>
              <a:rPr lang="en-US" baseline="0" dirty="0" smtClean="0"/>
              <a:t>is the birthplace of Aging and Disability Resource Centers (ADRCs) which were first established as pilot programs in </a:t>
            </a:r>
            <a:r>
              <a:rPr lang="en-US" baseline="0" dirty="0" smtClean="0"/>
              <a:t>1998.   </a:t>
            </a:r>
            <a:endParaRPr lang="en-US" baseline="0" dirty="0" smtClean="0"/>
          </a:p>
          <a:p>
            <a:endParaRPr lang="en-US" baseline="0" dirty="0" smtClean="0"/>
          </a:p>
          <a:p>
            <a:r>
              <a:rPr lang="en-US" dirty="0" smtClean="0"/>
              <a:t>The </a:t>
            </a:r>
            <a:r>
              <a:rPr lang="en-US" dirty="0" smtClean="0"/>
              <a:t>Wisconsin ADRC/NWD System has been a leader in providing options counseling to help people use their own resources wisely and avoid or prevent reliance on publicly funded LTSS. </a:t>
            </a:r>
            <a:r>
              <a:rPr lang="en-US" dirty="0" smtClean="0"/>
              <a:t>In fact, less </a:t>
            </a:r>
            <a:r>
              <a:rPr lang="en-US" dirty="0" smtClean="0"/>
              <a:t>than 10 percent of the overall ADRC customer contacts occur with people who are eligible for a publicly funded long-term program. The majority of customer contacts include the discussion of community resources that people can purchase with their own funds. </a:t>
            </a:r>
            <a:endParaRPr lang="en-US" dirty="0" smtClean="0"/>
          </a:p>
          <a:p>
            <a:endParaRPr lang="en-US" dirty="0" smtClean="0"/>
          </a:p>
          <a:p>
            <a:r>
              <a:rPr lang="en-US" i="1" dirty="0" smtClean="0"/>
              <a:t>Wisconsin </a:t>
            </a:r>
            <a:r>
              <a:rPr lang="en-US" i="1" dirty="0" smtClean="0"/>
              <a:t>has worked with an evaluation firm, Analytic Insight, to examine how the ADRC meets the needs of people who pay privately for services. A 2014 study revealed key insights on the financial situation of private pay clients, under what circumstances they contacted the ADRC, and what value they felt the ADRC provided in planning for current and future needs. They also developed tools available in four languages to guide conversations about future planning. Wisconsin Toolbox: Analytic Insight Report on Private Pay My Next Steps Guide Considering a Move? The Cost </a:t>
            </a:r>
            <a:r>
              <a:rPr lang="en-US" i="1" dirty="0" err="1" smtClean="0"/>
              <a:t>Calculato</a:t>
            </a:r>
            <a:r>
              <a:rPr lang="en-US" i="1" dirty="0" err="1"/>
              <a:t>nal</a:t>
            </a:r>
            <a:r>
              <a:rPr lang="en-US" i="1" dirty="0"/>
              <a:t> options counseling </a:t>
            </a:r>
            <a:endParaRPr lang="en-US" i="1" dirty="0" smtClean="0"/>
          </a:p>
          <a:p>
            <a:endParaRPr lang="en-US" dirty="0" smtClean="0"/>
          </a:p>
          <a:p>
            <a:endParaRPr lang="en-US" baseline="0" dirty="0" smtClean="0"/>
          </a:p>
          <a:p>
            <a:r>
              <a:rPr lang="en-US" dirty="0" smtClean="0"/>
              <a:t>The program is funded through Medicaid.  Medicaid funds</a:t>
            </a:r>
            <a:r>
              <a:rPr lang="en-US" baseline="0" dirty="0" smtClean="0"/>
              <a:t> </a:t>
            </a:r>
            <a:r>
              <a:rPr lang="en-US" dirty="0" smtClean="0"/>
              <a:t>go from the state to county waiver agencies who administer the program.</a:t>
            </a:r>
            <a:endParaRPr lang="en-US" baseline="0" dirty="0" smtClean="0"/>
          </a:p>
          <a:p>
            <a:endParaRPr lang="en-US" baseline="0" dirty="0" smtClean="0"/>
          </a:p>
          <a:p>
            <a:endParaRPr lang="en-US" dirty="0" smtClean="0"/>
          </a:p>
          <a:p>
            <a:endParaRPr lang="en-US" dirty="0" smtClean="0"/>
          </a:p>
          <a:p>
            <a:r>
              <a:rPr lang="en-US" dirty="0" smtClean="0"/>
              <a:t>Resources:</a:t>
            </a:r>
            <a:r>
              <a:rPr lang="en-US" baseline="0" dirty="0" smtClean="0"/>
              <a:t> </a:t>
            </a:r>
            <a:r>
              <a:rPr lang="en-US" sz="1100" dirty="0" smtClean="0">
                <a:solidFill>
                  <a:schemeClr val="tx1"/>
                </a:solidFill>
                <a:hlinkClick r:id="rId3"/>
              </a:rPr>
              <a:t>https://www.dhs.wisconsin.gov/publications/p0/p00497.pdf</a:t>
            </a:r>
            <a:endParaRPr lang="en-US" sz="1100" dirty="0">
              <a:solidFill>
                <a:schemeClr val="tx1"/>
              </a:solidFill>
            </a:endParaRPr>
          </a:p>
          <a:p>
            <a:r>
              <a:rPr lang="en-US" sz="1100" dirty="0" smtClean="0">
                <a:hlinkClick r:id="rId4"/>
              </a:rPr>
              <a:t>https://wi-bpdd.org/wp-content/uploads/2016/09/Final-WI-Long-Term-Care-comparison-and-services-charts.pdf</a:t>
            </a:r>
            <a:endParaRPr lang="en-US" sz="1100" dirty="0" smtClean="0">
              <a:solidFill>
                <a:schemeClr val="tx1"/>
              </a:solidFill>
            </a:endParaRPr>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16</a:t>
            </a:fld>
            <a:endParaRPr lang="en-US" dirty="0">
              <a:solidFill>
                <a:prstClr val="black"/>
              </a:solidFill>
              <a:latin typeface="Calibri"/>
            </a:endParaRPr>
          </a:p>
        </p:txBody>
      </p:sp>
    </p:spTree>
    <p:extLst>
      <p:ext uri="{BB962C8B-B14F-4D97-AF65-F5344CB8AC3E}">
        <p14:creationId xmlns:p14="http://schemas.microsoft.com/office/powerpoint/2010/main" val="86228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17</a:t>
            </a:fld>
            <a:endParaRPr lang="en-US" dirty="0">
              <a:solidFill>
                <a:prstClr val="black"/>
              </a:solidFill>
              <a:latin typeface="Calibri"/>
            </a:endParaRPr>
          </a:p>
        </p:txBody>
      </p:sp>
    </p:spTree>
    <p:extLst>
      <p:ext uri="{BB962C8B-B14F-4D97-AF65-F5344CB8AC3E}">
        <p14:creationId xmlns:p14="http://schemas.microsoft.com/office/powerpoint/2010/main" val="414850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Transformation Demonstration to Tailor Supports for Near Poor Older Adults and Family Caregivers Effective September 2017, Washington’s Medicaid 1115 waiver allows the state to provide services to support unpaid family caregivers, and to provide a small benefit to near poor individuals who do not have an unpaid family caregiver to help them. </a:t>
            </a:r>
            <a:endParaRPr lang="en-US" dirty="0" smtClean="0"/>
          </a:p>
          <a:p>
            <a:endParaRPr lang="en-US" dirty="0" smtClean="0"/>
          </a:p>
          <a:p>
            <a:r>
              <a:rPr lang="en-US" dirty="0" smtClean="0"/>
              <a:t>This waiver has two parts:  </a:t>
            </a:r>
          </a:p>
          <a:p>
            <a:endParaRPr lang="en-US" dirty="0" smtClean="0"/>
          </a:p>
          <a:p>
            <a:r>
              <a:rPr lang="en-US" dirty="0" smtClean="0"/>
              <a:t>The first is the </a:t>
            </a:r>
            <a:r>
              <a:rPr lang="en-US" b="1" dirty="0" err="1" smtClean="0"/>
              <a:t>The</a:t>
            </a:r>
            <a:r>
              <a:rPr lang="en-US" b="1" dirty="0" smtClean="0"/>
              <a:t> </a:t>
            </a:r>
            <a:r>
              <a:rPr lang="en-US" b="1" dirty="0"/>
              <a:t>Medicaid Alternative Care (MAC) program </a:t>
            </a:r>
            <a:r>
              <a:rPr lang="en-US" b="1" dirty="0" smtClean="0"/>
              <a:t>which supports </a:t>
            </a:r>
            <a:r>
              <a:rPr lang="en-US" b="1" dirty="0"/>
              <a:t>unpaid caregivers to avoid or delay the need for more intensive Medicaid-funded services. The caregivers must be caring for an older Medicaid-eligible person who meets nursing home level of care. People who choose these services must decide between receiving them or traditional LTSS services such as those in the Medicaid HCBS waiver or Community First Choice. </a:t>
            </a:r>
            <a:endParaRPr lang="en-US" b="1" dirty="0" smtClean="0"/>
          </a:p>
          <a:p>
            <a:endParaRPr lang="en-US" b="1" dirty="0" smtClean="0"/>
          </a:p>
          <a:p>
            <a:r>
              <a:rPr lang="en-US" b="1" dirty="0" smtClean="0"/>
              <a:t>WHAT ARE THE SERVICES</a:t>
            </a:r>
            <a:endParaRPr lang="en-US" b="1" dirty="0"/>
          </a:p>
        </p:txBody>
      </p:sp>
      <p:sp>
        <p:nvSpPr>
          <p:cNvPr id="4" name="Slide Number Placeholder 3"/>
          <p:cNvSpPr>
            <a:spLocks noGrp="1"/>
          </p:cNvSpPr>
          <p:nvPr>
            <p:ph type="sldNum" sz="quarter" idx="10"/>
          </p:nvPr>
        </p:nvSpPr>
        <p:spPr/>
        <p:txBody>
          <a:bodyPr/>
          <a:lstStyle/>
          <a:p>
            <a:fld id="{0A868158-41DF-4CF9-88B3-64381084655B}" type="slidenum">
              <a:rPr lang="en-US" smtClean="0"/>
              <a:t>18</a:t>
            </a:fld>
            <a:endParaRPr lang="en-US" dirty="0"/>
          </a:p>
        </p:txBody>
      </p:sp>
    </p:spTree>
    <p:extLst>
      <p:ext uri="{BB962C8B-B14F-4D97-AF65-F5344CB8AC3E}">
        <p14:creationId xmlns:p14="http://schemas.microsoft.com/office/powerpoint/2010/main" val="271406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r>
              <a:rPr lang="en-US" sz="1100" dirty="0" smtClean="0"/>
              <a:t>The second</a:t>
            </a:r>
            <a:r>
              <a:rPr lang="en-US" sz="1100" baseline="0" dirty="0" smtClean="0"/>
              <a:t> part of this waiver is called t</a:t>
            </a:r>
            <a:r>
              <a:rPr lang="en-US" sz="1100" dirty="0" smtClean="0"/>
              <a:t>he </a:t>
            </a:r>
            <a:r>
              <a:rPr lang="en-US" sz="1100" dirty="0"/>
              <a:t>Tailored Supports for Older Adults (TSOA) </a:t>
            </a:r>
            <a:r>
              <a:rPr lang="en-US" sz="1100" dirty="0" smtClean="0"/>
              <a:t>program.  It creates a new eligibility</a:t>
            </a:r>
            <a:r>
              <a:rPr lang="en-US" sz="1100" baseline="0" dirty="0" smtClean="0"/>
              <a:t> category and benefit for those 55+ who are at risk of needing Medicaid funded LTSS, but who don’t currently meet financial eligibility requirement.  </a:t>
            </a:r>
            <a:endParaRPr lang="en-US" sz="1100" dirty="0" smtClean="0"/>
          </a:p>
          <a:p>
            <a:endParaRPr lang="en-US" sz="1100" dirty="0" smtClean="0"/>
          </a:p>
          <a:p>
            <a:r>
              <a:rPr lang="en-US" sz="1100" dirty="0" smtClean="0"/>
              <a:t>It provides up </a:t>
            </a:r>
            <a:r>
              <a:rPr lang="en-US" sz="1100" dirty="0"/>
              <a:t>to $573 per month in assistance and may include the following benefits: adult day services, family caregiver training, counseling/support groups, home modifications, housekeeping, information, meal delivery, personal emergency response systems, respite care, specialized medical equipment and supplies, and transportation. </a:t>
            </a:r>
            <a:endParaRPr lang="en-US" sz="1100" dirty="0" smtClean="0"/>
          </a:p>
          <a:p>
            <a:endParaRPr lang="en-US" sz="1100" dirty="0" smtClean="0"/>
          </a:p>
          <a:p>
            <a:r>
              <a:rPr lang="en-US" sz="1100" dirty="0" smtClean="0"/>
              <a:t>Individuals </a:t>
            </a:r>
            <a:r>
              <a:rPr lang="en-US" sz="1100" dirty="0"/>
              <a:t>who do not have an unpaid caregiver may receive personal care. People who participate in this demonstration are not subject to Medicaid estate recovery or cost sharing. They also can begin HCBS under a presumptive eligibility determination, which is much quicker than in the traditional Medicaid program because they do not have to wait for the Medicaid eligibility process, which can take up to 45 days. </a:t>
            </a:r>
            <a:endParaRPr lang="en-US" sz="1100" dirty="0" smtClean="0"/>
          </a:p>
          <a:p>
            <a:endParaRPr lang="en-US" sz="1100" dirty="0" smtClean="0"/>
          </a:p>
          <a:p>
            <a:r>
              <a:rPr lang="en-US" sz="1100" dirty="0" smtClean="0"/>
              <a:t>The </a:t>
            </a:r>
            <a:r>
              <a:rPr lang="en-US" sz="1100" dirty="0"/>
              <a:t>cost of this demonstration is roughly $400 a month for each member, compared with roughly $2,000 in the traditional Medicaid personal care program. </a:t>
            </a:r>
            <a:endParaRPr lang="en-US" sz="1100" dirty="0" smtClean="0"/>
          </a:p>
          <a:p>
            <a:r>
              <a:rPr lang="en-US" sz="1100" dirty="0" smtClean="0"/>
              <a:t>During </a:t>
            </a:r>
            <a:r>
              <a:rPr lang="en-US" sz="1100" dirty="0"/>
              <a:t>the first year, 2,222 clients participated in the demonstration (57 clients in MAC; 616 TSOA family caregivers/clients; and 1,549 TSOA individuals). However, enrollment is increasing by 40–100 clients each month. An independent evaluation on the demonstration’s impact on delivery systems, care, health outcomes, and costs will be conducted; for more information, go to https://www.hca.wa.gov/assets/program/mtd-design-for-eval.pdf.</a:t>
            </a:r>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19</a:t>
            </a:fld>
            <a:endParaRPr lang="en-US" dirty="0">
              <a:solidFill>
                <a:prstClr val="black"/>
              </a:solidFill>
              <a:latin typeface="Calibri"/>
            </a:endParaRPr>
          </a:p>
        </p:txBody>
      </p:sp>
    </p:spTree>
    <p:extLst>
      <p:ext uri="{BB962C8B-B14F-4D97-AF65-F5344CB8AC3E}">
        <p14:creationId xmlns:p14="http://schemas.microsoft.com/office/powerpoint/2010/main" val="403708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179469" indent="-179469">
              <a:buFont typeface="Arial" panose="020B0604020202020204" pitchFamily="34" charset="0"/>
              <a:buChar char="•"/>
            </a:pPr>
            <a:endParaRPr lang="en-US" sz="1100" b="1"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2</a:t>
            </a:fld>
            <a:endParaRPr lang="en-US" dirty="0">
              <a:solidFill>
                <a:prstClr val="black"/>
              </a:solidFill>
              <a:latin typeface="Calibri"/>
            </a:endParaRPr>
          </a:p>
        </p:txBody>
      </p:sp>
    </p:spTree>
    <p:extLst>
      <p:ext uri="{BB962C8B-B14F-4D97-AF65-F5344CB8AC3E}">
        <p14:creationId xmlns:p14="http://schemas.microsoft.com/office/powerpoint/2010/main" val="2093520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r>
              <a:rPr lang="en-US" b="1" dirty="0" smtClean="0"/>
              <a:t>Oregon </a:t>
            </a:r>
            <a:r>
              <a:rPr lang="en-US" b="1" dirty="0"/>
              <a:t>Respite Law (2019): </a:t>
            </a:r>
            <a:endParaRPr lang="en-US" dirty="0"/>
          </a:p>
          <a:p>
            <a:r>
              <a:rPr lang="en-US" dirty="0"/>
              <a:t>Oregon’s Relief </a:t>
            </a:r>
            <a:r>
              <a:rPr lang="en-US" dirty="0" smtClean="0"/>
              <a:t>bill </a:t>
            </a:r>
            <a:r>
              <a:rPr lang="en-US" dirty="0"/>
              <a:t>requires Oregon Health Authority and Department of Human Services to design program for providing limited benefit package of [financial assistance,] services and supports to individual who receives care from family member[, friend or neighbor] or other individual who has close relationship with care recipient, as defined by department by rule, who is not compensated for providing care. Requires authority to apply for federal approval as necessary to secure federal financial participation in cost of limited benefit package. Requires department to appoint and convene advisory committee, with specified membership, to advise on design of program and limited benefit package and on application for federal approval</a:t>
            </a:r>
            <a:r>
              <a:rPr lang="en-US" dirty="0" smtClean="0"/>
              <a:t>.  (ADVISORY</a:t>
            </a:r>
            <a:r>
              <a:rPr lang="en-US" baseline="0" dirty="0" smtClean="0"/>
              <a:t> COMMITTEE NOT YET FORMED)</a:t>
            </a:r>
            <a:endParaRPr lang="en-US" dirty="0"/>
          </a:p>
          <a:p>
            <a:r>
              <a:rPr lang="en-US" dirty="0"/>
              <a:t> </a:t>
            </a:r>
          </a:p>
          <a:p>
            <a:r>
              <a:rPr lang="en-US" dirty="0"/>
              <a:t>Link to Oregon’s Bill: </a:t>
            </a:r>
            <a:r>
              <a:rPr lang="en-US" u="sng" dirty="0">
                <a:hlinkClick r:id="rId3"/>
              </a:rPr>
              <a:t>https://</a:t>
            </a:r>
            <a:r>
              <a:rPr lang="en-US" u="sng" dirty="0" smtClean="0">
                <a:hlinkClick r:id="rId3"/>
              </a:rPr>
              <a:t>olis.leg.state.or.us/liz/2019R1/Downloads/MeasureDocument/SB1035/A-Engrossed</a:t>
            </a:r>
            <a:endParaRPr lang="en-US" u="sng" dirty="0" smtClean="0"/>
          </a:p>
          <a:p>
            <a:endParaRPr lang="en-US" u="sng" dirty="0" smtClean="0"/>
          </a:p>
          <a:p>
            <a:r>
              <a:rPr lang="en-US" u="sng" dirty="0" smtClean="0"/>
              <a:t>The bill did not pass, but it was included as a “budget note” in the DHS budget. DHS is using SB 1035 as their template to develop</a:t>
            </a:r>
            <a:r>
              <a:rPr lang="en-US" u="sng" baseline="0" dirty="0" smtClean="0"/>
              <a:t> the waiver proposal. </a:t>
            </a:r>
            <a:r>
              <a:rPr lang="en-US" u="sng" dirty="0" smtClean="0"/>
              <a:t>The</a:t>
            </a:r>
            <a:r>
              <a:rPr lang="en-US" u="sng" baseline="0" dirty="0" smtClean="0"/>
              <a:t> language for the budget note is as follows:</a:t>
            </a:r>
          </a:p>
          <a:p>
            <a:r>
              <a:rPr lang="en-US" sz="1200" b="1" kern="1200" dirty="0" smtClean="0">
                <a:solidFill>
                  <a:schemeClr val="tx1"/>
                </a:solidFill>
                <a:effectLst/>
                <a:latin typeface="+mn-lt"/>
                <a:ea typeface="+mn-ea"/>
                <a:cs typeface="+mn-cs"/>
              </a:rPr>
              <a:t>DHS Budget Note #4: Aging and People with Disabilities OPI and Respite Waivers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of Human Services, in collaboration with the Oregon Health Authority, shall explore opportunities to obtain federal funding for the Oregon Project Independence program and family caregiver respite programs.  The Department shall convene an advisory committee to make recommendations on the design of the programs, the benefit packages and the application for federal approval. The Department shall report the results of this work to the appropriate legislative policy committee(s) no later than December 31, 2020. Future implementation of any new program(s) would be contingent upon any necessary approvals from the Centers of Medicaid and Medicare Services (CMS), potentially including a new 1115 demonstration project waiver. If a federal waiver is required, the Department shall apply for such a waiver, but only implement the program(s) if the budget is available, and CMS approves the program through a new and distinct waiver from the currently approved Oregon Health Plan waiver. Lastly, if CMS requires the state to amend the existing Oregon Health Plan waiver, the Department/state shall withdraw the request.</a:t>
            </a:r>
          </a:p>
          <a:p>
            <a:endParaRPr lang="en-US"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49165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165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36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care families provide is invaluable for those receiving it, and it is a precious resource for communities, cities and states </a:t>
            </a:r>
          </a:p>
          <a:p>
            <a:endParaRPr lang="en-US" dirty="0"/>
          </a:p>
        </p:txBody>
      </p:sp>
      <p:sp>
        <p:nvSpPr>
          <p:cNvPr id="4" name="Slide Number Placeholder 3"/>
          <p:cNvSpPr>
            <a:spLocks noGrp="1"/>
          </p:cNvSpPr>
          <p:nvPr>
            <p:ph type="sldNum" sz="quarter" idx="10"/>
          </p:nvPr>
        </p:nvSpPr>
        <p:spPr/>
        <p:txBody>
          <a:bodyPr/>
          <a:lstStyle/>
          <a:p>
            <a:fld id="{0A868158-41DF-4CF9-88B3-64381084655B}" type="slidenum">
              <a:rPr lang="en-US" smtClean="0"/>
              <a:t>21</a:t>
            </a:fld>
            <a:endParaRPr lang="en-US" dirty="0"/>
          </a:p>
        </p:txBody>
      </p:sp>
    </p:spTree>
    <p:extLst>
      <p:ext uri="{BB962C8B-B14F-4D97-AF65-F5344CB8AC3E}">
        <p14:creationId xmlns:p14="http://schemas.microsoft.com/office/powerpoint/2010/main" val="3296736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2DFC2A19-6F07-4E52-B22B-BA4A6D1ED55C}" type="slidenum">
              <a:rPr lang="en-US">
                <a:solidFill>
                  <a:prstClr val="black"/>
                </a:solidFill>
                <a:latin typeface="Calibri"/>
              </a:rPr>
              <a:pPr defTabSz="465887">
                <a:defRPr/>
              </a:pPr>
              <a:t>22</a:t>
            </a:fld>
            <a:endParaRPr lang="en-US" dirty="0">
              <a:solidFill>
                <a:prstClr val="black"/>
              </a:solidFill>
              <a:latin typeface="Calibri"/>
            </a:endParaRPr>
          </a:p>
        </p:txBody>
      </p:sp>
    </p:spTree>
    <p:extLst>
      <p:ext uri="{BB962C8B-B14F-4D97-AF65-F5344CB8AC3E}">
        <p14:creationId xmlns:p14="http://schemas.microsoft.com/office/powerpoint/2010/main" val="396326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DENISE –</a:t>
            </a:r>
            <a:r>
              <a:rPr lang="en-US" baseline="0" dirty="0" smtClean="0"/>
              <a:t> please provide the cites and dates; and check with ARI to see if we have the number of individuals 18+ receiving HCBS?  Is there a better way to present this</a:t>
            </a:r>
            <a:r>
              <a:rPr lang="en-US" baseline="0" dirty="0" smtClean="0"/>
              <a:t>?</a:t>
            </a:r>
          </a:p>
          <a:p>
            <a:endParaRPr lang="en-US" baseline="0" dirty="0" smtClean="0"/>
          </a:p>
          <a:p>
            <a:r>
              <a:rPr lang="en-US" baseline="0" dirty="0" smtClean="0"/>
              <a:t>While this is the number receiving HCBS, only a small portion of these are over 65.</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$31,300,000 = Total economic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Valuing the Invaluable 2015.  </a:t>
            </a:r>
          </a:p>
          <a:p>
            <a:endParaRPr lang="en-US" baseline="0" dirty="0" smtClean="0"/>
          </a:p>
          <a:p>
            <a:r>
              <a:rPr lang="en-US" baseline="0" dirty="0" smtClean="0"/>
              <a:t>Medicaid HCBS -- Across the States 2018  (2013 data) </a:t>
            </a:r>
            <a:endParaRPr lang="en-US" dirty="0"/>
          </a:p>
        </p:txBody>
      </p:sp>
      <p:sp>
        <p:nvSpPr>
          <p:cNvPr id="4" name="Slide Number Placeholder 3"/>
          <p:cNvSpPr>
            <a:spLocks noGrp="1"/>
          </p:cNvSpPr>
          <p:nvPr>
            <p:ph type="sldNum" sz="quarter" idx="10"/>
          </p:nvPr>
        </p:nvSpPr>
        <p:spPr/>
        <p:txBody>
          <a:bodyPr/>
          <a:lstStyle/>
          <a:p>
            <a:fld id="{0A868158-41DF-4CF9-88B3-64381084655B}" type="slidenum">
              <a:rPr lang="en-US" smtClean="0"/>
              <a:t>3</a:t>
            </a:fld>
            <a:endParaRPr lang="en-US" dirty="0"/>
          </a:p>
        </p:txBody>
      </p:sp>
    </p:spTree>
    <p:extLst>
      <p:ext uri="{BB962C8B-B14F-4D97-AF65-F5344CB8AC3E}">
        <p14:creationId xmlns:p14="http://schemas.microsoft.com/office/powerpoint/2010/main" val="334351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96913"/>
            <a:ext cx="4203700" cy="2365375"/>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 we talk about the LTSS system, people tend to think about formal programs and providers like Medicaid and nursing homes, but there’s a huge part of the picture that doesn’t get nearly as much attention, and that’s family caregivers. </a:t>
            </a:r>
          </a:p>
          <a:p>
            <a:pPr marL="174708" indent="-174708">
              <a:buFont typeface="Arial" panose="020B0604020202020204" pitchFamily="34" charset="0"/>
              <a:buChar char="•"/>
            </a:pPr>
            <a:r>
              <a:rPr lang="en-US" dirty="0"/>
              <a:t>Family caregivers do anything and everything to help their loved ones live independently at home.  From personal, intimate activities like bathing or dressing, helping administer medicine, to more common tasks like helping pay bills and managing finances or scheduling and accompanying a loved one to doctor appointments. </a:t>
            </a:r>
            <a:endParaRPr lang="en-US" dirty="0" smtClean="0"/>
          </a:p>
          <a:p>
            <a:pPr marL="174708" indent="-174708">
              <a:buFont typeface="Arial" panose="020B0604020202020204" pitchFamily="34" charset="0"/>
              <a:buChar char="•"/>
            </a:pPr>
            <a:r>
              <a:rPr lang="en-US" dirty="0" smtClean="0"/>
              <a:t>It’s </a:t>
            </a:r>
            <a:r>
              <a:rPr lang="en-US" dirty="0"/>
              <a:t>hard to overstate the importance of family caregivers.</a:t>
            </a:r>
          </a:p>
          <a:p>
            <a:pPr marL="174708" indent="-174708">
              <a:buFont typeface="Arial" panose="020B0604020202020204" pitchFamily="34" charset="0"/>
              <a:buChar char="•"/>
            </a:pPr>
            <a:r>
              <a:rPr lang="en-US" dirty="0"/>
              <a:t>Family caregivers are involved in providing support to over 90% of older people living in the community.  For two-thirds, they get </a:t>
            </a:r>
            <a:r>
              <a:rPr lang="en-US" i="1" dirty="0"/>
              <a:t>all </a:t>
            </a:r>
            <a:r>
              <a:rPr lang="en-US" dirty="0"/>
              <a:t> their help from family and friends.</a:t>
            </a:r>
          </a:p>
          <a:p>
            <a:pPr marL="174708" indent="-174708">
              <a:buFont typeface="Arial" panose="020B0604020202020204" pitchFamily="34" charset="0"/>
              <a:buChar char="•"/>
            </a:pPr>
            <a:r>
              <a:rPr lang="en-US" dirty="0"/>
              <a:t>We know that caregivers find what they do extremely rewarding, and they wouldn’t have it any other way, but they also need some help.  AARP has focused on this area heavily in the last few years to shine a light on these caregivers and better support them.  </a:t>
            </a:r>
            <a:endParaRPr lang="en-US" b="0" dirty="0" smtClean="0"/>
          </a:p>
        </p:txBody>
      </p:sp>
      <p:sp>
        <p:nvSpPr>
          <p:cNvPr id="4" name="Slide Number Placeholder 3"/>
          <p:cNvSpPr>
            <a:spLocks noGrp="1"/>
          </p:cNvSpPr>
          <p:nvPr>
            <p:ph type="sldNum" sz="quarter" idx="10"/>
          </p:nvPr>
        </p:nvSpPr>
        <p:spPr/>
        <p:txBody>
          <a:bodyPr/>
          <a:lstStyle/>
          <a:p>
            <a:fld id="{2DFC2A19-6F07-4E52-B22B-BA4A6D1ED55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179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r>
              <a:rPr lang="en-US" sz="1100" b="1" dirty="0"/>
              <a:t>Some of you may </a:t>
            </a:r>
            <a:r>
              <a:rPr lang="en-US" sz="1100" b="1" dirty="0" smtClean="0"/>
              <a:t>have </a:t>
            </a:r>
            <a:r>
              <a:rPr lang="en-US" sz="1100" b="1" dirty="0"/>
              <a:t>seen this slide previously.  But it is worth a refresher as you look at how to help people pay for LTSS.  </a:t>
            </a:r>
            <a:endParaRPr lang="en-US" sz="1100" b="1" dirty="0" smtClean="0"/>
          </a:p>
          <a:p>
            <a:endParaRPr lang="en-US" sz="1100" b="1" dirty="0" smtClean="0"/>
          </a:p>
          <a:p>
            <a:r>
              <a:rPr lang="en-US" sz="1100" b="1" dirty="0" smtClean="0"/>
              <a:t>Look at the tasks performed  with more than half performing</a:t>
            </a:r>
            <a:r>
              <a:rPr lang="en-US" sz="1100" b="1" baseline="0" dirty="0" smtClean="0"/>
              <a:t> complex medical or nursing task; the majority of NY’s caregivers are in the workforce and caring at the same time for a loved one aged 79.</a:t>
            </a:r>
            <a:endParaRPr lang="en-US" sz="1100" b="1" dirty="0" smtClean="0"/>
          </a:p>
          <a:p>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Many of you may be familiar with AARP’s Public Policy Institutes LTSS Scorecard which ranks state LTSS systems in many dimension .</a:t>
            </a:r>
          </a:p>
          <a:p>
            <a:pPr marL="0" indent="0">
              <a:buNone/>
            </a:pPr>
            <a:endParaRPr lang="en-US" sz="2600" b="1" dirty="0" smtClean="0"/>
          </a:p>
          <a:p>
            <a:pPr marL="0" indent="0">
              <a:buNone/>
            </a:pPr>
            <a:r>
              <a:rPr lang="en-US" sz="2600" b="1" dirty="0" smtClean="0"/>
              <a:t>The Scorecard (LTSS Scorecard 2017) ranked NYS:</a:t>
            </a:r>
            <a:endParaRPr lang="en-US" sz="2600" dirty="0" smtClean="0"/>
          </a:p>
          <a:p>
            <a:pPr marL="628650" lvl="1" indent="-171450">
              <a:buFont typeface="Arial" panose="020B0604020202020204" pitchFamily="34" charset="0"/>
              <a:buChar char="•"/>
            </a:pPr>
            <a:r>
              <a:rPr lang="en-US" dirty="0" smtClean="0"/>
              <a:t>Overall family caregiver support 11</a:t>
            </a:r>
            <a:r>
              <a:rPr lang="en-US" baseline="30000" dirty="0" smtClean="0"/>
              <a:t>th</a:t>
            </a:r>
            <a:r>
              <a:rPr lang="en-US" dirty="0" smtClean="0"/>
              <a:t> (nationwide)</a:t>
            </a:r>
          </a:p>
          <a:p>
            <a:pPr marL="628650" lvl="1" indent="-171450">
              <a:buFont typeface="Arial" panose="020B0604020202020204" pitchFamily="34" charset="0"/>
              <a:buChar char="•"/>
            </a:pPr>
            <a:r>
              <a:rPr lang="en-US" dirty="0" smtClean="0"/>
              <a:t>Working caregiver supports 14th</a:t>
            </a:r>
          </a:p>
          <a:p>
            <a:pPr marL="628650" lvl="1" indent="-171450">
              <a:buFont typeface="Arial" panose="020B0604020202020204" pitchFamily="34" charset="0"/>
              <a:buChar char="•"/>
            </a:pPr>
            <a:r>
              <a:rPr lang="en-US" dirty="0" smtClean="0"/>
              <a:t>Person and family centered care 21st</a:t>
            </a:r>
          </a:p>
          <a:p>
            <a:endParaRPr lang="en-US" sz="1100" b="1" dirty="0" smtClean="0"/>
          </a:p>
          <a:p>
            <a:r>
              <a:rPr lang="en-US" sz="2600" b="1" dirty="0" smtClean="0">
                <a:solidFill>
                  <a:srgbClr val="000000"/>
                </a:solidFill>
                <a:latin typeface="Arial" panose="020B0604020202020204" pitchFamily="34" charset="0"/>
              </a:rPr>
              <a:t>Qualitative Assessment of NYS:</a:t>
            </a:r>
            <a:endParaRPr lang="en-US" sz="2600" dirty="0" smtClean="0">
              <a:solidFill>
                <a:srgbClr val="000000"/>
              </a:solidFill>
              <a:latin typeface="Arial" panose="020B0604020202020204" pitchFamily="34" charset="0"/>
            </a:endParaRPr>
          </a:p>
          <a:p>
            <a:endParaRPr lang="en-US" sz="2400" dirty="0" smtClean="0">
              <a:solidFill>
                <a:srgbClr val="000000"/>
              </a:solidFill>
              <a:latin typeface="Arial" panose="020B0604020202020204" pitchFamily="34" charset="0"/>
            </a:endParaRPr>
          </a:p>
          <a:p>
            <a:pPr lvl="1"/>
            <a:r>
              <a:rPr lang="en-US" sz="2400" dirty="0" smtClean="0">
                <a:solidFill>
                  <a:srgbClr val="00B050"/>
                </a:solidFill>
                <a:latin typeface="Arial" panose="020B0604020202020204" pitchFamily="34" charset="0"/>
              </a:rPr>
              <a:t>Positive</a:t>
            </a:r>
          </a:p>
          <a:p>
            <a:pPr marL="800100" lvl="1" indent="-342900">
              <a:buFont typeface="Arial" panose="020B0604020202020204" pitchFamily="34" charset="0"/>
              <a:buChar char="•"/>
            </a:pPr>
            <a:r>
              <a:rPr lang="en-US" sz="2400" dirty="0" smtClean="0">
                <a:solidFill>
                  <a:srgbClr val="000000"/>
                </a:solidFill>
                <a:latin typeface="Arial" panose="020B0604020202020204" pitchFamily="34" charset="0"/>
              </a:rPr>
              <a:t>Age friendly state, age friendly health systems, EISEP approach, one information source, and leader in advocacy</a:t>
            </a:r>
          </a:p>
          <a:p>
            <a:pPr lvl="1"/>
            <a:endParaRPr lang="en-US" sz="2400" dirty="0" smtClean="0">
              <a:solidFill>
                <a:srgbClr val="000000"/>
              </a:solidFill>
              <a:latin typeface="Arial" panose="020B0604020202020204" pitchFamily="34" charset="0"/>
            </a:endParaRPr>
          </a:p>
          <a:p>
            <a:pPr lvl="1"/>
            <a:r>
              <a:rPr lang="en-US" sz="2400" dirty="0" smtClean="0">
                <a:solidFill>
                  <a:srgbClr val="FFC000"/>
                </a:solidFill>
                <a:latin typeface="Arial" panose="020B0604020202020204" pitchFamily="34" charset="0"/>
              </a:rPr>
              <a:t>Challenges </a:t>
            </a:r>
          </a:p>
          <a:p>
            <a:pPr marL="800100" lvl="1" indent="-342900">
              <a:buFont typeface="Arial" panose="020B0604020202020204" pitchFamily="34" charset="0"/>
              <a:buChar char="•"/>
            </a:pPr>
            <a:r>
              <a:rPr lang="en-US" sz="2400" dirty="0" smtClean="0">
                <a:solidFill>
                  <a:srgbClr val="000000"/>
                </a:solidFill>
                <a:latin typeface="Arial" panose="020B0604020202020204" pitchFamily="34" charset="0"/>
              </a:rPr>
              <a:t>Diversity and size of state </a:t>
            </a:r>
          </a:p>
          <a:p>
            <a:endParaRPr lang="en-US" sz="1100" b="1" dirty="0" smtClean="0"/>
          </a:p>
          <a:p>
            <a:r>
              <a:rPr lang="en-US" sz="1200" b="1" i="0" kern="1200" dirty="0" smtClean="0">
                <a:solidFill>
                  <a:schemeClr val="tx1"/>
                </a:solidFill>
                <a:effectLst/>
                <a:latin typeface="+mn-lt"/>
                <a:ea typeface="+mn-ea"/>
                <a:cs typeface="+mn-cs"/>
              </a:rPr>
              <a:t>What makes a state No. 1?</a:t>
            </a:r>
          </a:p>
          <a:p>
            <a:r>
              <a:rPr lang="en-US" sz="1200" b="0" i="0" kern="1200" dirty="0" smtClean="0">
                <a:solidFill>
                  <a:schemeClr val="tx1"/>
                </a:solidFill>
                <a:effectLst/>
                <a:latin typeface="+mn-lt"/>
                <a:ea typeface="+mn-ea"/>
                <a:cs typeface="+mn-cs"/>
              </a:rPr>
              <a:t>Not only does a state have to plan, but a state must be committed to implement that plan, despite episodic changes in political control of the governor's office and state legislature. A plan has</a:t>
            </a:r>
            <a:r>
              <a:rPr lang="en-US" sz="1200" b="0" i="0" kern="1200" baseline="0" dirty="0" smtClean="0">
                <a:solidFill>
                  <a:schemeClr val="tx1"/>
                </a:solidFill>
                <a:effectLst/>
                <a:latin typeface="+mn-lt"/>
                <a:ea typeface="+mn-ea"/>
                <a:cs typeface="+mn-cs"/>
              </a:rPr>
              <a:t> to be </a:t>
            </a:r>
            <a:r>
              <a:rPr lang="en-US" sz="1200" b="0" i="0" kern="1200" dirty="0" smtClean="0">
                <a:solidFill>
                  <a:schemeClr val="tx1"/>
                </a:solidFill>
                <a:effectLst/>
                <a:latin typeface="+mn-lt"/>
                <a:ea typeface="+mn-ea"/>
                <a:cs typeface="+mn-cs"/>
              </a:rPr>
              <a:t>deeply rooted in the values of providing quality care and delivering it in </a:t>
            </a:r>
            <a:r>
              <a:rPr lang="en-US" sz="1200" b="0" i="0" u="sng" kern="1200" dirty="0" smtClean="0">
                <a:solidFill>
                  <a:schemeClr val="tx1"/>
                </a:solidFill>
                <a:effectLst/>
                <a:latin typeface="+mn-lt"/>
                <a:ea typeface="+mn-ea"/>
                <a:cs typeface="+mn-cs"/>
              </a:rPr>
              <a:t>the way people want to be served</a:t>
            </a:r>
            <a:r>
              <a:rPr lang="en-US" sz="1200" b="0" i="0" kern="1200" dirty="0" smtClean="0">
                <a:solidFill>
                  <a:schemeClr val="tx1"/>
                </a:solidFill>
                <a:effectLst/>
                <a:latin typeface="+mn-lt"/>
                <a:ea typeface="+mn-ea"/>
                <a:cs typeface="+mn-cs"/>
              </a:rPr>
              <a:t>. And it has to continue to adhere to these values, while innovating and refining its  approach.</a:t>
            </a:r>
          </a:p>
          <a:p>
            <a:r>
              <a:rPr lang="en-US" sz="1200" b="1" i="0" kern="1200" dirty="0" smtClean="0">
                <a:solidFill>
                  <a:schemeClr val="tx1"/>
                </a:solidFill>
                <a:effectLst/>
                <a:latin typeface="+mn-lt"/>
                <a:ea typeface="+mn-ea"/>
                <a:cs typeface="+mn-cs"/>
              </a:rPr>
              <a:t>Still, even a No.</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 ranked state in the nation for its support of seniors and their family caregivers (Washington State has room to improve - as all states do.</a:t>
            </a:r>
          </a:p>
          <a:p>
            <a:r>
              <a:rPr lang="en-US" sz="1200" b="0" i="0" kern="1200" dirty="0" smtClean="0">
                <a:solidFill>
                  <a:schemeClr val="tx1"/>
                </a:solidFill>
                <a:effectLst/>
                <a:latin typeface="+mn-lt"/>
                <a:ea typeface="+mn-ea"/>
                <a:cs typeface="+mn-cs"/>
              </a:rPr>
              <a:t>The power of planning and executing shouldn't be underestimated.  As state taskforces,</a:t>
            </a:r>
            <a:r>
              <a:rPr lang="en-US" sz="1200" b="0" i="0" kern="1200" baseline="0" dirty="0" smtClean="0">
                <a:solidFill>
                  <a:schemeClr val="tx1"/>
                </a:solidFill>
                <a:effectLst/>
                <a:latin typeface="+mn-lt"/>
                <a:ea typeface="+mn-ea"/>
                <a:cs typeface="+mn-cs"/>
              </a:rPr>
              <a:t> like this, convene, </a:t>
            </a:r>
            <a:r>
              <a:rPr lang="en-US" sz="1200" b="0" i="0" kern="1200" dirty="0" smtClean="0">
                <a:solidFill>
                  <a:schemeClr val="tx1"/>
                </a:solidFill>
                <a:effectLst/>
                <a:latin typeface="+mn-lt"/>
                <a:ea typeface="+mn-ea"/>
                <a:cs typeface="+mn-cs"/>
              </a:rPr>
              <a:t>we urge them to chart a road map for action, because the pace of change in states must accelerate if we are to meet the demands of the aging population, including family caregivers.</a:t>
            </a:r>
          </a:p>
          <a:p>
            <a:endParaRPr lang="en-US" sz="1100" b="1"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5</a:t>
            </a:fld>
            <a:endParaRPr lang="en-US" dirty="0">
              <a:solidFill>
                <a:prstClr val="black"/>
              </a:solidFill>
              <a:latin typeface="Calibri"/>
            </a:endParaRPr>
          </a:p>
        </p:txBody>
      </p:sp>
    </p:spTree>
    <p:extLst>
      <p:ext uri="{BB962C8B-B14F-4D97-AF65-F5344CB8AC3E}">
        <p14:creationId xmlns:p14="http://schemas.microsoft.com/office/powerpoint/2010/main" val="124538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179469" indent="-179469">
              <a:buFont typeface="Arial" panose="020B0604020202020204" pitchFamily="34" charset="0"/>
              <a:buChar char="•"/>
            </a:pPr>
            <a:r>
              <a:rPr lang="en-US" sz="1100" dirty="0"/>
              <a:t>On the previous slide you saw some of the data about NY caregivers.  But some newer research </a:t>
            </a:r>
            <a:r>
              <a:rPr lang="en-US" sz="1100" dirty="0" smtClean="0"/>
              <a:t>is showing </a:t>
            </a:r>
            <a:r>
              <a:rPr lang="en-US" sz="1100" dirty="0"/>
              <a:t>that the urgency around the need to support family caregivers is only </a:t>
            </a:r>
            <a:r>
              <a:rPr lang="en-US" sz="1100" dirty="0" smtClean="0"/>
              <a:t>growing </a:t>
            </a:r>
            <a:r>
              <a:rPr lang="en-US" sz="1100" dirty="0"/>
              <a:t>more acute. </a:t>
            </a:r>
            <a:endParaRPr lang="en-US" sz="1100" dirty="0" smtClean="0"/>
          </a:p>
          <a:p>
            <a:pPr marL="179469" indent="-179469">
              <a:buFont typeface="Arial" panose="020B0604020202020204" pitchFamily="34" charset="0"/>
              <a:buChar char="•"/>
            </a:pPr>
            <a:endParaRPr lang="en-US" sz="1100" dirty="0" smtClean="0"/>
          </a:p>
          <a:p>
            <a:pPr lvl="0"/>
            <a:r>
              <a:rPr lang="en-US" sz="1200" b="1" kern="1200" dirty="0" smtClean="0">
                <a:solidFill>
                  <a:schemeClr val="tx1"/>
                </a:solidFill>
                <a:effectLst/>
                <a:latin typeface="+mn-lt"/>
                <a:ea typeface="+mn-ea"/>
                <a:cs typeface="+mn-cs"/>
              </a:rPr>
              <a:t>Increasing Diversity of Family Caregivers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Today’s family caregivers come from every age, racial and socioeconomic group, and include men as well as women.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Nearly 1 in 4 (24%) is a millennial; 40% are men; and about 40% represent multicultural communities.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Greater Complexity of Care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health care environment is changing rapidly, with a shift from hospital-based care to care and services in the home and community.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Family caregivers are expected to provide the complex care associated with administering multiple medications, changing dressings, handling medical equipment, and providing many other kinds of help that were formerly offered by trained professionals, often without instruction or training.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also taking on the role as care manager — advocating for their relatives’ preferences and interests, and coordinate care among multiple health care and social service providers in various care settings.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Family Caregivers in the Labor Force; High Out-of-Pocket Caregiving Expenses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Trends suggest that an increasing share of family caregivers will be in the labor force in the future, facing the dual demands of employment and complex caregiving responsibilities.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Already, the majority of family caregivers (60%) of adults work at a paying job on top of caregiving responsibilities.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Out-of-pocket spending for supportive services (Long-Term Services and Supports) can erode the financial security of family caregivers.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Family caregivers spend, on average, nearly $7,000 on caregiving expenses.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Growing Care Gap</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pool of potential family caregivers is shrinking as our population ages — from a high </a:t>
            </a:r>
            <a:r>
              <a:rPr lang="en-US" sz="1200" b="1" kern="1200" dirty="0" smtClean="0">
                <a:solidFill>
                  <a:schemeClr val="tx1"/>
                </a:solidFill>
                <a:effectLst/>
                <a:latin typeface="+mn-lt"/>
                <a:ea typeface="+mn-ea"/>
                <a:cs typeface="+mn-cs"/>
              </a:rPr>
              <a:t>of seven potential caregivers for every adult over 80 in 2010 plummeting to four potential caregivers in 2030.</a:t>
            </a:r>
            <a:endParaRPr lang="en-US" sz="11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Americans will have more older relatives or close friends to potentially care for than children in about 15 years. This fundamental demographic shift is the result of the aging of the United States population, increasing longevity, and a declining birth rate.</a:t>
            </a:r>
            <a:endParaRPr lang="en-US" sz="1100" kern="1200" dirty="0" smtClean="0">
              <a:solidFill>
                <a:schemeClr val="tx1"/>
              </a:solidFill>
              <a:effectLst/>
              <a:latin typeface="+mn-lt"/>
              <a:ea typeface="+mn-ea"/>
              <a:cs typeface="+mn-cs"/>
            </a:endParaRPr>
          </a:p>
          <a:p>
            <a:pPr marL="179469" indent="-179469">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6</a:t>
            </a:fld>
            <a:endParaRPr lang="en-US" dirty="0">
              <a:solidFill>
                <a:prstClr val="black"/>
              </a:solidFill>
              <a:latin typeface="Calibri"/>
            </a:endParaRPr>
          </a:p>
        </p:txBody>
      </p:sp>
    </p:spTree>
    <p:extLst>
      <p:ext uri="{BB962C8B-B14F-4D97-AF65-F5344CB8AC3E}">
        <p14:creationId xmlns:p14="http://schemas.microsoft.com/office/powerpoint/2010/main" val="23583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179469" indent="-179469">
              <a:buFont typeface="Arial" panose="020B0604020202020204" pitchFamily="34" charset="0"/>
              <a:buChar char="•"/>
            </a:pPr>
            <a:r>
              <a:rPr lang="en-US" sz="1100" dirty="0" smtClean="0"/>
              <a:t>So now, let’s jump</a:t>
            </a:r>
            <a:r>
              <a:rPr lang="en-US" sz="1100" baseline="0" dirty="0" smtClean="0"/>
              <a:t> into how some states are helping people pay for their LTC needs.  </a:t>
            </a:r>
            <a:r>
              <a:rPr lang="en-US" sz="1100" baseline="0" dirty="0" smtClean="0"/>
              <a:t>These examples are some examples of some recent and a few not so recent activity that AARP has engaged in across the states.</a:t>
            </a:r>
          </a:p>
          <a:p>
            <a:pPr marL="179469" indent="-179469">
              <a:buFont typeface="Arial" panose="020B0604020202020204" pitchFamily="34" charset="0"/>
              <a:buChar char="•"/>
            </a:pPr>
            <a:endParaRPr lang="en-US" sz="1100" baseline="0" dirty="0" smtClean="0"/>
          </a:p>
          <a:p>
            <a:pPr marL="179469" indent="-179469">
              <a:buFont typeface="Arial" panose="020B0604020202020204" pitchFamily="34" charset="0"/>
              <a:buChar char="•"/>
            </a:pPr>
            <a:r>
              <a:rPr lang="en-US" sz="1100" baseline="0" dirty="0" smtClean="0"/>
              <a:t>If you would like any more info or details on any of these examples, I’d be happy to provide them to you.</a:t>
            </a:r>
          </a:p>
          <a:p>
            <a:pPr marL="179469" indent="-179469">
              <a:buFont typeface="Arial" panose="020B0604020202020204" pitchFamily="34" charset="0"/>
              <a:buChar char="•"/>
            </a:pPr>
            <a:endParaRPr lang="en-US" sz="1100" baseline="0" dirty="0" smtClean="0"/>
          </a:p>
          <a:p>
            <a:pPr marL="179469" indent="-179469">
              <a:buFont typeface="Arial" panose="020B0604020202020204" pitchFamily="34" charset="0"/>
              <a:buChar char="•"/>
            </a:pPr>
            <a:r>
              <a:rPr lang="en-US" sz="1100" baseline="0" dirty="0" smtClean="0"/>
              <a:t>WI has also set up a Caregiver task force that will look at LTC and workforce issues.  This is going on now.  </a:t>
            </a: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7</a:t>
            </a:fld>
            <a:endParaRPr lang="en-US" dirty="0">
              <a:solidFill>
                <a:prstClr val="black"/>
              </a:solidFill>
              <a:latin typeface="Calibri"/>
            </a:endParaRPr>
          </a:p>
        </p:txBody>
      </p:sp>
    </p:spTree>
    <p:extLst>
      <p:ext uri="{BB962C8B-B14F-4D97-AF65-F5344CB8AC3E}">
        <p14:creationId xmlns:p14="http://schemas.microsoft.com/office/powerpoint/2010/main" val="353846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179469" marR="0" lvl="0" indent="-1794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WA LTC Trust Act</a:t>
            </a:r>
            <a:r>
              <a:rPr lang="en-US" sz="1200" kern="1200" dirty="0" smtClean="0">
                <a:solidFill>
                  <a:schemeClr val="tx1"/>
                </a:solidFill>
                <a:effectLst/>
                <a:latin typeface="+mn-lt"/>
                <a:ea typeface="+mn-ea"/>
                <a:cs typeface="+mn-cs"/>
              </a:rPr>
              <a:t> – what it is; how AARP worked to improve the benefit to help family caregivers, broaden the types of services allowed, lowering the training requirements for FCGs, etc.</a:t>
            </a:r>
          </a:p>
          <a:p>
            <a:pPr marL="0" indent="0">
              <a:buFont typeface="Arial" panose="020B0604020202020204" pitchFamily="34" charset="0"/>
              <a:buNone/>
            </a:pPr>
            <a:endParaRPr lang="en-US" sz="1100" dirty="0" smtClean="0"/>
          </a:p>
          <a:p>
            <a:r>
              <a:rPr lang="en-US" sz="1200" b="0" i="0" kern="1200" dirty="0" smtClean="0">
                <a:solidFill>
                  <a:schemeClr val="tx1"/>
                </a:solidFill>
                <a:effectLst/>
                <a:latin typeface="+mn-lt"/>
                <a:ea typeface="+mn-ea"/>
                <a:cs typeface="+mn-cs"/>
              </a:rPr>
              <a:t>AARP Washington has been working for several years on the </a:t>
            </a:r>
            <a:r>
              <a:rPr lang="en-US" sz="1200" b="0" i="0" u="none" strike="noStrike" kern="1200" dirty="0" smtClean="0">
                <a:solidFill>
                  <a:schemeClr val="tx1"/>
                </a:solidFill>
                <a:effectLst/>
                <a:latin typeface="+mn-lt"/>
                <a:ea typeface="+mn-ea"/>
                <a:cs typeface="+mn-cs"/>
                <a:hlinkClick r:id="rId3"/>
              </a:rPr>
              <a:t>Long Term Care Trust Act</a:t>
            </a:r>
            <a:r>
              <a:rPr lang="en-US" sz="1200" b="0" i="0" kern="1200" dirty="0" smtClean="0">
                <a:solidFill>
                  <a:schemeClr val="tx1"/>
                </a:solidFill>
                <a:effectLst/>
                <a:latin typeface="+mn-lt"/>
                <a:ea typeface="+mn-ea"/>
                <a:cs typeface="+mn-cs"/>
              </a:rPr>
              <a:t> (LTCTA).  On May 13th, </a:t>
            </a:r>
            <a:r>
              <a:rPr lang="en-US" sz="1200" b="0" i="0" u="none" strike="noStrike" kern="1200" dirty="0" smtClean="0">
                <a:solidFill>
                  <a:schemeClr val="tx1"/>
                </a:solidFill>
                <a:effectLst/>
                <a:latin typeface="+mn-lt"/>
                <a:ea typeface="+mn-ea"/>
                <a:cs typeface="+mn-cs"/>
                <a:hlinkClick r:id="rId4"/>
              </a:rPr>
              <a:t>Governor Jay Inslee signed the LTCTA into law</a:t>
            </a:r>
            <a:r>
              <a:rPr lang="en-US" sz="1200" b="0" i="0" kern="1200" dirty="0" smtClean="0">
                <a:solidFill>
                  <a:schemeClr val="tx1"/>
                </a:solidFill>
                <a:effectLst/>
                <a:latin typeface="+mn-lt"/>
                <a:ea typeface="+mn-ea"/>
                <a:cs typeface="+mn-cs"/>
              </a:rPr>
              <a:t>, after passing the legislature with bipartisan support.  Washington is now the first state in the nation with a state-run long-term care insurance benefit that will help Washingtonians afford the high cost of services ranging from care at home to nursing home stays.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bill provides a lifetime benefit of $36,500, up to $100 a day, indexed annually for inflation.  Workers would be able to access their benefits once they’ve paid into the program for 10 years.  As the program gets going, some employees may be able to access to benefits if they’ve have worked continuously for three of the last six years.  Starting in 2022, employees would have over one half of one percent (.58) deducted from their wages to pay for the insurance.  The benefits will be available to active employees and retirees starting in 2025.</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insurance will cover such services and supports as personal aides providing care at home, outfitting a home with such supports as a wheelchair ramp, adult day care, nursing home care, transportation, remote monitoring, and such residential options as an adult family home or assisted living facility.  Beneficiaries can also use the benefit to pay family caregivers who will be required to undergo a minimal amount of hours of training.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rPr>
              <a:t>Inclusion </a:t>
            </a:r>
            <a:r>
              <a:rPr lang="en-US" sz="1200" b="0" i="0" kern="1200" dirty="0" smtClean="0">
                <a:solidFill>
                  <a:schemeClr val="tx1"/>
                </a:solidFill>
                <a:effectLst/>
                <a:latin typeface="+mn-lt"/>
                <a:ea typeface="+mn-ea"/>
                <a:cs typeface="+mn-cs"/>
              </a:rPr>
              <a:t>of family </a:t>
            </a:r>
            <a:r>
              <a:rPr lang="en-US" sz="1200" b="0" i="0" kern="1200" dirty="0" smtClean="0">
                <a:solidFill>
                  <a:schemeClr val="tx1"/>
                </a:solidFill>
                <a:effectLst/>
                <a:latin typeface="+mn-lt"/>
                <a:ea typeface="+mn-ea"/>
                <a:cs typeface="+mn-cs"/>
              </a:rPr>
              <a:t>caregivers, ensuring</a:t>
            </a:r>
            <a:r>
              <a:rPr lang="en-US" sz="1200" b="0" i="0" kern="1200" baseline="0" dirty="0" smtClean="0">
                <a:solidFill>
                  <a:schemeClr val="tx1"/>
                </a:solidFill>
                <a:effectLst/>
                <a:latin typeface="+mn-lt"/>
                <a:ea typeface="+mn-ea"/>
                <a:cs typeface="+mn-cs"/>
              </a:rPr>
              <a:t> training requirements were not overly burdensome, </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broadening the eligible range of services were some of the key provisions that AARP Washington worked hard to ensure were part of the final package</a:t>
            </a:r>
            <a:r>
              <a:rPr lang="en-US" sz="1200" b="0"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be eligible, residents will have to show they need help with at least three activities of daily living, such as dressing, bathing and other personal hygiene needs, and eating.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By helping people pay for care before they impoverish themselves to receive Medicaid, this breakthrough program is </a:t>
            </a:r>
            <a:r>
              <a:rPr lang="en-US" sz="1200" b="0" i="0" u="none" strike="noStrike" kern="1200" dirty="0" smtClean="0">
                <a:solidFill>
                  <a:schemeClr val="tx1"/>
                </a:solidFill>
                <a:effectLst/>
                <a:latin typeface="+mn-lt"/>
                <a:ea typeface="+mn-ea"/>
                <a:cs typeface="+mn-cs"/>
                <a:hlinkClick r:id="rId5"/>
              </a:rPr>
              <a:t>projected to save Washington taxpayers</a:t>
            </a:r>
            <a:r>
              <a:rPr lang="en-US" sz="1200" b="0" i="0" kern="1200" dirty="0" smtClean="0">
                <a:solidFill>
                  <a:schemeClr val="tx1"/>
                </a:solidFill>
                <a:effectLst/>
                <a:latin typeface="+mn-lt"/>
                <a:ea typeface="+mn-ea"/>
                <a:cs typeface="+mn-cs"/>
              </a:rPr>
              <a:t> $19 million in the first year of operation (2022), with a net savings of nearly $4 billion by 2052.</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8</a:t>
            </a:fld>
            <a:endParaRPr lang="en-US" dirty="0">
              <a:solidFill>
                <a:prstClr val="black"/>
              </a:solidFill>
              <a:latin typeface="Calibri"/>
            </a:endParaRPr>
          </a:p>
        </p:txBody>
      </p:sp>
    </p:spTree>
    <p:extLst>
      <p:ext uri="{BB962C8B-B14F-4D97-AF65-F5344CB8AC3E}">
        <p14:creationId xmlns:p14="http://schemas.microsoft.com/office/powerpoint/2010/main" val="79312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730250"/>
            <a:ext cx="4406900" cy="2478088"/>
          </a:xfrm>
        </p:spPr>
      </p:sp>
      <p:sp>
        <p:nvSpPr>
          <p:cNvPr id="3" name="Notes Placeholder 2"/>
          <p:cNvSpPr>
            <a:spLocks noGrp="1"/>
          </p:cNvSpPr>
          <p:nvPr>
            <p:ph type="body" idx="1"/>
          </p:nvPr>
        </p:nvSpPr>
        <p:spPr/>
        <p:txBody>
          <a:bodyPr/>
          <a:lstStyle/>
          <a:p>
            <a:pPr marL="0" marR="0">
              <a:spcBef>
                <a:spcPts val="0"/>
              </a:spcBef>
              <a:spcAft>
                <a:spcPts val="0"/>
              </a:spcAft>
            </a:pPr>
            <a:r>
              <a:rPr lang="en-US" sz="1100" dirty="0" smtClean="0">
                <a:solidFill>
                  <a:srgbClr val="1F497D"/>
                </a:solidFill>
                <a:effectLst/>
                <a:latin typeface="Calibri" panose="020F0502020204030204" pitchFamily="34" charset="0"/>
                <a:ea typeface="Calibri" panose="020F0502020204030204" pitchFamily="34" charset="0"/>
              </a:rPr>
              <a:t>The </a:t>
            </a:r>
            <a:r>
              <a:rPr lang="en-US" sz="1100" dirty="0" err="1" smtClean="0">
                <a:solidFill>
                  <a:srgbClr val="1F497D"/>
                </a:solidFill>
                <a:effectLst/>
                <a:latin typeface="Calibri" panose="020F0502020204030204" pitchFamily="34" charset="0"/>
                <a:ea typeface="Calibri" panose="020F0502020204030204" pitchFamily="34" charset="0"/>
              </a:rPr>
              <a:t>Kupuna</a:t>
            </a:r>
            <a:r>
              <a:rPr lang="en-US" sz="1100" dirty="0" smtClean="0">
                <a:solidFill>
                  <a:srgbClr val="1F497D"/>
                </a:solidFill>
                <a:effectLst/>
                <a:latin typeface="Calibri" panose="020F0502020204030204" pitchFamily="34" charset="0"/>
                <a:ea typeface="Calibri" panose="020F0502020204030204" pitchFamily="34" charset="0"/>
              </a:rPr>
              <a:t> Caregivers Program-Hawaii passed in 2017 ––  </a:t>
            </a:r>
            <a:r>
              <a:rPr lang="en-US" sz="1100" dirty="0" err="1" smtClean="0">
                <a:solidFill>
                  <a:srgbClr val="1F497D"/>
                </a:solidFill>
                <a:effectLst/>
                <a:latin typeface="Calibri" panose="020F0502020204030204" pitchFamily="34" charset="0"/>
                <a:ea typeface="Calibri" panose="020F0502020204030204" pitchFamily="34" charset="0"/>
              </a:rPr>
              <a:t>Kupuna</a:t>
            </a:r>
            <a:r>
              <a:rPr lang="en-US" sz="1100" dirty="0" smtClean="0">
                <a:solidFill>
                  <a:srgbClr val="1F497D"/>
                </a:solidFill>
                <a:effectLst/>
                <a:latin typeface="Calibri" panose="020F0502020204030204" pitchFamily="34" charset="0"/>
                <a:ea typeface="Calibri" panose="020F0502020204030204" pitchFamily="34" charset="0"/>
              </a:rPr>
              <a:t> in Hawaiian means an elder, grandparent or an older person held in high esteem. </a:t>
            </a: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smtClean="0">
                <a:solidFill>
                  <a:srgbClr val="1F497D"/>
                </a:solidFill>
                <a:effectLst/>
                <a:latin typeface="Calibri" panose="020F0502020204030204" pitchFamily="34" charset="0"/>
                <a:ea typeface="Calibri" panose="020F0502020204030204" pitchFamily="34" charset="0"/>
              </a:rPr>
              <a:t>PHOTO:</a:t>
            </a:r>
            <a:r>
              <a:rPr lang="en-US" sz="1100" baseline="0" dirty="0" smtClean="0">
                <a:solidFill>
                  <a:srgbClr val="1F497D"/>
                </a:solidFill>
                <a:effectLst/>
                <a:latin typeface="Calibri" panose="020F0502020204030204" pitchFamily="34" charset="0"/>
                <a:ea typeface="Calibri" panose="020F0502020204030204" pitchFamily="34" charset="0"/>
              </a:rPr>
              <a:t> Previous State Director Barbara Stanton</a:t>
            </a: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smtClean="0">
                <a:solidFill>
                  <a:srgbClr val="1F497D"/>
                </a:solidFill>
                <a:effectLst/>
                <a:latin typeface="Calibri" panose="020F0502020204030204" pitchFamily="34" charset="0"/>
                <a:ea typeface="Calibri" panose="020F0502020204030204" pitchFamily="34" charset="0"/>
              </a:rPr>
              <a:t>The </a:t>
            </a:r>
            <a:r>
              <a:rPr lang="en-US" sz="1100" dirty="0" smtClean="0">
                <a:solidFill>
                  <a:srgbClr val="1F497D"/>
                </a:solidFill>
                <a:effectLst/>
                <a:latin typeface="Calibri" panose="020F0502020204030204" pitchFamily="34" charset="0"/>
                <a:ea typeface="Calibri" panose="020F0502020204030204" pitchFamily="34" charset="0"/>
              </a:rPr>
              <a:t>measure provides up to $70 a day worth of services for a caregiver who assists a loved one over age 60 and is employed at another job for least 30 hours a week. </a:t>
            </a: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smtClean="0">
                <a:solidFill>
                  <a:srgbClr val="1F497D"/>
                </a:solidFill>
                <a:effectLst/>
                <a:latin typeface="Calibri" panose="020F0502020204030204" pitchFamily="34" charset="0"/>
                <a:ea typeface="Calibri" panose="020F0502020204030204" pitchFamily="34" charset="0"/>
              </a:rPr>
              <a:t>The </a:t>
            </a:r>
            <a:r>
              <a:rPr lang="en-US" sz="1100" dirty="0" smtClean="0">
                <a:solidFill>
                  <a:srgbClr val="1F497D"/>
                </a:solidFill>
                <a:effectLst/>
                <a:latin typeface="Calibri" panose="020F0502020204030204" pitchFamily="34" charset="0"/>
                <a:ea typeface="Calibri" panose="020F0502020204030204" pitchFamily="34" charset="0"/>
              </a:rPr>
              <a:t>money goes directly to providers of services, such as respite care, adult day care, home-delivered meals, homemaker services, personal assistance, or transportation. </a:t>
            </a: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smtClean="0">
              <a:solidFill>
                <a:srgbClr val="1F497D"/>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smtClean="0">
                <a:solidFill>
                  <a:srgbClr val="1F497D"/>
                </a:solidFill>
                <a:effectLst/>
                <a:latin typeface="Calibri" panose="020F0502020204030204" pitchFamily="34" charset="0"/>
                <a:ea typeface="Calibri" panose="020F0502020204030204" pitchFamily="34" charset="0"/>
              </a:rPr>
              <a:t>Recipients </a:t>
            </a:r>
            <a:r>
              <a:rPr lang="en-US" sz="1100" dirty="0" smtClean="0">
                <a:solidFill>
                  <a:srgbClr val="1F497D"/>
                </a:solidFill>
                <a:effectLst/>
                <a:latin typeface="Calibri" panose="020F0502020204030204" pitchFamily="34" charset="0"/>
                <a:ea typeface="Calibri" panose="020F0502020204030204" pitchFamily="34" charset="0"/>
              </a:rPr>
              <a:t>cannot be living in a long-term care facility or receiving comparable help from a government program — such as Medicaid — or a private service. This benefit was scaled back substantially from its initial proposal as a $70 per day for a year for nearly all state residents in need of assistance through this program because of a smaller than expected dedicated appropriation, but the state office has continued to support additional funding for the program.</a:t>
            </a:r>
            <a:endParaRPr lang="en-US" sz="1100" dirty="0" smtClean="0">
              <a:effectLst/>
              <a:latin typeface="Calibri" panose="020F0502020204030204" pitchFamily="34" charset="0"/>
              <a:ea typeface="Calibri" panose="020F0502020204030204" pitchFamily="34" charset="0"/>
            </a:endParaRPr>
          </a:p>
          <a:p>
            <a:pPr marL="179469" indent="-179469">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defTabSz="491650">
              <a:defRPr/>
            </a:pPr>
            <a:fld id="{2DFC2A19-6F07-4E52-B22B-BA4A6D1ED55C}" type="slidenum">
              <a:rPr lang="en-US">
                <a:solidFill>
                  <a:prstClr val="black"/>
                </a:solidFill>
                <a:latin typeface="Calibri"/>
              </a:rPr>
              <a:pPr defTabSz="491650">
                <a:defRPr/>
              </a:pPr>
              <a:t>9</a:t>
            </a:fld>
            <a:endParaRPr lang="en-US" dirty="0">
              <a:solidFill>
                <a:prstClr val="black"/>
              </a:solidFill>
              <a:latin typeface="Calibri"/>
            </a:endParaRPr>
          </a:p>
        </p:txBody>
      </p:sp>
    </p:spTree>
    <p:extLst>
      <p:ext uri="{BB962C8B-B14F-4D97-AF65-F5344CB8AC3E}">
        <p14:creationId xmlns:p14="http://schemas.microsoft.com/office/powerpoint/2010/main" val="2379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319213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108093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293892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609600" y="74819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60762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367323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Rectangle 4"/>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609600" y="74819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60762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317313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Picture 6"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4037" y="5180519"/>
            <a:ext cx="5447963" cy="1438768"/>
          </a:xfrm>
          <a:prstGeom prst="rect">
            <a:avLst/>
          </a:prstGeom>
        </p:spPr>
      </p:pic>
      <p:sp>
        <p:nvSpPr>
          <p:cNvPr id="10" name="Title 1"/>
          <p:cNvSpPr>
            <a:spLocks noGrp="1"/>
          </p:cNvSpPr>
          <p:nvPr>
            <p:ph type="title"/>
          </p:nvPr>
        </p:nvSpPr>
        <p:spPr>
          <a:xfrm>
            <a:off x="963084" y="2843998"/>
            <a:ext cx="10363200" cy="1362075"/>
          </a:xfrm>
        </p:spPr>
        <p:txBody>
          <a:bodyPr anchor="t"/>
          <a:lstStyle>
            <a:lvl1pPr algn="l">
              <a:defRPr sz="4000" b="1" cap="all"/>
            </a:lvl1pPr>
          </a:lstStyle>
          <a:p>
            <a:r>
              <a:rPr lang="en-US" smtClean="0"/>
              <a:t>Click to edit Master title style</a:t>
            </a:r>
            <a:endParaRPr lang="en-US" dirty="0"/>
          </a:p>
        </p:txBody>
      </p:sp>
      <p:sp>
        <p:nvSpPr>
          <p:cNvPr id="11" name="Text Placeholder 2"/>
          <p:cNvSpPr>
            <a:spLocks noGrp="1"/>
          </p:cNvSpPr>
          <p:nvPr>
            <p:ph type="body" idx="1"/>
          </p:nvPr>
        </p:nvSpPr>
        <p:spPr>
          <a:xfrm>
            <a:off x="963084" y="122622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Rectangle 11"/>
          <p:cNvSpPr/>
          <p:nvPr userDrawn="1"/>
        </p:nvSpPr>
        <p:spPr>
          <a:xfrm>
            <a:off x="0" y="141113"/>
            <a:ext cx="12192000" cy="2398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2F2F2"/>
              </a:solidFill>
            </a:endParaRPr>
          </a:p>
        </p:txBody>
      </p:sp>
    </p:spTree>
    <p:extLst>
      <p:ext uri="{BB962C8B-B14F-4D97-AF65-F5344CB8AC3E}">
        <p14:creationId xmlns:p14="http://schemas.microsoft.com/office/powerpoint/2010/main" val="28180969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7" name="Picture 6"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4037" y="5180519"/>
            <a:ext cx="5447963" cy="1438768"/>
          </a:xfrm>
          <a:prstGeom prst="rect">
            <a:avLst/>
          </a:prstGeom>
        </p:spPr>
      </p:pic>
      <p:sp>
        <p:nvSpPr>
          <p:cNvPr id="6" name="Title 1"/>
          <p:cNvSpPr>
            <a:spLocks noGrp="1"/>
          </p:cNvSpPr>
          <p:nvPr>
            <p:ph type="title"/>
          </p:nvPr>
        </p:nvSpPr>
        <p:spPr>
          <a:xfrm>
            <a:off x="963084" y="2030796"/>
            <a:ext cx="10363200" cy="1362075"/>
          </a:xfrm>
        </p:spPr>
        <p:txBody>
          <a:bodyPr anchor="t"/>
          <a:lstStyle>
            <a:lvl1pPr algn="l">
              <a:defRPr sz="40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963084" y="3553626"/>
            <a:ext cx="10363200" cy="3981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21616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43998"/>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122622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185" y="5473592"/>
            <a:ext cx="4464159" cy="854708"/>
          </a:xfrm>
          <a:prstGeom prst="rect">
            <a:avLst/>
          </a:prstGeom>
        </p:spPr>
      </p:pic>
    </p:spTree>
    <p:extLst>
      <p:ext uri="{BB962C8B-B14F-4D97-AF65-F5344CB8AC3E}">
        <p14:creationId xmlns:p14="http://schemas.microsoft.com/office/powerpoint/2010/main" val="2967749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963084" y="2030796"/>
            <a:ext cx="10363200" cy="1362075"/>
          </a:xfrm>
        </p:spPr>
        <p:txBody>
          <a:bodyPr anchor="t"/>
          <a:lstStyle>
            <a:lvl1pPr algn="l">
              <a:defRPr sz="4000" b="1" cap="all"/>
            </a:lvl1pPr>
          </a:lstStyle>
          <a:p>
            <a:r>
              <a:rPr lang="en-US" smtClean="0"/>
              <a:t>Click to edit Master title style</a:t>
            </a:r>
            <a:endParaRPr lang="en-US" dirty="0"/>
          </a:p>
        </p:txBody>
      </p:sp>
      <p:sp>
        <p:nvSpPr>
          <p:cNvPr id="6" name="Text Placeholder 2"/>
          <p:cNvSpPr>
            <a:spLocks noGrp="1"/>
          </p:cNvSpPr>
          <p:nvPr>
            <p:ph type="body" idx="1"/>
          </p:nvPr>
        </p:nvSpPr>
        <p:spPr>
          <a:xfrm>
            <a:off x="963084" y="3553626"/>
            <a:ext cx="10363200" cy="3981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185" y="5473592"/>
            <a:ext cx="4464159" cy="854708"/>
          </a:xfrm>
          <a:prstGeom prst="rect">
            <a:avLst/>
          </a:prstGeom>
        </p:spPr>
      </p:pic>
      <p:sp>
        <p:nvSpPr>
          <p:cNvPr id="8" name="Rectangle 7"/>
          <p:cNvSpPr/>
          <p:nvPr userDrawn="1"/>
        </p:nvSpPr>
        <p:spPr>
          <a:xfrm>
            <a:off x="0" y="141113"/>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2F2F2"/>
              </a:solidFill>
            </a:endParaRPr>
          </a:p>
        </p:txBody>
      </p:sp>
    </p:spTree>
    <p:extLst>
      <p:ext uri="{BB962C8B-B14F-4D97-AF65-F5344CB8AC3E}">
        <p14:creationId xmlns:p14="http://schemas.microsoft.com/office/powerpoint/2010/main" val="769386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993084" y="6351825"/>
            <a:ext cx="7725261" cy="365125"/>
          </a:xfrm>
        </p:spPr>
        <p:txBody>
          <a:bodyPr/>
          <a:lstStyle/>
          <a:p>
            <a:endParaRPr lang="en-US" dirty="0">
              <a:solidFill>
                <a:srgbClr val="F2F2F2">
                  <a:tint val="75000"/>
                </a:srgbClr>
              </a:solidFill>
            </a:endParaRPr>
          </a:p>
        </p:txBody>
      </p:sp>
      <p:sp>
        <p:nvSpPr>
          <p:cNvPr id="6" name="Title 1"/>
          <p:cNvSpPr>
            <a:spLocks noGrp="1"/>
          </p:cNvSpPr>
          <p:nvPr>
            <p:ph type="title" hasCustomPrompt="1"/>
          </p:nvPr>
        </p:nvSpPr>
        <p:spPr>
          <a:xfrm>
            <a:off x="963084" y="1852556"/>
            <a:ext cx="10363200" cy="1362075"/>
          </a:xfrm>
        </p:spPr>
        <p:txBody>
          <a:bodyPr anchor="t"/>
          <a:lstStyle>
            <a:lvl1pPr algn="ctr">
              <a:defRPr sz="4000" b="0" cap="all" baseline="0"/>
            </a:lvl1pPr>
          </a:lstStyle>
          <a:p>
            <a:r>
              <a:rPr lang="en-US" dirty="0" smtClean="0"/>
              <a:t>Chapter Page Title</a:t>
            </a:r>
            <a:endParaRPr lang="en-US" dirty="0"/>
          </a:p>
        </p:txBody>
      </p:sp>
      <p:sp>
        <p:nvSpPr>
          <p:cNvPr id="7"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9"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8" name="Picture 7"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92398"/>
            <a:ext cx="2398124" cy="633328"/>
          </a:xfrm>
          <a:prstGeom prst="rect">
            <a:avLst/>
          </a:prstGeom>
        </p:spPr>
      </p:pic>
    </p:spTree>
    <p:extLst>
      <p:ext uri="{BB962C8B-B14F-4D97-AF65-F5344CB8AC3E}">
        <p14:creationId xmlns:p14="http://schemas.microsoft.com/office/powerpoint/2010/main" val="36186357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317982"/>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2983931" y="6351825"/>
            <a:ext cx="7414052" cy="365125"/>
          </a:xfrm>
        </p:spPr>
        <p:txBody>
          <a:bodyPr/>
          <a:lstStyle/>
          <a:p>
            <a:endParaRPr lang="en-US" dirty="0">
              <a:solidFill>
                <a:srgbClr val="F2F2F2">
                  <a:tint val="75000"/>
                </a:srgbClr>
              </a:solidFill>
            </a:endParaRPr>
          </a:p>
        </p:txBody>
      </p:sp>
      <p:sp>
        <p:nvSpPr>
          <p:cNvPr id="7"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92398"/>
            <a:ext cx="2398124" cy="633328"/>
          </a:xfrm>
          <a:prstGeom prst="rect">
            <a:avLst/>
          </a:prstGeom>
        </p:spPr>
      </p:pic>
    </p:spTree>
    <p:extLst>
      <p:ext uri="{BB962C8B-B14F-4D97-AF65-F5344CB8AC3E}">
        <p14:creationId xmlns:p14="http://schemas.microsoft.com/office/powerpoint/2010/main" val="18303755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3908464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63084" y="1852556"/>
            <a:ext cx="10363200" cy="1362075"/>
          </a:xfrm>
        </p:spPr>
        <p:txBody>
          <a:bodyPr anchor="t"/>
          <a:lstStyle>
            <a:lvl1pPr algn="ctr">
              <a:defRPr sz="4000" b="0" cap="all" baseline="0"/>
            </a:lvl1pPr>
          </a:lstStyle>
          <a:p>
            <a:r>
              <a:rPr lang="en-US" dirty="0" smtClean="0"/>
              <a:t>Chapter Page Title</a:t>
            </a:r>
            <a:endParaRPr lang="en-US" dirty="0"/>
          </a:p>
        </p:txBody>
      </p:sp>
      <p:sp>
        <p:nvSpPr>
          <p:cNvPr id="12"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14" name="Footer Placeholder 4"/>
          <p:cNvSpPr>
            <a:spLocks noGrp="1"/>
          </p:cNvSpPr>
          <p:nvPr>
            <p:ph type="ftr" sz="quarter" idx="11"/>
          </p:nvPr>
        </p:nvSpPr>
        <p:spPr>
          <a:xfrm>
            <a:off x="2892397" y="6351825"/>
            <a:ext cx="7761875" cy="365125"/>
          </a:xfrm>
        </p:spPr>
        <p:txBody>
          <a:bodyPr/>
          <a:lstStyle/>
          <a:p>
            <a:endParaRPr lang="en-US" dirty="0">
              <a:solidFill>
                <a:srgbClr val="F2F2F2">
                  <a:tint val="75000"/>
                </a:srgbClr>
              </a:solidFill>
            </a:endParaRPr>
          </a:p>
        </p:txBody>
      </p:sp>
      <p:sp>
        <p:nvSpPr>
          <p:cNvPr id="16"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78668"/>
            <a:ext cx="2398124" cy="633328"/>
          </a:xfrm>
          <a:prstGeom prst="rect">
            <a:avLst/>
          </a:prstGeom>
        </p:spPr>
      </p:pic>
    </p:spTree>
    <p:extLst>
      <p:ext uri="{BB962C8B-B14F-4D97-AF65-F5344CB8AC3E}">
        <p14:creationId xmlns:p14="http://schemas.microsoft.com/office/powerpoint/2010/main" val="141359694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8" name="Content Placeholder 2"/>
          <p:cNvSpPr>
            <a:spLocks noGrp="1"/>
          </p:cNvSpPr>
          <p:nvPr>
            <p:ph idx="1"/>
          </p:nvPr>
        </p:nvSpPr>
        <p:spPr>
          <a:xfrm>
            <a:off x="609600" y="1317982"/>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3020539" y="6351825"/>
            <a:ext cx="7267604" cy="365125"/>
          </a:xfrm>
        </p:spPr>
        <p:txBody>
          <a:bodyPr/>
          <a:lstStyle/>
          <a:p>
            <a:endParaRPr lang="en-US" dirty="0">
              <a:solidFill>
                <a:srgbClr val="F2F2F2">
                  <a:tint val="75000"/>
                </a:srgbClr>
              </a:solidFill>
            </a:endParaRPr>
          </a:p>
        </p:txBody>
      </p:sp>
      <p:sp>
        <p:nvSpPr>
          <p:cNvPr id="11"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78668"/>
            <a:ext cx="2398124" cy="633328"/>
          </a:xfrm>
          <a:prstGeom prst="rect">
            <a:avLst/>
          </a:prstGeom>
        </p:spPr>
      </p:pic>
    </p:spTree>
    <p:extLst>
      <p:ext uri="{BB962C8B-B14F-4D97-AF65-F5344CB8AC3E}">
        <p14:creationId xmlns:p14="http://schemas.microsoft.com/office/powerpoint/2010/main" val="16397617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63084" y="1852556"/>
            <a:ext cx="10363200" cy="1362075"/>
          </a:xfrm>
        </p:spPr>
        <p:txBody>
          <a:bodyPr anchor="t"/>
          <a:lstStyle>
            <a:lvl1pPr algn="ctr">
              <a:defRPr sz="4000" b="0" cap="all" baseline="0"/>
            </a:lvl1pPr>
          </a:lstStyle>
          <a:p>
            <a:r>
              <a:rPr lang="en-US" dirty="0" smtClean="0"/>
              <a:t>Chapter Page Title</a:t>
            </a:r>
            <a:endParaRPr lang="en-US" dirty="0"/>
          </a:p>
        </p:txBody>
      </p:sp>
      <p:sp>
        <p:nvSpPr>
          <p:cNvPr id="12"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14" name="Footer Placeholder 4"/>
          <p:cNvSpPr>
            <a:spLocks noGrp="1"/>
          </p:cNvSpPr>
          <p:nvPr>
            <p:ph type="ftr" sz="quarter" idx="11"/>
          </p:nvPr>
        </p:nvSpPr>
        <p:spPr>
          <a:xfrm>
            <a:off x="2846632" y="6351825"/>
            <a:ext cx="7661189" cy="365125"/>
          </a:xfrm>
        </p:spPr>
        <p:txBody>
          <a:bodyPr/>
          <a:lstStyle/>
          <a:p>
            <a:endParaRPr lang="en-US" dirty="0">
              <a:solidFill>
                <a:srgbClr val="F2F2F2">
                  <a:tint val="75000"/>
                </a:srgbClr>
              </a:solidFill>
            </a:endParaRPr>
          </a:p>
        </p:txBody>
      </p:sp>
      <p:sp>
        <p:nvSpPr>
          <p:cNvPr id="7"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92398"/>
            <a:ext cx="2398124" cy="633328"/>
          </a:xfrm>
          <a:prstGeom prst="rect">
            <a:avLst/>
          </a:prstGeom>
        </p:spPr>
      </p:pic>
    </p:spTree>
    <p:extLst>
      <p:ext uri="{BB962C8B-B14F-4D97-AF65-F5344CB8AC3E}">
        <p14:creationId xmlns:p14="http://schemas.microsoft.com/office/powerpoint/2010/main" val="339440175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317982"/>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2983932" y="6351825"/>
            <a:ext cx="7606271" cy="365125"/>
          </a:xfrm>
        </p:spPr>
        <p:txBody>
          <a:bodyPr/>
          <a:lstStyle/>
          <a:p>
            <a:endParaRPr lang="en-US" dirty="0">
              <a:solidFill>
                <a:srgbClr val="F2F2F2">
                  <a:tint val="75000"/>
                </a:srgbClr>
              </a:solidFill>
            </a:endParaRPr>
          </a:p>
        </p:txBody>
      </p:sp>
      <p:sp>
        <p:nvSpPr>
          <p:cNvPr id="10"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F2F2F2">
                    <a:tint val="75000"/>
                  </a:srgbClr>
                </a:solidFill>
              </a:rPr>
              <a:pPr/>
              <a:t>‹#›</a:t>
            </a:fld>
            <a:endParaRPr lang="en-US" sz="900" dirty="0">
              <a:solidFill>
                <a:srgbClr val="F2F2F2">
                  <a:tint val="75000"/>
                </a:srgbClr>
              </a:solidFill>
            </a:endParaRPr>
          </a:p>
        </p:txBody>
      </p:sp>
      <p:pic>
        <p:nvPicPr>
          <p:cNvPr id="8" name="Picture 7"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5" y="6192398"/>
            <a:ext cx="2398124" cy="633328"/>
          </a:xfrm>
          <a:prstGeom prst="rect">
            <a:avLst/>
          </a:prstGeom>
        </p:spPr>
      </p:pic>
    </p:spTree>
    <p:extLst>
      <p:ext uri="{BB962C8B-B14F-4D97-AF65-F5344CB8AC3E}">
        <p14:creationId xmlns:p14="http://schemas.microsoft.com/office/powerpoint/2010/main" val="351535443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0770"/>
            <a:ext cx="10972800" cy="676868"/>
          </a:xfrm>
        </p:spPr>
        <p:txBody>
          <a:bodyPr>
            <a:normAutofit/>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2"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solidFill>
                <a:srgbClr val="141313">
                  <a:tint val="75000"/>
                </a:srgbClr>
              </a:solidFill>
            </a:endParaRPr>
          </a:p>
        </p:txBody>
      </p:sp>
      <p:sp>
        <p:nvSpPr>
          <p:cNvPr id="9" name="Rectangle 8"/>
          <p:cNvSpPr/>
          <p:nvPr userDrawn="1"/>
        </p:nvSpPr>
        <p:spPr>
          <a:xfrm>
            <a:off x="0" y="141113"/>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2F2F2"/>
              </a:solidFill>
            </a:endParaRPr>
          </a:p>
        </p:txBody>
      </p:sp>
      <p:sp>
        <p:nvSpPr>
          <p:cNvPr id="11"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141313">
                    <a:tint val="75000"/>
                  </a:srgbClr>
                </a:solidFill>
              </a:rPr>
              <a:pPr/>
              <a:t>‹#›</a:t>
            </a:fld>
            <a:endParaRPr lang="en-US" sz="900" dirty="0">
              <a:solidFill>
                <a:srgbClr val="141313">
                  <a:tint val="75000"/>
                </a:srgbClr>
              </a:solidFill>
            </a:endParaRPr>
          </a:p>
        </p:txBody>
      </p:sp>
      <p:pic>
        <p:nvPicPr>
          <p:cNvPr id="12" name="Picture 11"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5" y="6327051"/>
            <a:ext cx="1965753" cy="376363"/>
          </a:xfrm>
          <a:prstGeom prst="rect">
            <a:avLst/>
          </a:prstGeom>
        </p:spPr>
      </p:pic>
    </p:spTree>
    <p:extLst>
      <p:ext uri="{BB962C8B-B14F-4D97-AF65-F5344CB8AC3E}">
        <p14:creationId xmlns:p14="http://schemas.microsoft.com/office/powerpoint/2010/main" val="1428699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141313">
                  <a:tint val="75000"/>
                </a:srgbClr>
              </a:solidFill>
            </a:endParaRPr>
          </a:p>
        </p:txBody>
      </p:sp>
      <p:sp>
        <p:nvSpPr>
          <p:cNvPr id="5" name="Rectangle 4"/>
          <p:cNvSpPr/>
          <p:nvPr userDrawn="1"/>
        </p:nvSpPr>
        <p:spPr>
          <a:xfrm>
            <a:off x="0" y="141113"/>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2F2F2"/>
              </a:solidFill>
            </a:endParaRPr>
          </a:p>
        </p:txBody>
      </p:sp>
      <p:sp>
        <p:nvSpPr>
          <p:cNvPr id="6" name="Title 1"/>
          <p:cNvSpPr>
            <a:spLocks noGrp="1"/>
          </p:cNvSpPr>
          <p:nvPr>
            <p:ph type="title" hasCustomPrompt="1"/>
          </p:nvPr>
        </p:nvSpPr>
        <p:spPr>
          <a:xfrm>
            <a:off x="609600" y="74819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607625"/>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141313">
                    <a:tint val="75000"/>
                  </a:srgbClr>
                </a:solidFill>
              </a:rPr>
              <a:pPr/>
              <a:t>‹#›</a:t>
            </a:fld>
            <a:endParaRPr lang="en-US" sz="900" dirty="0">
              <a:solidFill>
                <a:srgbClr val="141313">
                  <a:tint val="75000"/>
                </a:srgbClr>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5" y="6327051"/>
            <a:ext cx="1965753" cy="376363"/>
          </a:xfrm>
          <a:prstGeom prst="rect">
            <a:avLst/>
          </a:prstGeom>
        </p:spPr>
      </p:pic>
    </p:spTree>
    <p:extLst>
      <p:ext uri="{BB962C8B-B14F-4D97-AF65-F5344CB8AC3E}">
        <p14:creationId xmlns:p14="http://schemas.microsoft.com/office/powerpoint/2010/main" val="1186391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141313">
                  <a:tint val="75000"/>
                </a:srgbClr>
              </a:solidFill>
            </a:endParaRPr>
          </a:p>
        </p:txBody>
      </p:sp>
      <p:sp>
        <p:nvSpPr>
          <p:cNvPr id="6" name="Picture Placeholder 2"/>
          <p:cNvSpPr>
            <a:spLocks noGrp="1"/>
          </p:cNvSpPr>
          <p:nvPr>
            <p:ph type="pic" idx="1"/>
          </p:nvPr>
        </p:nvSpPr>
        <p:spPr>
          <a:xfrm>
            <a:off x="609600" y="356477"/>
            <a:ext cx="6372112" cy="57771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Title 1"/>
          <p:cNvSpPr>
            <a:spLocks noGrp="1"/>
          </p:cNvSpPr>
          <p:nvPr>
            <p:ph type="title" hasCustomPrompt="1"/>
          </p:nvPr>
        </p:nvSpPr>
        <p:spPr>
          <a:xfrm>
            <a:off x="7204531" y="356477"/>
            <a:ext cx="4377868" cy="1459326"/>
          </a:xfrm>
        </p:spPr>
        <p:txBody>
          <a:bodyPr>
            <a:noAutofit/>
          </a:bodyPr>
          <a:lstStyle>
            <a:lvl1pPr algn="l">
              <a:defRPr sz="2800" b="0"/>
            </a:lvl1pPr>
          </a:lstStyle>
          <a:p>
            <a:r>
              <a:rPr lang="en-US" dirty="0" smtClean="0"/>
              <a:t>CLICK TO EDIT MASTER TITLE STYLE</a:t>
            </a:r>
            <a:endParaRPr lang="en-US" dirty="0"/>
          </a:p>
        </p:txBody>
      </p:sp>
      <p:sp>
        <p:nvSpPr>
          <p:cNvPr id="8" name="Content Placeholder 2"/>
          <p:cNvSpPr>
            <a:spLocks noGrp="1"/>
          </p:cNvSpPr>
          <p:nvPr>
            <p:ph idx="12"/>
          </p:nvPr>
        </p:nvSpPr>
        <p:spPr>
          <a:xfrm>
            <a:off x="7204532" y="2083161"/>
            <a:ext cx="4377869" cy="4050422"/>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141313">
                    <a:tint val="75000"/>
                  </a:srgbClr>
                </a:solidFill>
              </a:rPr>
              <a:pPr/>
              <a:t>‹#›</a:t>
            </a:fld>
            <a:endParaRPr lang="en-US" sz="900" dirty="0">
              <a:solidFill>
                <a:srgbClr val="141313">
                  <a:tint val="75000"/>
                </a:srgbClr>
              </a:solidFill>
            </a:endParaRPr>
          </a:p>
        </p:txBody>
      </p:sp>
      <p:pic>
        <p:nvPicPr>
          <p:cNvPr id="9" name="Picture 8"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5" y="6327051"/>
            <a:ext cx="1965753" cy="376363"/>
          </a:xfrm>
          <a:prstGeom prst="rect">
            <a:avLst/>
          </a:prstGeom>
        </p:spPr>
      </p:pic>
    </p:spTree>
    <p:extLst>
      <p:ext uri="{BB962C8B-B14F-4D97-AF65-F5344CB8AC3E}">
        <p14:creationId xmlns:p14="http://schemas.microsoft.com/office/powerpoint/2010/main" val="1738280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39067" y="4800600"/>
            <a:ext cx="8382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72536" y="612775"/>
            <a:ext cx="115485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39067" y="5367338"/>
            <a:ext cx="838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srgbClr val="141313">
                  <a:tint val="75000"/>
                </a:srgbClr>
              </a:solidFill>
            </a:endParaRPr>
          </a:p>
        </p:txBody>
      </p:sp>
      <p:sp>
        <p:nvSpPr>
          <p:cNvPr id="7" name="Rectangle 6"/>
          <p:cNvSpPr/>
          <p:nvPr userDrawn="1"/>
        </p:nvSpPr>
        <p:spPr>
          <a:xfrm>
            <a:off x="0" y="141113"/>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2F2F2"/>
              </a:solidFill>
            </a:endParaRPr>
          </a:p>
        </p:txBody>
      </p:sp>
      <p:sp>
        <p:nvSpPr>
          <p:cNvPr id="9" name="Slide Number Placeholder 7"/>
          <p:cNvSpPr txBox="1">
            <a:spLocks/>
          </p:cNvSpPr>
          <p:nvPr userDrawn="1"/>
        </p:nvSpPr>
        <p:spPr>
          <a:xfrm>
            <a:off x="8940800" y="6320075"/>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solidFill>
                  <a:srgbClr val="141313">
                    <a:tint val="75000"/>
                  </a:srgbClr>
                </a:solidFill>
              </a:rPr>
              <a:pPr/>
              <a:t>‹#›</a:t>
            </a:fld>
            <a:endParaRPr lang="en-US" sz="900" dirty="0">
              <a:solidFill>
                <a:srgbClr val="141313">
                  <a:tint val="75000"/>
                </a:srgbClr>
              </a:solidFill>
            </a:endParaRPr>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5" y="6327051"/>
            <a:ext cx="1965753" cy="376363"/>
          </a:xfrm>
          <a:prstGeom prst="rect">
            <a:avLst/>
          </a:prstGeom>
        </p:spPr>
      </p:pic>
    </p:spTree>
    <p:extLst>
      <p:ext uri="{BB962C8B-B14F-4D97-AF65-F5344CB8AC3E}">
        <p14:creationId xmlns:p14="http://schemas.microsoft.com/office/powerpoint/2010/main" val="242533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609600" y="74819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60762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3015287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Picture 6"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4037" y="5180519"/>
            <a:ext cx="5447963" cy="1438768"/>
          </a:xfrm>
          <a:prstGeom prst="rect">
            <a:avLst/>
          </a:prstGeom>
        </p:spPr>
      </p:pic>
      <p:sp>
        <p:nvSpPr>
          <p:cNvPr id="10" name="Title 1"/>
          <p:cNvSpPr>
            <a:spLocks noGrp="1"/>
          </p:cNvSpPr>
          <p:nvPr>
            <p:ph type="title"/>
          </p:nvPr>
        </p:nvSpPr>
        <p:spPr>
          <a:xfrm>
            <a:off x="963084" y="2843994"/>
            <a:ext cx="10363200" cy="1362075"/>
          </a:xfrm>
        </p:spPr>
        <p:txBody>
          <a:bodyPr anchor="t"/>
          <a:lstStyle>
            <a:lvl1pPr algn="l">
              <a:defRPr sz="4000" b="1" cap="all"/>
            </a:lvl1pPr>
          </a:lstStyle>
          <a:p>
            <a:r>
              <a:rPr lang="en-US" dirty="0" smtClean="0"/>
              <a:t>Click to edit Master title style</a:t>
            </a:r>
            <a:endParaRPr lang="en-US" dirty="0"/>
          </a:p>
        </p:txBody>
      </p:sp>
      <p:sp>
        <p:nvSpPr>
          <p:cNvPr id="11" name="Text Placeholder 2"/>
          <p:cNvSpPr>
            <a:spLocks noGrp="1"/>
          </p:cNvSpPr>
          <p:nvPr>
            <p:ph type="body" idx="1"/>
          </p:nvPr>
        </p:nvSpPr>
        <p:spPr>
          <a:xfrm>
            <a:off x="963084" y="122622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Rectangle 11"/>
          <p:cNvSpPr/>
          <p:nvPr userDrawn="1"/>
        </p:nvSpPr>
        <p:spPr>
          <a:xfrm>
            <a:off x="0" y="141112"/>
            <a:ext cx="12192000" cy="2398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894393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1803759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7" name="Picture 6"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4037" y="5180519"/>
            <a:ext cx="5447963" cy="1438768"/>
          </a:xfrm>
          <a:prstGeom prst="rect">
            <a:avLst/>
          </a:prstGeom>
        </p:spPr>
      </p:pic>
      <p:sp>
        <p:nvSpPr>
          <p:cNvPr id="6" name="Title 1"/>
          <p:cNvSpPr>
            <a:spLocks noGrp="1"/>
          </p:cNvSpPr>
          <p:nvPr>
            <p:ph type="title"/>
          </p:nvPr>
        </p:nvSpPr>
        <p:spPr>
          <a:xfrm>
            <a:off x="963084" y="2030790"/>
            <a:ext cx="10363200" cy="1362075"/>
          </a:xfrm>
        </p:spPr>
        <p:txBody>
          <a:bodyPr anchor="t"/>
          <a:lstStyle>
            <a:lvl1pPr algn="l">
              <a:defRPr sz="4000" b="1" cap="all"/>
            </a:lvl1pPr>
          </a:lstStyle>
          <a:p>
            <a:r>
              <a:rPr lang="en-US" dirty="0" smtClean="0"/>
              <a:t>Click to edit Master title style</a:t>
            </a:r>
            <a:endParaRPr lang="en-US" dirty="0"/>
          </a:p>
        </p:txBody>
      </p:sp>
      <p:sp>
        <p:nvSpPr>
          <p:cNvPr id="8" name="Text Placeholder 2"/>
          <p:cNvSpPr>
            <a:spLocks noGrp="1"/>
          </p:cNvSpPr>
          <p:nvPr>
            <p:ph type="body" idx="1"/>
          </p:nvPr>
        </p:nvSpPr>
        <p:spPr>
          <a:xfrm>
            <a:off x="963084" y="3553626"/>
            <a:ext cx="10363200" cy="3981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3769183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43994"/>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22622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5"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181" y="5473592"/>
            <a:ext cx="4464159" cy="854708"/>
          </a:xfrm>
          <a:prstGeom prst="rect">
            <a:avLst/>
          </a:prstGeom>
        </p:spPr>
      </p:pic>
    </p:spTree>
    <p:extLst>
      <p:ext uri="{BB962C8B-B14F-4D97-AF65-F5344CB8AC3E}">
        <p14:creationId xmlns:p14="http://schemas.microsoft.com/office/powerpoint/2010/main" val="1190534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963084" y="2030790"/>
            <a:ext cx="10363200" cy="1362075"/>
          </a:xfrm>
        </p:spPr>
        <p:txBody>
          <a:bodyPr anchor="t"/>
          <a:lstStyle>
            <a:lvl1pPr algn="l">
              <a:defRPr sz="4000" b="1" cap="all"/>
            </a:lvl1pPr>
          </a:lstStyle>
          <a:p>
            <a:r>
              <a:rPr lang="en-US" dirty="0" smtClean="0"/>
              <a:t>Click to edit Master title style</a:t>
            </a:r>
            <a:endParaRPr lang="en-US" dirty="0"/>
          </a:p>
        </p:txBody>
      </p:sp>
      <p:sp>
        <p:nvSpPr>
          <p:cNvPr id="6" name="Text Placeholder 2"/>
          <p:cNvSpPr>
            <a:spLocks noGrp="1"/>
          </p:cNvSpPr>
          <p:nvPr>
            <p:ph type="body" idx="1"/>
          </p:nvPr>
        </p:nvSpPr>
        <p:spPr>
          <a:xfrm>
            <a:off x="963084" y="3553626"/>
            <a:ext cx="10363200" cy="3981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5181" y="5473592"/>
            <a:ext cx="4464159" cy="854708"/>
          </a:xfrm>
          <a:prstGeom prst="rect">
            <a:avLst/>
          </a:prstGeom>
        </p:spPr>
      </p:pic>
      <p:sp>
        <p:nvSpPr>
          <p:cNvPr id="8" name="Rectangle 7"/>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6857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993082" y="6351819"/>
            <a:ext cx="7725261" cy="365125"/>
          </a:xfrm>
        </p:spPr>
        <p:txBody>
          <a:bodyPr/>
          <a:lstStyle/>
          <a:p>
            <a:endParaRPr lang="en-US" dirty="0"/>
          </a:p>
        </p:txBody>
      </p:sp>
      <p:sp>
        <p:nvSpPr>
          <p:cNvPr id="6" name="Title 1"/>
          <p:cNvSpPr>
            <a:spLocks noGrp="1"/>
          </p:cNvSpPr>
          <p:nvPr>
            <p:ph type="title" hasCustomPrompt="1"/>
          </p:nvPr>
        </p:nvSpPr>
        <p:spPr>
          <a:xfrm>
            <a:off x="963084" y="1852550"/>
            <a:ext cx="10363200" cy="1362075"/>
          </a:xfrm>
        </p:spPr>
        <p:txBody>
          <a:bodyPr anchor="t"/>
          <a:lstStyle>
            <a:lvl1pPr algn="ctr">
              <a:defRPr sz="4000" b="0" cap="all" baseline="0"/>
            </a:lvl1pPr>
          </a:lstStyle>
          <a:p>
            <a:r>
              <a:rPr lang="en-US" dirty="0" smtClean="0"/>
              <a:t>Chapter Page Title</a:t>
            </a:r>
            <a:endParaRPr lang="en-US" dirty="0"/>
          </a:p>
        </p:txBody>
      </p:sp>
      <p:sp>
        <p:nvSpPr>
          <p:cNvPr id="7"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9"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92398"/>
            <a:ext cx="2398124" cy="633328"/>
          </a:xfrm>
          <a:prstGeom prst="rect">
            <a:avLst/>
          </a:prstGeom>
        </p:spPr>
      </p:pic>
    </p:spTree>
    <p:extLst>
      <p:ext uri="{BB962C8B-B14F-4D97-AF65-F5344CB8AC3E}">
        <p14:creationId xmlns:p14="http://schemas.microsoft.com/office/powerpoint/2010/main" val="334336093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31798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983929" y="6351819"/>
            <a:ext cx="7414052" cy="365125"/>
          </a:xfrm>
        </p:spPr>
        <p:txBody>
          <a:bodyPr/>
          <a:lstStyle/>
          <a:p>
            <a:endParaRPr lang="en-US" dirty="0"/>
          </a:p>
        </p:txBody>
      </p:sp>
      <p:sp>
        <p:nvSpPr>
          <p:cNvPr id="7"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92398"/>
            <a:ext cx="2398124" cy="633328"/>
          </a:xfrm>
          <a:prstGeom prst="rect">
            <a:avLst/>
          </a:prstGeom>
        </p:spPr>
      </p:pic>
    </p:spTree>
    <p:extLst>
      <p:ext uri="{BB962C8B-B14F-4D97-AF65-F5344CB8AC3E}">
        <p14:creationId xmlns:p14="http://schemas.microsoft.com/office/powerpoint/2010/main" val="278155765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63084" y="1852550"/>
            <a:ext cx="10363200" cy="1362075"/>
          </a:xfrm>
        </p:spPr>
        <p:txBody>
          <a:bodyPr anchor="t"/>
          <a:lstStyle>
            <a:lvl1pPr algn="ctr">
              <a:defRPr sz="4000" b="0" cap="all" baseline="0"/>
            </a:lvl1pPr>
          </a:lstStyle>
          <a:p>
            <a:r>
              <a:rPr lang="en-US" dirty="0" smtClean="0"/>
              <a:t>Chapter Page Title</a:t>
            </a:r>
            <a:endParaRPr lang="en-US" dirty="0"/>
          </a:p>
        </p:txBody>
      </p:sp>
      <p:sp>
        <p:nvSpPr>
          <p:cNvPr id="12"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14" name="Footer Placeholder 4"/>
          <p:cNvSpPr>
            <a:spLocks noGrp="1"/>
          </p:cNvSpPr>
          <p:nvPr>
            <p:ph type="ftr" sz="quarter" idx="11"/>
          </p:nvPr>
        </p:nvSpPr>
        <p:spPr>
          <a:xfrm>
            <a:off x="2892396" y="6351819"/>
            <a:ext cx="7761875" cy="365125"/>
          </a:xfrm>
        </p:spPr>
        <p:txBody>
          <a:bodyPr/>
          <a:lstStyle/>
          <a:p>
            <a:endParaRPr lang="en-US" dirty="0"/>
          </a:p>
        </p:txBody>
      </p:sp>
      <p:sp>
        <p:nvSpPr>
          <p:cNvPr id="16"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78668"/>
            <a:ext cx="2398124" cy="633328"/>
          </a:xfrm>
          <a:prstGeom prst="rect">
            <a:avLst/>
          </a:prstGeom>
        </p:spPr>
      </p:pic>
    </p:spTree>
    <p:extLst>
      <p:ext uri="{BB962C8B-B14F-4D97-AF65-F5344CB8AC3E}">
        <p14:creationId xmlns:p14="http://schemas.microsoft.com/office/powerpoint/2010/main" val="148484328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8" name="Content Placeholder 2"/>
          <p:cNvSpPr>
            <a:spLocks noGrp="1"/>
          </p:cNvSpPr>
          <p:nvPr>
            <p:ph idx="1"/>
          </p:nvPr>
        </p:nvSpPr>
        <p:spPr>
          <a:xfrm>
            <a:off x="609600" y="131798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3020539" y="6351819"/>
            <a:ext cx="7267604" cy="365125"/>
          </a:xfrm>
        </p:spPr>
        <p:txBody>
          <a:bodyPr/>
          <a:lstStyle/>
          <a:p>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78668"/>
            <a:ext cx="2398124" cy="633328"/>
          </a:xfrm>
          <a:prstGeom prst="rect">
            <a:avLst/>
          </a:prstGeom>
        </p:spPr>
      </p:pic>
    </p:spTree>
    <p:extLst>
      <p:ext uri="{BB962C8B-B14F-4D97-AF65-F5344CB8AC3E}">
        <p14:creationId xmlns:p14="http://schemas.microsoft.com/office/powerpoint/2010/main" val="370317342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63084" y="1852550"/>
            <a:ext cx="10363200" cy="1362075"/>
          </a:xfrm>
        </p:spPr>
        <p:txBody>
          <a:bodyPr anchor="t"/>
          <a:lstStyle>
            <a:lvl1pPr algn="ctr">
              <a:defRPr sz="4000" b="0" cap="all" baseline="0"/>
            </a:lvl1pPr>
          </a:lstStyle>
          <a:p>
            <a:r>
              <a:rPr lang="en-US" dirty="0" smtClean="0"/>
              <a:t>Chapter Page Title</a:t>
            </a:r>
            <a:endParaRPr lang="en-US" dirty="0"/>
          </a:p>
        </p:txBody>
      </p:sp>
      <p:sp>
        <p:nvSpPr>
          <p:cNvPr id="12" name="Text Placeholder 2"/>
          <p:cNvSpPr>
            <a:spLocks noGrp="1"/>
          </p:cNvSpPr>
          <p:nvPr>
            <p:ph type="body" idx="1" hasCustomPrompt="1"/>
          </p:nvPr>
        </p:nvSpPr>
        <p:spPr>
          <a:xfrm>
            <a:off x="963084" y="3375386"/>
            <a:ext cx="10363200" cy="398172"/>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Page Subtitle</a:t>
            </a:r>
          </a:p>
        </p:txBody>
      </p:sp>
      <p:sp>
        <p:nvSpPr>
          <p:cNvPr id="14" name="Footer Placeholder 4"/>
          <p:cNvSpPr>
            <a:spLocks noGrp="1"/>
          </p:cNvSpPr>
          <p:nvPr>
            <p:ph type="ftr" sz="quarter" idx="11"/>
          </p:nvPr>
        </p:nvSpPr>
        <p:spPr>
          <a:xfrm>
            <a:off x="2846631" y="6351819"/>
            <a:ext cx="7661189" cy="365125"/>
          </a:xfrm>
        </p:spPr>
        <p:txBody>
          <a:bodyPr/>
          <a:lstStyle/>
          <a:p>
            <a:endParaRPr lang="en-US" dirty="0"/>
          </a:p>
        </p:txBody>
      </p:sp>
      <p:sp>
        <p:nvSpPr>
          <p:cNvPr id="7"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6" name="Picture 5"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92398"/>
            <a:ext cx="2398124" cy="633328"/>
          </a:xfrm>
          <a:prstGeom prst="rect">
            <a:avLst/>
          </a:prstGeom>
        </p:spPr>
      </p:pic>
    </p:spTree>
    <p:extLst>
      <p:ext uri="{BB962C8B-B14F-4D97-AF65-F5344CB8AC3E}">
        <p14:creationId xmlns:p14="http://schemas.microsoft.com/office/powerpoint/2010/main" val="323530525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5855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31798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2983929" y="6351819"/>
            <a:ext cx="7606271" cy="365125"/>
          </a:xfrm>
        </p:spPr>
        <p:txBody>
          <a:bodyPr/>
          <a:lstStyle/>
          <a:p>
            <a:endParaRPr lang="en-US" dirty="0"/>
          </a:p>
        </p:txBody>
      </p:sp>
      <p:sp>
        <p:nvSpPr>
          <p:cNvPr id="10"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_W-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33" y="6192398"/>
            <a:ext cx="2398124" cy="633328"/>
          </a:xfrm>
          <a:prstGeom prst="rect">
            <a:avLst/>
          </a:prstGeom>
        </p:spPr>
      </p:pic>
    </p:spTree>
    <p:extLst>
      <p:ext uri="{BB962C8B-B14F-4D97-AF65-F5344CB8AC3E}">
        <p14:creationId xmlns:p14="http://schemas.microsoft.com/office/powerpoint/2010/main" val="8355666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0770"/>
            <a:ext cx="10972800" cy="676868"/>
          </a:xfrm>
        </p:spPr>
        <p:txBody>
          <a:bodyPr>
            <a:normAutofit/>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Rectangle 8"/>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12" name="Picture 11"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58114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2990938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609600" y="748190"/>
            <a:ext cx="10972800" cy="676868"/>
          </a:xfrm>
        </p:spPr>
        <p:txBody>
          <a:bodyPr>
            <a:noAutofit/>
          </a:bodyPr>
          <a:lstStyle>
            <a:lvl1pPr algn="l">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609600" y="1607621"/>
            <a:ext cx="10972800" cy="4525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185169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Picture Placeholder 2"/>
          <p:cNvSpPr>
            <a:spLocks noGrp="1"/>
          </p:cNvSpPr>
          <p:nvPr>
            <p:ph type="pic" idx="1"/>
          </p:nvPr>
        </p:nvSpPr>
        <p:spPr>
          <a:xfrm>
            <a:off x="609600" y="356477"/>
            <a:ext cx="6372112" cy="57771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p:cNvSpPr>
            <a:spLocks noGrp="1"/>
          </p:cNvSpPr>
          <p:nvPr>
            <p:ph type="title" hasCustomPrompt="1"/>
          </p:nvPr>
        </p:nvSpPr>
        <p:spPr>
          <a:xfrm>
            <a:off x="7204531" y="356477"/>
            <a:ext cx="4377868" cy="1459326"/>
          </a:xfrm>
        </p:spPr>
        <p:txBody>
          <a:bodyPr>
            <a:noAutofit/>
          </a:bodyPr>
          <a:lstStyle>
            <a:lvl1pPr algn="l">
              <a:defRPr sz="2800" b="0"/>
            </a:lvl1pPr>
          </a:lstStyle>
          <a:p>
            <a:r>
              <a:rPr lang="en-US" dirty="0" smtClean="0"/>
              <a:t>CLICK TO EDIT MASTER TITLE STYLE</a:t>
            </a:r>
            <a:endParaRPr lang="en-US" dirty="0"/>
          </a:p>
        </p:txBody>
      </p:sp>
      <p:sp>
        <p:nvSpPr>
          <p:cNvPr id="8" name="Content Placeholder 2"/>
          <p:cNvSpPr>
            <a:spLocks noGrp="1"/>
          </p:cNvSpPr>
          <p:nvPr>
            <p:ph idx="12"/>
          </p:nvPr>
        </p:nvSpPr>
        <p:spPr>
          <a:xfrm>
            <a:off x="7204531" y="2083161"/>
            <a:ext cx="4377869" cy="4050422"/>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9" name="Picture 8"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208523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39067" y="4800600"/>
            <a:ext cx="83820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72534" y="612775"/>
            <a:ext cx="115485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539067" y="5367338"/>
            <a:ext cx="838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Rectangle 6"/>
          <p:cNvSpPr/>
          <p:nvPr userDrawn="1"/>
        </p:nvSpPr>
        <p:spPr>
          <a:xfrm>
            <a:off x="0" y="141112"/>
            <a:ext cx="12192000" cy="239889"/>
          </a:xfrm>
          <a:prstGeom prst="rect">
            <a:avLst/>
          </a:prstGeom>
          <a:solidFill>
            <a:srgbClr val="D52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Slide Number Placeholder 7"/>
          <p:cNvSpPr txBox="1">
            <a:spLocks/>
          </p:cNvSpPr>
          <p:nvPr userDrawn="1"/>
        </p:nvSpPr>
        <p:spPr>
          <a:xfrm>
            <a:off x="8940800" y="6320069"/>
            <a:ext cx="2844800"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900" smtClean="0"/>
              <a:pPr/>
              <a:t>‹#›</a:t>
            </a:fld>
            <a:endParaRPr lang="en-US" sz="900" dirty="0"/>
          </a:p>
        </p:txBody>
      </p:sp>
      <p:pic>
        <p:nvPicPr>
          <p:cNvPr id="8" name="Picture 7" descr="AARP-RP-aligned-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781" y="6327045"/>
            <a:ext cx="1965753" cy="376363"/>
          </a:xfrm>
          <a:prstGeom prst="rect">
            <a:avLst/>
          </a:prstGeom>
        </p:spPr>
      </p:pic>
    </p:spTree>
    <p:extLst>
      <p:ext uri="{BB962C8B-B14F-4D97-AF65-F5344CB8AC3E}">
        <p14:creationId xmlns:p14="http://schemas.microsoft.com/office/powerpoint/2010/main" val="82421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202625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356303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247779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263530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BFE021-B603-4AF9-9099-3C6824C20A9C}"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87FBEA-F3D4-404B-BF1C-E5695017ADC0}" type="slidenum">
              <a:rPr lang="en-US" smtClean="0"/>
              <a:t>‹#›</a:t>
            </a:fld>
            <a:endParaRPr lang="en-US" dirty="0"/>
          </a:p>
        </p:txBody>
      </p:sp>
    </p:spTree>
    <p:extLst>
      <p:ext uri="{BB962C8B-B14F-4D97-AF65-F5344CB8AC3E}">
        <p14:creationId xmlns:p14="http://schemas.microsoft.com/office/powerpoint/2010/main" val="10715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FE021-B603-4AF9-9099-3C6824C20A9C}" type="datetimeFigureOut">
              <a:rPr lang="en-US" smtClean="0"/>
              <a:t>10/23/2019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7FBEA-F3D4-404B-BF1C-E5695017ADC0}" type="slidenum">
              <a:rPr lang="en-US" smtClean="0"/>
              <a:t>‹#›</a:t>
            </a:fld>
            <a:endParaRPr lang="en-US" dirty="0"/>
          </a:p>
        </p:txBody>
      </p:sp>
    </p:spTree>
    <p:extLst>
      <p:ext uri="{BB962C8B-B14F-4D97-AF65-F5344CB8AC3E}">
        <p14:creationId xmlns:p14="http://schemas.microsoft.com/office/powerpoint/2010/main" val="47122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844801" y="6351825"/>
            <a:ext cx="7857067"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457200"/>
            <a:endParaRPr lang="en-US" dirty="0">
              <a:solidFill>
                <a:srgbClr val="141313">
                  <a:tint val="75000"/>
                </a:srgbClr>
              </a:solidFill>
            </a:endParaRPr>
          </a:p>
        </p:txBody>
      </p:sp>
      <p:sp>
        <p:nvSpPr>
          <p:cNvPr id="8" name="Slide Number Placeholder 7"/>
          <p:cNvSpPr>
            <a:spLocks noGrp="1"/>
          </p:cNvSpPr>
          <p:nvPr>
            <p:ph type="sldNum" sz="quarter" idx="4"/>
          </p:nvPr>
        </p:nvSpPr>
        <p:spPr>
          <a:xfrm>
            <a:off x="10871200" y="6356357"/>
            <a:ext cx="711200" cy="365125"/>
          </a:xfrm>
          <a:prstGeom prst="rect">
            <a:avLst/>
          </a:prstGeom>
        </p:spPr>
        <p:txBody>
          <a:bodyPr vert="horz" lIns="91440" tIns="45720" rIns="91440" bIns="45720" rtlCol="0" anchor="ctr"/>
          <a:lstStyle>
            <a:lvl1pPr marL="0" indent="0" algn="r">
              <a:buFont typeface="Arial"/>
              <a:buNone/>
              <a:defRPr sz="900">
                <a:solidFill>
                  <a:schemeClr val="tx1">
                    <a:tint val="75000"/>
                  </a:schemeClr>
                </a:solidFill>
              </a:defRPr>
            </a:lvl1pPr>
          </a:lstStyle>
          <a:p>
            <a:pPr defTabSz="457200"/>
            <a:fld id="{F228EE48-FF1E-A440-BFD0-EB736DD00FF4}" type="slidenum">
              <a:rPr lang="en-US" smtClean="0">
                <a:solidFill>
                  <a:srgbClr val="141313">
                    <a:tint val="75000"/>
                  </a:srgbClr>
                </a:solidFill>
              </a:rPr>
              <a:pPr defTabSz="457200"/>
              <a:t>‹#›</a:t>
            </a:fld>
            <a:endParaRPr lang="en-US" dirty="0">
              <a:solidFill>
                <a:srgbClr val="141313">
                  <a:tint val="75000"/>
                </a:srgbClr>
              </a:solidFill>
            </a:endParaRPr>
          </a:p>
        </p:txBody>
      </p:sp>
    </p:spTree>
    <p:extLst>
      <p:ext uri="{BB962C8B-B14F-4D97-AF65-F5344CB8AC3E}">
        <p14:creationId xmlns:p14="http://schemas.microsoft.com/office/powerpoint/2010/main" val="15228321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844800" y="6351819"/>
            <a:ext cx="7857067"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8" name="Slide Number Placeholder 7"/>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marL="0" indent="0" algn="r">
              <a:buFont typeface="Arial"/>
              <a:buNone/>
              <a:defRPr sz="900">
                <a:solidFill>
                  <a:schemeClr val="tx1">
                    <a:tint val="75000"/>
                  </a:schemeClr>
                </a:solidFill>
              </a:defRPr>
            </a:lvl1pPr>
          </a:lstStyle>
          <a:p>
            <a:fld id="{F228EE48-FF1E-A440-BFD0-EB736DD00FF4}" type="slidenum">
              <a:rPr lang="en-US" smtClean="0"/>
              <a:pPr/>
              <a:t>‹#›</a:t>
            </a:fld>
            <a:endParaRPr lang="en-US" dirty="0"/>
          </a:p>
        </p:txBody>
      </p:sp>
    </p:spTree>
    <p:extLst>
      <p:ext uri="{BB962C8B-B14F-4D97-AF65-F5344CB8AC3E}">
        <p14:creationId xmlns:p14="http://schemas.microsoft.com/office/powerpoint/2010/main" val="5276504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1"/>
            <a:ext cx="8737600" cy="1362075"/>
          </a:xfrm>
        </p:spPr>
        <p:txBody>
          <a:bodyPr>
            <a:noAutofit/>
          </a:bodyPr>
          <a:lstStyle/>
          <a:p>
            <a:r>
              <a:rPr lang="en-US" sz="4800" cap="none" dirty="0" smtClean="0"/>
              <a:t>Helping People Pay For Their Long-term Care Needs</a:t>
            </a:r>
            <a:endParaRPr lang="en-US" sz="4800" cap="none" dirty="0"/>
          </a:p>
        </p:txBody>
      </p:sp>
      <p:sp>
        <p:nvSpPr>
          <p:cNvPr id="3" name="Text Placeholder 2"/>
          <p:cNvSpPr>
            <a:spLocks noGrp="1"/>
          </p:cNvSpPr>
          <p:nvPr>
            <p:ph type="body" idx="1"/>
          </p:nvPr>
        </p:nvSpPr>
        <p:spPr>
          <a:xfrm>
            <a:off x="1427584" y="6557554"/>
            <a:ext cx="8167687" cy="600891"/>
          </a:xfrm>
        </p:spPr>
        <p:txBody>
          <a:bodyPr>
            <a:noAutofit/>
          </a:bodyPr>
          <a:lstStyle/>
          <a:p>
            <a:endParaRPr lang="en-US" b="1" dirty="0" smtClean="0"/>
          </a:p>
          <a:p>
            <a:endParaRPr lang="en-US" b="1" dirty="0"/>
          </a:p>
          <a:p>
            <a:r>
              <a:rPr lang="en-US" sz="2400" b="1" dirty="0" smtClean="0">
                <a:solidFill>
                  <a:schemeClr val="bg1"/>
                </a:solidFill>
              </a:rPr>
              <a:t>Ilene Henshaw</a:t>
            </a:r>
          </a:p>
          <a:p>
            <a:r>
              <a:rPr lang="en-US" sz="2400" b="1" dirty="0" smtClean="0">
                <a:solidFill>
                  <a:schemeClr val="bg1"/>
                </a:solidFill>
              </a:rPr>
              <a:t>Director, State Health Team, State Advocacy and Strategy Integration</a:t>
            </a:r>
          </a:p>
          <a:p>
            <a:r>
              <a:rPr lang="en-US" sz="2400" dirty="0" smtClean="0">
                <a:solidFill>
                  <a:schemeClr val="bg1"/>
                </a:solidFill>
              </a:rPr>
              <a:t>AARP Government Affairs</a:t>
            </a:r>
          </a:p>
          <a:p>
            <a:endParaRPr lang="en-US" dirty="0">
              <a:solidFill>
                <a:schemeClr val="bg1"/>
              </a:solidFill>
            </a:endParaRPr>
          </a:p>
          <a:p>
            <a:pPr fontAlgn="t"/>
            <a:r>
              <a:rPr lang="en-US" b="1" dirty="0" smtClean="0">
                <a:solidFill>
                  <a:schemeClr val="bg1"/>
                </a:solidFill>
              </a:rPr>
              <a:t>NYS Long </a:t>
            </a:r>
            <a:r>
              <a:rPr lang="en-US" b="1" dirty="0">
                <a:solidFill>
                  <a:schemeClr val="bg1"/>
                </a:solidFill>
              </a:rPr>
              <a:t>Term Care Planning Project</a:t>
            </a:r>
          </a:p>
          <a:p>
            <a:r>
              <a:rPr lang="en-US" dirty="0" smtClean="0">
                <a:solidFill>
                  <a:schemeClr val="bg1"/>
                </a:solidFill>
              </a:rPr>
              <a:t>October 25, 2019 </a:t>
            </a:r>
          </a:p>
          <a:p>
            <a:endParaRPr lang="en-US" dirty="0"/>
          </a:p>
          <a:p>
            <a:endParaRPr lang="en-US" dirty="0" smtClean="0"/>
          </a:p>
          <a:p>
            <a:endParaRPr lang="en-US" dirty="0"/>
          </a:p>
        </p:txBody>
      </p:sp>
      <p:sp>
        <p:nvSpPr>
          <p:cNvPr id="4" name="Text Placeholder 2"/>
          <p:cNvSpPr txBox="1">
            <a:spLocks/>
          </p:cNvSpPr>
          <p:nvPr/>
        </p:nvSpPr>
        <p:spPr>
          <a:xfrm>
            <a:off x="1866842" y="4297868"/>
            <a:ext cx="5404167" cy="606641"/>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Calibri" panose="020F050202020403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Calibri" panose="020F050202020403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Calibri" panose="020F050202020403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Calibri" panose="020F050202020403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Calibri" panose="020F050202020403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3200" dirty="0" smtClean="0">
              <a:solidFill>
                <a:srgbClr val="F2F2F2">
                  <a:tint val="75000"/>
                </a:srgbClr>
              </a:solidFill>
              <a:latin typeface="Arial"/>
            </a:endParaRPr>
          </a:p>
        </p:txBody>
      </p:sp>
    </p:spTree>
    <p:extLst>
      <p:ext uri="{BB962C8B-B14F-4D97-AF65-F5344CB8AC3E}">
        <p14:creationId xmlns:p14="http://schemas.microsoft.com/office/powerpoint/2010/main" val="83194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anose="020B0604020202020204" pitchFamily="34" charset="0"/>
                <a:cs typeface="Arial" panose="020B0604020202020204" pitchFamily="34" charset="0"/>
              </a:rPr>
              <a:t>FAMILY CAREGIVER </a:t>
            </a:r>
            <a:r>
              <a:rPr lang="en-US" b="1" dirty="0" smtClean="0">
                <a:solidFill>
                  <a:srgbClr val="FF0000"/>
                </a:solidFill>
                <a:latin typeface="Arial" panose="020B0604020202020204" pitchFamily="34" charset="0"/>
                <a:cs typeface="Arial" panose="020B0604020202020204" pitchFamily="34" charset="0"/>
              </a:rPr>
              <a:t>TAX </a:t>
            </a:r>
            <a:r>
              <a:rPr lang="en-US" b="1" dirty="0" smtClean="0">
                <a:solidFill>
                  <a:srgbClr val="FF0000"/>
                </a:solidFill>
                <a:latin typeface="Arial" panose="020B0604020202020204" pitchFamily="34" charset="0"/>
                <a:cs typeface="Arial" panose="020B0604020202020204" pitchFamily="34" charset="0"/>
              </a:rPr>
              <a:t>CREDIT (Proposed)</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00" y="1575349"/>
            <a:ext cx="9075868" cy="4846967"/>
          </a:xfrm>
        </p:spPr>
        <p:txBody>
          <a:bodyPr>
            <a:normAutofit/>
          </a:bodyPr>
          <a:lstStyle/>
          <a:p>
            <a:r>
              <a:rPr lang="en-US" dirty="0" smtClean="0"/>
              <a:t>Individuals </a:t>
            </a:r>
            <a:r>
              <a:rPr lang="en-US" dirty="0"/>
              <a:t>with a gross annual income of $75,000 or less and couples with a gross annual income of $150,000 or less could claim a credit for up to $3,500, or half of eligible expenses. </a:t>
            </a:r>
            <a:endParaRPr lang="en-US" dirty="0" smtClean="0"/>
          </a:p>
          <a:p>
            <a:r>
              <a:rPr lang="en-US" dirty="0" smtClean="0"/>
              <a:t>Such </a:t>
            </a:r>
            <a:r>
              <a:rPr lang="en-US" dirty="0"/>
              <a:t>expenses could include payments </a:t>
            </a:r>
            <a:r>
              <a:rPr lang="en-US" dirty="0" smtClean="0"/>
              <a:t>for: </a:t>
            </a:r>
          </a:p>
          <a:p>
            <a:pPr lvl="1">
              <a:buFont typeface="Courier New" panose="02070309020205020404" pitchFamily="49" charset="0"/>
              <a:buChar char="o"/>
            </a:pPr>
            <a:r>
              <a:rPr lang="en-US" dirty="0" smtClean="0">
                <a:solidFill>
                  <a:srgbClr val="0070C0"/>
                </a:solidFill>
              </a:rPr>
              <a:t>home </a:t>
            </a:r>
            <a:r>
              <a:rPr lang="en-US" dirty="0">
                <a:solidFill>
                  <a:srgbClr val="0070C0"/>
                </a:solidFill>
              </a:rPr>
              <a:t>health </a:t>
            </a:r>
            <a:r>
              <a:rPr lang="en-US" dirty="0" smtClean="0">
                <a:solidFill>
                  <a:srgbClr val="0070C0"/>
                </a:solidFill>
              </a:rPr>
              <a:t>aides</a:t>
            </a:r>
          </a:p>
          <a:p>
            <a:pPr lvl="1">
              <a:buFont typeface="Courier New" panose="02070309020205020404" pitchFamily="49" charset="0"/>
              <a:buChar char="o"/>
            </a:pPr>
            <a:r>
              <a:rPr lang="en-US" dirty="0" smtClean="0">
                <a:solidFill>
                  <a:srgbClr val="0070C0"/>
                </a:solidFill>
              </a:rPr>
              <a:t>adult </a:t>
            </a:r>
            <a:r>
              <a:rPr lang="en-US" dirty="0">
                <a:solidFill>
                  <a:srgbClr val="0070C0"/>
                </a:solidFill>
              </a:rPr>
              <a:t>day </a:t>
            </a:r>
            <a:r>
              <a:rPr lang="en-US" dirty="0" smtClean="0">
                <a:solidFill>
                  <a:srgbClr val="0070C0"/>
                </a:solidFill>
              </a:rPr>
              <a:t>care</a:t>
            </a:r>
          </a:p>
          <a:p>
            <a:pPr lvl="1">
              <a:buFont typeface="Courier New" panose="02070309020205020404" pitchFamily="49" charset="0"/>
              <a:buChar char="o"/>
            </a:pPr>
            <a:r>
              <a:rPr lang="en-US" dirty="0" smtClean="0">
                <a:solidFill>
                  <a:srgbClr val="0070C0"/>
                </a:solidFill>
              </a:rPr>
              <a:t>personal </a:t>
            </a:r>
            <a:r>
              <a:rPr lang="en-US" dirty="0">
                <a:solidFill>
                  <a:srgbClr val="0070C0"/>
                </a:solidFill>
              </a:rPr>
              <a:t>care </a:t>
            </a:r>
            <a:r>
              <a:rPr lang="en-US" dirty="0" smtClean="0">
                <a:solidFill>
                  <a:srgbClr val="0070C0"/>
                </a:solidFill>
              </a:rPr>
              <a:t>attendants</a:t>
            </a:r>
          </a:p>
          <a:p>
            <a:pPr lvl="1">
              <a:buFont typeface="Courier New" panose="02070309020205020404" pitchFamily="49" charset="0"/>
              <a:buChar char="o"/>
            </a:pPr>
            <a:r>
              <a:rPr lang="en-US" dirty="0" smtClean="0">
                <a:solidFill>
                  <a:srgbClr val="0070C0"/>
                </a:solidFill>
              </a:rPr>
              <a:t>homemaker services</a:t>
            </a:r>
          </a:p>
          <a:p>
            <a:pPr lvl="1">
              <a:buFont typeface="Courier New" panose="02070309020205020404" pitchFamily="49" charset="0"/>
              <a:buChar char="o"/>
            </a:pPr>
            <a:r>
              <a:rPr lang="en-US" dirty="0" smtClean="0">
                <a:solidFill>
                  <a:srgbClr val="0070C0"/>
                </a:solidFill>
              </a:rPr>
              <a:t>respite care</a:t>
            </a:r>
          </a:p>
          <a:p>
            <a:pPr lvl="1">
              <a:buFont typeface="Courier New" panose="02070309020205020404" pitchFamily="49" charset="0"/>
              <a:buChar char="o"/>
            </a:pPr>
            <a:r>
              <a:rPr lang="en-US" dirty="0" smtClean="0">
                <a:solidFill>
                  <a:srgbClr val="0070C0"/>
                </a:solidFill>
              </a:rPr>
              <a:t>health </a:t>
            </a:r>
            <a:r>
              <a:rPr lang="en-US" dirty="0">
                <a:solidFill>
                  <a:srgbClr val="0070C0"/>
                </a:solidFill>
              </a:rPr>
              <a:t>care </a:t>
            </a:r>
            <a:r>
              <a:rPr lang="en-US" dirty="0" smtClean="0">
                <a:solidFill>
                  <a:srgbClr val="0070C0"/>
                </a:solidFill>
              </a:rPr>
              <a:t>equipment</a:t>
            </a:r>
          </a:p>
          <a:p>
            <a:pPr lvl="1">
              <a:buFont typeface="Courier New" panose="02070309020205020404" pitchFamily="49" charset="0"/>
              <a:buChar char="o"/>
            </a:pPr>
            <a:r>
              <a:rPr lang="en-US" dirty="0" smtClean="0">
                <a:solidFill>
                  <a:srgbClr val="0070C0"/>
                </a:solidFill>
              </a:rPr>
              <a:t>home modifications</a:t>
            </a:r>
            <a:endParaRPr lang="en-US" dirty="0">
              <a:solidFill>
                <a:srgbClr val="0070C0"/>
              </a:solidFill>
            </a:endParaRPr>
          </a:p>
          <a:p>
            <a:pPr lvl="1">
              <a:buFont typeface="Courier New" panose="02070309020205020404" pitchFamily="49" charset="0"/>
              <a:buChar char="o"/>
            </a:pPr>
            <a:r>
              <a:rPr lang="en-US" dirty="0" smtClean="0">
                <a:solidFill>
                  <a:srgbClr val="0070C0"/>
                </a:solidFill>
              </a:rPr>
              <a:t>transportation </a:t>
            </a:r>
            <a:endParaRPr lang="en-US" dirty="0">
              <a:solidFill>
                <a:srgbClr val="0070C0"/>
              </a:solidFill>
            </a:endParaRPr>
          </a:p>
        </p:txBody>
      </p:sp>
      <p:pic>
        <p:nvPicPr>
          <p:cNvPr id="4" name="Picture 3"/>
          <p:cNvPicPr>
            <a:picLocks noChangeAspect="1"/>
          </p:cNvPicPr>
          <p:nvPr/>
        </p:nvPicPr>
        <p:blipFill>
          <a:blip r:embed="rId3"/>
          <a:stretch>
            <a:fillRect/>
          </a:stretch>
        </p:blipFill>
        <p:spPr>
          <a:xfrm>
            <a:off x="10295068" y="441063"/>
            <a:ext cx="1584343" cy="1656678"/>
          </a:xfrm>
          <a:prstGeom prst="rect">
            <a:avLst/>
          </a:prstGeom>
        </p:spPr>
      </p:pic>
      <p:pic>
        <p:nvPicPr>
          <p:cNvPr id="5" name="Picture 4"/>
          <p:cNvPicPr>
            <a:picLocks noChangeAspect="1"/>
          </p:cNvPicPr>
          <p:nvPr/>
        </p:nvPicPr>
        <p:blipFill>
          <a:blip r:embed="rId4"/>
          <a:stretch>
            <a:fillRect/>
          </a:stretch>
        </p:blipFill>
        <p:spPr>
          <a:xfrm>
            <a:off x="6562165" y="3087445"/>
            <a:ext cx="5317246" cy="3334871"/>
          </a:xfrm>
          <a:prstGeom prst="rect">
            <a:avLst/>
          </a:prstGeom>
        </p:spPr>
      </p:pic>
    </p:spTree>
    <p:extLst>
      <p:ext uri="{BB962C8B-B14F-4D97-AF65-F5344CB8AC3E}">
        <p14:creationId xmlns:p14="http://schemas.microsoft.com/office/powerpoint/2010/main" val="64572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626" y="1353092"/>
            <a:ext cx="7870190" cy="4269897"/>
          </a:xfrm>
        </p:spPr>
        <p:txBody>
          <a:bodyPr>
            <a:noAutofit/>
          </a:bodyPr>
          <a:lstStyle/>
          <a:p>
            <a:endParaRPr lang="en-US" dirty="0" smtClean="0"/>
          </a:p>
          <a:p>
            <a:r>
              <a:rPr lang="en-US" dirty="0" smtClean="0"/>
              <a:t>Three-year </a:t>
            </a:r>
            <a:r>
              <a:rPr lang="en-US" dirty="0" smtClean="0"/>
              <a:t>pilot </a:t>
            </a:r>
            <a:r>
              <a:rPr lang="en-US" dirty="0"/>
              <a:t>Family Caregiver Grant Program </a:t>
            </a:r>
            <a:r>
              <a:rPr lang="en-US" dirty="0" smtClean="0"/>
              <a:t>and </a:t>
            </a:r>
            <a:r>
              <a:rPr lang="en-US" dirty="0"/>
              <a:t>Grant Program Fund </a:t>
            </a:r>
            <a:r>
              <a:rPr lang="en-US" dirty="0" smtClean="0"/>
              <a:t>to </a:t>
            </a:r>
            <a:r>
              <a:rPr lang="en-US" dirty="0"/>
              <a:t>reimburse </a:t>
            </a:r>
            <a:r>
              <a:rPr lang="en-US" dirty="0" smtClean="0"/>
              <a:t>family caregivers </a:t>
            </a:r>
            <a:r>
              <a:rPr lang="en-US" dirty="0" smtClean="0"/>
              <a:t>for 50% </a:t>
            </a:r>
            <a:r>
              <a:rPr lang="en-US" dirty="0" smtClean="0"/>
              <a:t>of </a:t>
            </a:r>
            <a:r>
              <a:rPr lang="en-US" dirty="0"/>
              <a:t>qualifying </a:t>
            </a:r>
            <a:r>
              <a:rPr lang="en-US" dirty="0" smtClean="0"/>
              <a:t>expenses up </a:t>
            </a:r>
            <a:r>
              <a:rPr lang="en-US" dirty="0"/>
              <a:t>to $1,000 for each qualifying member. </a:t>
            </a:r>
            <a:endParaRPr lang="en-US" dirty="0" smtClean="0"/>
          </a:p>
          <a:p>
            <a:r>
              <a:rPr lang="en-US" dirty="0" smtClean="0"/>
              <a:t>Expenses </a:t>
            </a:r>
            <a:r>
              <a:rPr lang="en-US" dirty="0" smtClean="0"/>
              <a:t>that relate directly to caring for or supporting a qualifying family member. </a:t>
            </a:r>
          </a:p>
          <a:p>
            <a:pPr lvl="1">
              <a:buFont typeface="Courier New" panose="02070309020205020404" pitchFamily="49" charset="0"/>
              <a:buChar char="o"/>
            </a:pPr>
            <a:r>
              <a:rPr lang="en-US" dirty="0">
                <a:solidFill>
                  <a:srgbClr val="0070C0"/>
                </a:solidFill>
              </a:rPr>
              <a:t>I</a:t>
            </a:r>
            <a:r>
              <a:rPr lang="en-US" dirty="0" smtClean="0">
                <a:solidFill>
                  <a:srgbClr val="0070C0"/>
                </a:solidFill>
              </a:rPr>
              <a:t>mproving </a:t>
            </a:r>
            <a:r>
              <a:rPr lang="en-US" dirty="0" smtClean="0">
                <a:solidFill>
                  <a:srgbClr val="0070C0"/>
                </a:solidFill>
              </a:rPr>
              <a:t>or altering the individual's primary residence</a:t>
            </a:r>
          </a:p>
          <a:p>
            <a:pPr lvl="1">
              <a:buFont typeface="Courier New" panose="02070309020205020404" pitchFamily="49" charset="0"/>
              <a:buChar char="o"/>
            </a:pPr>
            <a:r>
              <a:rPr lang="en-US" dirty="0">
                <a:solidFill>
                  <a:srgbClr val="0070C0"/>
                </a:solidFill>
              </a:rPr>
              <a:t>P</a:t>
            </a:r>
            <a:r>
              <a:rPr lang="en-US" dirty="0" smtClean="0">
                <a:solidFill>
                  <a:srgbClr val="0070C0"/>
                </a:solidFill>
              </a:rPr>
              <a:t>urchasing </a:t>
            </a:r>
            <a:r>
              <a:rPr lang="en-US" dirty="0" smtClean="0">
                <a:solidFill>
                  <a:srgbClr val="0070C0"/>
                </a:solidFill>
              </a:rPr>
              <a:t>or leasing equipment or assistive care </a:t>
            </a:r>
            <a:r>
              <a:rPr lang="en-US" dirty="0" smtClean="0">
                <a:solidFill>
                  <a:srgbClr val="0070C0"/>
                </a:solidFill>
              </a:rPr>
              <a:t>technology</a:t>
            </a:r>
          </a:p>
          <a:p>
            <a:r>
              <a:rPr lang="en-US" dirty="0" smtClean="0"/>
              <a:t>Funded by state general fund</a:t>
            </a:r>
            <a:endParaRPr lang="en-US" dirty="0" smtClean="0"/>
          </a:p>
        </p:txBody>
      </p:sp>
      <p:sp>
        <p:nvSpPr>
          <p:cNvPr id="4" name="Title 1"/>
          <p:cNvSpPr txBox="1">
            <a:spLocks/>
          </p:cNvSpPr>
          <p:nvPr/>
        </p:nvSpPr>
        <p:spPr>
          <a:xfrm>
            <a:off x="413199" y="303818"/>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AZ FAMILY CAREGIVER GRANT PROGRAM</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5" name="Picture 4"/>
          <p:cNvPicPr>
            <a:picLocks noChangeAspect="1"/>
          </p:cNvPicPr>
          <p:nvPr/>
        </p:nvPicPr>
        <p:blipFill>
          <a:blip r:embed="rId3"/>
          <a:stretch>
            <a:fillRect/>
          </a:stretch>
        </p:blipFill>
        <p:spPr>
          <a:xfrm>
            <a:off x="7906702" y="4776395"/>
            <a:ext cx="3582465" cy="1895868"/>
          </a:xfrm>
          <a:prstGeom prst="rect">
            <a:avLst/>
          </a:prstGeom>
        </p:spPr>
      </p:pic>
      <p:pic>
        <p:nvPicPr>
          <p:cNvPr id="7" name="Picture 6"/>
          <p:cNvPicPr>
            <a:picLocks noChangeAspect="1"/>
          </p:cNvPicPr>
          <p:nvPr/>
        </p:nvPicPr>
        <p:blipFill>
          <a:blip r:embed="rId4"/>
          <a:stretch>
            <a:fillRect/>
          </a:stretch>
        </p:blipFill>
        <p:spPr>
          <a:xfrm>
            <a:off x="10036884" y="554689"/>
            <a:ext cx="1859805" cy="1784257"/>
          </a:xfrm>
          <a:prstGeom prst="rect">
            <a:avLst/>
          </a:prstGeom>
        </p:spPr>
      </p:pic>
    </p:spTree>
    <p:extLst>
      <p:ext uri="{BB962C8B-B14F-4D97-AF65-F5344CB8AC3E}">
        <p14:creationId xmlns:p14="http://schemas.microsoft.com/office/powerpoint/2010/main" val="1142525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anose="020B0604020202020204" pitchFamily="34" charset="0"/>
                <a:cs typeface="Arial" panose="020B0604020202020204" pitchFamily="34" charset="0"/>
              </a:rPr>
              <a:t>CA </a:t>
            </a:r>
            <a:r>
              <a:rPr lang="en-US" b="1" dirty="0" smtClean="0">
                <a:solidFill>
                  <a:srgbClr val="FF0000"/>
                </a:solidFill>
                <a:latin typeface="Arial" panose="020B0604020202020204" pitchFamily="34" charset="0"/>
                <a:cs typeface="Arial" panose="020B0604020202020204" pitchFamily="34" charset="0"/>
              </a:rPr>
              <a:t>MASTER PLAN ON AGING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833531"/>
            <a:ext cx="9488246" cy="4525963"/>
          </a:xfrm>
        </p:spPr>
        <p:txBody>
          <a:bodyPr/>
          <a:lstStyle/>
          <a:p>
            <a:pPr marL="0" indent="0">
              <a:buNone/>
            </a:pPr>
            <a:r>
              <a:rPr lang="en-US" b="1" dirty="0"/>
              <a:t>MASTER PLAN ON AGING (MPA) and California Aging and Disability Alliance (CADA) </a:t>
            </a:r>
            <a:r>
              <a:rPr lang="en-US" b="1" dirty="0" smtClean="0"/>
              <a:t>EFFORTS</a:t>
            </a:r>
          </a:p>
          <a:p>
            <a:pPr lvl="1"/>
            <a:r>
              <a:rPr lang="en-US" dirty="0"/>
              <a:t>Governor Newsom issued Executive Order in June 2019 to Establish Master Plan on Aging by October 2020</a:t>
            </a:r>
          </a:p>
          <a:p>
            <a:pPr lvl="2">
              <a:buFont typeface="Courier New" panose="02070309020205020404" pitchFamily="49" charset="0"/>
              <a:buChar char="o"/>
            </a:pPr>
            <a:r>
              <a:rPr lang="en-US" dirty="0">
                <a:solidFill>
                  <a:srgbClr val="0070C0"/>
                </a:solidFill>
              </a:rPr>
              <a:t>Will serve as a Blueprint for to build Age-friendly California</a:t>
            </a:r>
          </a:p>
          <a:p>
            <a:pPr lvl="2">
              <a:buFont typeface="Courier New" panose="02070309020205020404" pitchFamily="49" charset="0"/>
              <a:buChar char="o"/>
            </a:pPr>
            <a:r>
              <a:rPr lang="en-US" dirty="0">
                <a:solidFill>
                  <a:srgbClr val="0070C0"/>
                </a:solidFill>
              </a:rPr>
              <a:t>Stakeholder Advisory Committee named </a:t>
            </a:r>
            <a:endParaRPr lang="en-US" dirty="0" smtClean="0">
              <a:solidFill>
                <a:srgbClr val="0070C0"/>
              </a:solidFill>
            </a:endParaRPr>
          </a:p>
          <a:p>
            <a:pPr lvl="2">
              <a:buFont typeface="Courier New" panose="02070309020205020404" pitchFamily="49" charset="0"/>
              <a:buChar char="o"/>
            </a:pPr>
            <a:r>
              <a:rPr lang="en-US" dirty="0" smtClean="0">
                <a:solidFill>
                  <a:srgbClr val="0070C0"/>
                </a:solidFill>
              </a:rPr>
              <a:t>Executive </a:t>
            </a:r>
            <a:r>
              <a:rPr lang="en-US" dirty="0">
                <a:solidFill>
                  <a:srgbClr val="0070C0"/>
                </a:solidFill>
              </a:rPr>
              <a:t>Order calls for looking beyond public programs </a:t>
            </a:r>
          </a:p>
          <a:p>
            <a:pPr lvl="2">
              <a:buFont typeface="Courier New" panose="02070309020205020404" pitchFamily="49" charset="0"/>
              <a:buChar char="o"/>
            </a:pPr>
            <a:r>
              <a:rPr lang="en-US" dirty="0">
                <a:solidFill>
                  <a:srgbClr val="0070C0"/>
                </a:solidFill>
              </a:rPr>
              <a:t>Report to include an examination of access to </a:t>
            </a:r>
            <a:r>
              <a:rPr lang="en-US" dirty="0" smtClean="0">
                <a:solidFill>
                  <a:srgbClr val="0070C0"/>
                </a:solidFill>
              </a:rPr>
              <a:t>LTC, </a:t>
            </a:r>
            <a:r>
              <a:rPr lang="en-US" dirty="0">
                <a:solidFill>
                  <a:srgbClr val="0070C0"/>
                </a:solidFill>
              </a:rPr>
              <a:t>financing for LTC and quality (among other issues)</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0097846" y="430306"/>
            <a:ext cx="1832385" cy="1935480"/>
          </a:xfrm>
          <a:prstGeom prst="rect">
            <a:avLst/>
          </a:prstGeom>
        </p:spPr>
      </p:pic>
      <p:pic>
        <p:nvPicPr>
          <p:cNvPr id="5" name="Picture 4"/>
          <p:cNvPicPr>
            <a:picLocks noChangeAspect="1"/>
          </p:cNvPicPr>
          <p:nvPr/>
        </p:nvPicPr>
        <p:blipFill>
          <a:blip r:embed="rId4"/>
          <a:stretch>
            <a:fillRect/>
          </a:stretch>
        </p:blipFill>
        <p:spPr>
          <a:xfrm>
            <a:off x="5949427" y="5470936"/>
            <a:ext cx="5715000" cy="800100"/>
          </a:xfrm>
          <a:prstGeom prst="rect">
            <a:avLst/>
          </a:prstGeom>
        </p:spPr>
      </p:pic>
    </p:spTree>
    <p:extLst>
      <p:ext uri="{BB962C8B-B14F-4D97-AF65-F5344CB8AC3E}">
        <p14:creationId xmlns:p14="http://schemas.microsoft.com/office/powerpoint/2010/main" val="350464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046" y="1328608"/>
            <a:ext cx="8282862" cy="5298102"/>
          </a:xfrm>
        </p:spPr>
        <p:txBody>
          <a:bodyPr>
            <a:noAutofit/>
          </a:bodyPr>
          <a:lstStyle/>
          <a:p>
            <a:pPr marL="0" indent="0">
              <a:buNone/>
            </a:pPr>
            <a:endParaRPr lang="en-US" dirty="0" smtClean="0"/>
          </a:p>
          <a:p>
            <a:r>
              <a:rPr lang="en-US" dirty="0" smtClean="0"/>
              <a:t>Multi-year effort focusing on future of LTC</a:t>
            </a:r>
          </a:p>
          <a:p>
            <a:r>
              <a:rPr lang="en-US" dirty="0" smtClean="0"/>
              <a:t>Enhanced </a:t>
            </a:r>
            <a:r>
              <a:rPr lang="en-US" dirty="0" smtClean="0"/>
              <a:t>Home Care Benefit in Medicare Supplemental </a:t>
            </a:r>
            <a:r>
              <a:rPr lang="en-US" dirty="0" smtClean="0"/>
              <a:t>Plans Proposal</a:t>
            </a:r>
            <a:endParaRPr lang="en-US" dirty="0" smtClean="0"/>
          </a:p>
          <a:p>
            <a:pPr lvl="1">
              <a:buFont typeface="Courier New" panose="02070309020205020404" pitchFamily="49" charset="0"/>
              <a:buChar char="o"/>
            </a:pPr>
            <a:r>
              <a:rPr lang="en-US" dirty="0">
                <a:solidFill>
                  <a:srgbClr val="0070C0"/>
                </a:solidFill>
              </a:rPr>
              <a:t>The state would </a:t>
            </a:r>
            <a:r>
              <a:rPr lang="en-US" dirty="0" smtClean="0">
                <a:solidFill>
                  <a:srgbClr val="0070C0"/>
                </a:solidFill>
              </a:rPr>
              <a:t>require a </a:t>
            </a:r>
            <a:r>
              <a:rPr lang="en-US" dirty="0">
                <a:solidFill>
                  <a:srgbClr val="0070C0"/>
                </a:solidFill>
              </a:rPr>
              <a:t>home care benefit, non-medical, </a:t>
            </a:r>
            <a:r>
              <a:rPr lang="en-US" dirty="0" smtClean="0">
                <a:solidFill>
                  <a:srgbClr val="0070C0"/>
                </a:solidFill>
              </a:rPr>
              <a:t>in </a:t>
            </a:r>
            <a:r>
              <a:rPr lang="en-US" dirty="0">
                <a:solidFill>
                  <a:srgbClr val="0070C0"/>
                </a:solidFill>
              </a:rPr>
              <a:t>all Medicare Advantage plans and Medigap policies sold in the </a:t>
            </a:r>
            <a:r>
              <a:rPr lang="en-US" dirty="0" smtClean="0">
                <a:solidFill>
                  <a:srgbClr val="0070C0"/>
                </a:solidFill>
              </a:rPr>
              <a:t>state</a:t>
            </a:r>
            <a:r>
              <a:rPr lang="en-US" dirty="0">
                <a:solidFill>
                  <a:srgbClr val="0070C0"/>
                </a:solidFill>
              </a:rPr>
              <a:t>  </a:t>
            </a:r>
          </a:p>
          <a:p>
            <a:pPr lvl="1">
              <a:buFont typeface="Courier New" panose="02070309020205020404" pitchFamily="49" charset="0"/>
              <a:buChar char="o"/>
            </a:pPr>
            <a:r>
              <a:rPr lang="en-US" dirty="0" smtClean="0">
                <a:solidFill>
                  <a:srgbClr val="0070C0"/>
                </a:solidFill>
              </a:rPr>
              <a:t>Paid through increase in premiums for supplemental plans</a:t>
            </a:r>
          </a:p>
          <a:p>
            <a:pPr lvl="1">
              <a:buFont typeface="Courier New" panose="02070309020205020404" pitchFamily="49" charset="0"/>
              <a:buChar char="o"/>
            </a:pPr>
            <a:r>
              <a:rPr lang="en-US" dirty="0" smtClean="0">
                <a:solidFill>
                  <a:srgbClr val="0070C0"/>
                </a:solidFill>
              </a:rPr>
              <a:t>Broad range of services and supports</a:t>
            </a:r>
            <a:endParaRPr lang="en-US" dirty="0" smtClean="0">
              <a:solidFill>
                <a:srgbClr val="0070C0"/>
              </a:solidFill>
            </a:endParaRPr>
          </a:p>
          <a:p>
            <a:pPr lvl="1">
              <a:buFont typeface="Courier New" panose="02070309020205020404" pitchFamily="49" charset="0"/>
              <a:buChar char="o"/>
            </a:pPr>
            <a:r>
              <a:rPr lang="en-US" dirty="0" smtClean="0">
                <a:solidFill>
                  <a:srgbClr val="0070C0"/>
                </a:solidFill>
              </a:rPr>
              <a:t>Estimated premium increase of $6.79/month for MA plans; $8.49/month for </a:t>
            </a:r>
            <a:r>
              <a:rPr lang="en-US" dirty="0" err="1" smtClean="0">
                <a:solidFill>
                  <a:srgbClr val="0070C0"/>
                </a:solidFill>
              </a:rPr>
              <a:t>Medigap</a:t>
            </a:r>
            <a:endParaRPr lang="en-US" dirty="0" smtClean="0">
              <a:solidFill>
                <a:srgbClr val="0070C0"/>
              </a:solidFill>
            </a:endParaRPr>
          </a:p>
          <a:p>
            <a:pPr lvl="1">
              <a:buFont typeface="Courier New" panose="02070309020205020404" pitchFamily="49" charset="0"/>
              <a:buChar char="o"/>
            </a:pPr>
            <a:endParaRPr lang="en-US" dirty="0" smtClean="0">
              <a:solidFill>
                <a:srgbClr val="0070C0"/>
              </a:solidFill>
            </a:endParaRPr>
          </a:p>
        </p:txBody>
      </p:sp>
      <p:sp>
        <p:nvSpPr>
          <p:cNvPr id="4" name="Title 1"/>
          <p:cNvSpPr txBox="1">
            <a:spLocks/>
          </p:cNvSpPr>
          <p:nvPr/>
        </p:nvSpPr>
        <p:spPr>
          <a:xfrm>
            <a:off x="1004869" y="306911"/>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MN </a:t>
            </a:r>
            <a:r>
              <a:rPr lang="en-US" b="1" dirty="0" smtClean="0">
                <a:solidFill>
                  <a:srgbClr val="FF0000"/>
                </a:solidFill>
              </a:rPr>
              <a:t>OWN YOUR OWN FUTURE INITIATIVE</a:t>
            </a:r>
            <a:endParaRPr lang="en-US" dirty="0">
              <a:solidFill>
                <a:srgbClr val="141313"/>
              </a:solidFill>
            </a:endParaRPr>
          </a:p>
        </p:txBody>
      </p:sp>
      <p:pic>
        <p:nvPicPr>
          <p:cNvPr id="6" name="Picture 5"/>
          <p:cNvPicPr>
            <a:picLocks noChangeAspect="1"/>
          </p:cNvPicPr>
          <p:nvPr/>
        </p:nvPicPr>
        <p:blipFill>
          <a:blip r:embed="rId3"/>
          <a:stretch>
            <a:fillRect/>
          </a:stretch>
        </p:blipFill>
        <p:spPr>
          <a:xfrm>
            <a:off x="9180437" y="4498488"/>
            <a:ext cx="2763520" cy="2000923"/>
          </a:xfrm>
          <a:prstGeom prst="rect">
            <a:avLst/>
          </a:prstGeom>
        </p:spPr>
      </p:pic>
      <p:pic>
        <p:nvPicPr>
          <p:cNvPr id="7" name="Picture 6"/>
          <p:cNvPicPr>
            <a:picLocks noChangeAspect="1"/>
          </p:cNvPicPr>
          <p:nvPr/>
        </p:nvPicPr>
        <p:blipFill>
          <a:blip r:embed="rId4"/>
          <a:stretch>
            <a:fillRect/>
          </a:stretch>
        </p:blipFill>
        <p:spPr>
          <a:xfrm>
            <a:off x="10262795" y="518198"/>
            <a:ext cx="1681162" cy="1773181"/>
          </a:xfrm>
          <a:prstGeom prst="rect">
            <a:avLst/>
          </a:prstGeom>
        </p:spPr>
      </p:pic>
    </p:spTree>
    <p:extLst>
      <p:ext uri="{BB962C8B-B14F-4D97-AF65-F5344CB8AC3E}">
        <p14:creationId xmlns:p14="http://schemas.microsoft.com/office/powerpoint/2010/main" val="318042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717" y="1600518"/>
            <a:ext cx="8410076" cy="4269897"/>
          </a:xfrm>
        </p:spPr>
        <p:txBody>
          <a:bodyPr>
            <a:noAutofit/>
          </a:bodyPr>
          <a:lstStyle/>
          <a:p>
            <a:pPr marL="0" indent="0">
              <a:buNone/>
            </a:pPr>
            <a:endParaRPr lang="en-US" dirty="0" smtClean="0"/>
          </a:p>
          <a:p>
            <a:pPr marL="0" indent="0">
              <a:buNone/>
            </a:pPr>
            <a:endParaRPr lang="en-US" dirty="0" smtClean="0"/>
          </a:p>
          <a:p>
            <a:pPr>
              <a:buClr>
                <a:schemeClr val="accent6"/>
              </a:buClr>
              <a:buFont typeface="Wingdings" panose="05000000000000000000" pitchFamily="2" charset="2"/>
              <a:buChar char="q"/>
            </a:pPr>
            <a:r>
              <a:rPr lang="en-US" dirty="0" smtClean="0"/>
              <a:t>Mandatory Options Counseling (OK)</a:t>
            </a:r>
          </a:p>
          <a:p>
            <a:pPr marL="0" indent="0">
              <a:buClr>
                <a:schemeClr val="accent6"/>
              </a:buClr>
              <a:buNone/>
            </a:pPr>
            <a:endParaRPr lang="en-US" dirty="0" smtClean="0"/>
          </a:p>
          <a:p>
            <a:pPr marL="0" indent="0">
              <a:buClr>
                <a:schemeClr val="accent6"/>
              </a:buClr>
              <a:buNone/>
            </a:pPr>
            <a:endParaRPr lang="en-US" dirty="0" smtClean="0"/>
          </a:p>
          <a:p>
            <a:pPr>
              <a:buClr>
                <a:schemeClr val="accent6"/>
              </a:buClr>
              <a:buFont typeface="Wingdings" panose="05000000000000000000" pitchFamily="2" charset="2"/>
              <a:buChar char="q"/>
            </a:pPr>
            <a:r>
              <a:rPr lang="en-US" dirty="0" smtClean="0"/>
              <a:t>No Wrong Door/Optional Options </a:t>
            </a:r>
            <a:r>
              <a:rPr lang="en-US" dirty="0"/>
              <a:t>C</a:t>
            </a:r>
            <a:r>
              <a:rPr lang="en-US" dirty="0" smtClean="0"/>
              <a:t>ounseling (WI)</a:t>
            </a:r>
          </a:p>
        </p:txBody>
      </p:sp>
      <p:sp>
        <p:nvSpPr>
          <p:cNvPr id="4" name="Title 1"/>
          <p:cNvSpPr txBox="1">
            <a:spLocks/>
          </p:cNvSpPr>
          <p:nvPr/>
        </p:nvSpPr>
        <p:spPr>
          <a:xfrm>
            <a:off x="1047900" y="457518"/>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HOW ARE STATES HELPING PEOPLE MAXIMIZE USE OF PRIVATE RESOURCES</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9" name="Picture 8"/>
          <p:cNvPicPr>
            <a:picLocks noChangeAspect="1"/>
          </p:cNvPicPr>
          <p:nvPr/>
        </p:nvPicPr>
        <p:blipFill>
          <a:blip r:embed="rId3"/>
          <a:stretch>
            <a:fillRect/>
          </a:stretch>
        </p:blipFill>
        <p:spPr>
          <a:xfrm>
            <a:off x="8358692" y="1808578"/>
            <a:ext cx="3067553" cy="2580542"/>
          </a:xfrm>
          <a:prstGeom prst="rect">
            <a:avLst/>
          </a:prstGeom>
        </p:spPr>
      </p:pic>
    </p:spTree>
    <p:extLst>
      <p:ext uri="{BB962C8B-B14F-4D97-AF65-F5344CB8AC3E}">
        <p14:creationId xmlns:p14="http://schemas.microsoft.com/office/powerpoint/2010/main" val="809892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2959" y="1414671"/>
            <a:ext cx="8410076" cy="4269897"/>
          </a:xfrm>
        </p:spPr>
        <p:txBody>
          <a:bodyPr>
            <a:noAutofit/>
          </a:bodyPr>
          <a:lstStyle/>
          <a:p>
            <a:pPr marL="0" indent="0">
              <a:buNone/>
            </a:pPr>
            <a:endParaRPr lang="en-US" dirty="0" smtClean="0"/>
          </a:p>
          <a:p>
            <a:r>
              <a:rPr lang="en-US" b="1" dirty="0"/>
              <a:t>Oklahoma Choices for Long-Term Care </a:t>
            </a:r>
            <a:r>
              <a:rPr lang="en-US" b="1" dirty="0" smtClean="0"/>
              <a:t>Act </a:t>
            </a:r>
            <a:r>
              <a:rPr lang="en-US" dirty="0" smtClean="0"/>
              <a:t>passed in 2019</a:t>
            </a:r>
          </a:p>
          <a:p>
            <a:r>
              <a:rPr lang="en-US" dirty="0" smtClean="0"/>
              <a:t>Establishes </a:t>
            </a:r>
            <a:r>
              <a:rPr lang="en-US" i="1" dirty="0" smtClean="0"/>
              <a:t>mandatory</a:t>
            </a:r>
            <a:r>
              <a:rPr lang="en-US" dirty="0"/>
              <a:t> </a:t>
            </a:r>
            <a:r>
              <a:rPr lang="en-US" dirty="0" smtClean="0"/>
              <a:t>options counseling to </a:t>
            </a:r>
            <a:r>
              <a:rPr lang="en-US" dirty="0"/>
              <a:t>inform people about alternatives to nursing home </a:t>
            </a:r>
            <a:r>
              <a:rPr lang="en-US" dirty="0" smtClean="0"/>
              <a:t>placement</a:t>
            </a:r>
          </a:p>
          <a:p>
            <a:r>
              <a:rPr lang="en-US" dirty="0" smtClean="0"/>
              <a:t>Counseling provided to individuals 55+, guardians or family caregivers</a:t>
            </a:r>
          </a:p>
          <a:p>
            <a:r>
              <a:rPr lang="en-US" dirty="0" smtClean="0"/>
              <a:t>Counseling must </a:t>
            </a:r>
            <a:r>
              <a:rPr lang="en-US" dirty="0"/>
              <a:t>be given prior to admission to a </a:t>
            </a:r>
            <a:r>
              <a:rPr lang="en-US" dirty="0" smtClean="0"/>
              <a:t>LTC  facility </a:t>
            </a:r>
            <a:r>
              <a:rPr lang="en-US" dirty="0"/>
              <a:t>or within 14 days after emergency admission </a:t>
            </a:r>
            <a:endParaRPr lang="en-US" dirty="0" smtClean="0"/>
          </a:p>
          <a:p>
            <a:r>
              <a:rPr lang="en-US" dirty="0" smtClean="0"/>
              <a:t>Current nursing home residents may request counseling</a:t>
            </a:r>
            <a:endParaRPr lang="en-US" dirty="0"/>
          </a:p>
          <a:p>
            <a:pPr marL="0" indent="0">
              <a:buNone/>
            </a:pPr>
            <a:endParaRPr lang="en-US" dirty="0" smtClean="0"/>
          </a:p>
        </p:txBody>
      </p:sp>
      <p:sp>
        <p:nvSpPr>
          <p:cNvPr id="4" name="Title 1"/>
          <p:cNvSpPr txBox="1">
            <a:spLocks/>
          </p:cNvSpPr>
          <p:nvPr/>
        </p:nvSpPr>
        <p:spPr>
          <a:xfrm>
            <a:off x="1037142" y="349941"/>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OK MANDATORY OPTIONS COUNSELING</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2" name="Picture 1"/>
          <p:cNvPicPr>
            <a:picLocks noChangeAspect="1"/>
          </p:cNvPicPr>
          <p:nvPr/>
        </p:nvPicPr>
        <p:blipFill>
          <a:blip r:embed="rId3"/>
          <a:stretch>
            <a:fillRect/>
          </a:stretch>
        </p:blipFill>
        <p:spPr>
          <a:xfrm>
            <a:off x="10370371" y="517880"/>
            <a:ext cx="1486263" cy="1644407"/>
          </a:xfrm>
          <a:prstGeom prst="rect">
            <a:avLst/>
          </a:prstGeom>
        </p:spPr>
      </p:pic>
      <p:pic>
        <p:nvPicPr>
          <p:cNvPr id="5" name="Picture 4"/>
          <p:cNvPicPr>
            <a:picLocks noChangeAspect="1"/>
          </p:cNvPicPr>
          <p:nvPr/>
        </p:nvPicPr>
        <p:blipFill>
          <a:blip r:embed="rId4"/>
          <a:stretch>
            <a:fillRect/>
          </a:stretch>
        </p:blipFill>
        <p:spPr>
          <a:xfrm>
            <a:off x="8689164" y="4813030"/>
            <a:ext cx="2853791" cy="1743075"/>
          </a:xfrm>
          <a:prstGeom prst="rect">
            <a:avLst/>
          </a:prstGeom>
        </p:spPr>
      </p:pic>
    </p:spTree>
    <p:extLst>
      <p:ext uri="{BB962C8B-B14F-4D97-AF65-F5344CB8AC3E}">
        <p14:creationId xmlns:p14="http://schemas.microsoft.com/office/powerpoint/2010/main" val="143794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767" y="1360882"/>
            <a:ext cx="8960507" cy="4269897"/>
          </a:xfrm>
        </p:spPr>
        <p:txBody>
          <a:bodyPr>
            <a:noAutofit/>
          </a:bodyPr>
          <a:lstStyle/>
          <a:p>
            <a:pPr>
              <a:buClr>
                <a:schemeClr val="accent6"/>
              </a:buClr>
              <a:buFont typeface="Wingdings" panose="05000000000000000000" pitchFamily="2" charset="2"/>
              <a:buChar char="q"/>
            </a:pPr>
            <a:endParaRPr lang="en-US" dirty="0" smtClean="0"/>
          </a:p>
          <a:p>
            <a:r>
              <a:rPr lang="en-US" dirty="0" smtClean="0"/>
              <a:t>Options counseling provided to help people use own resources wisely</a:t>
            </a:r>
          </a:p>
          <a:p>
            <a:r>
              <a:rPr lang="en-US" dirty="0" smtClean="0"/>
              <a:t>Less than 10% of ADRC contacts are persons eligible for </a:t>
            </a:r>
            <a:r>
              <a:rPr lang="en-US" dirty="0" smtClean="0"/>
              <a:t>publicly- </a:t>
            </a:r>
            <a:r>
              <a:rPr lang="en-US" dirty="0" smtClean="0"/>
              <a:t>funded </a:t>
            </a:r>
            <a:r>
              <a:rPr lang="en-US" dirty="0" smtClean="0"/>
              <a:t>programs</a:t>
            </a:r>
            <a:endParaRPr lang="en-US" dirty="0" smtClean="0"/>
          </a:p>
          <a:p>
            <a:r>
              <a:rPr lang="en-US" dirty="0" smtClean="0"/>
              <a:t>Discussion of community resources people can purchase with own funds</a:t>
            </a:r>
          </a:p>
          <a:p>
            <a:r>
              <a:rPr lang="en-US" dirty="0" smtClean="0"/>
              <a:t>Tools available in 4 languages to guide conversations about future planning</a:t>
            </a:r>
          </a:p>
        </p:txBody>
      </p:sp>
      <p:sp>
        <p:nvSpPr>
          <p:cNvPr id="4" name="Title 1"/>
          <p:cNvSpPr txBox="1">
            <a:spLocks/>
          </p:cNvSpPr>
          <p:nvPr/>
        </p:nvSpPr>
        <p:spPr>
          <a:xfrm>
            <a:off x="976040" y="713724"/>
            <a:ext cx="9140518" cy="64715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WI NO WRONG DOOR/ADRC</a:t>
            </a:r>
          </a:p>
          <a:p>
            <a:pPr>
              <a:defRPr/>
            </a:pPr>
            <a:r>
              <a:rPr lang="en-US" b="1" dirty="0" smtClean="0">
                <a:solidFill>
                  <a:srgbClr val="FF0000"/>
                </a:solidFill>
              </a:rPr>
              <a:t>OPTIONS COUNSELING</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2" name="Picture 1"/>
          <p:cNvPicPr>
            <a:picLocks noChangeAspect="1"/>
          </p:cNvPicPr>
          <p:nvPr/>
        </p:nvPicPr>
        <p:blipFill>
          <a:blip r:embed="rId3"/>
          <a:stretch>
            <a:fillRect/>
          </a:stretch>
        </p:blipFill>
        <p:spPr>
          <a:xfrm>
            <a:off x="10015369" y="442577"/>
            <a:ext cx="1993134" cy="1816530"/>
          </a:xfrm>
          <a:prstGeom prst="rect">
            <a:avLst/>
          </a:prstGeom>
        </p:spPr>
      </p:pic>
      <p:pic>
        <p:nvPicPr>
          <p:cNvPr id="5" name="Picture 4"/>
          <p:cNvPicPr>
            <a:picLocks noChangeAspect="1"/>
          </p:cNvPicPr>
          <p:nvPr/>
        </p:nvPicPr>
        <p:blipFill>
          <a:blip r:embed="rId4"/>
          <a:stretch>
            <a:fillRect/>
          </a:stretch>
        </p:blipFill>
        <p:spPr>
          <a:xfrm>
            <a:off x="8199339" y="4615031"/>
            <a:ext cx="3194581" cy="2047059"/>
          </a:xfrm>
          <a:prstGeom prst="rect">
            <a:avLst/>
          </a:prstGeom>
        </p:spPr>
      </p:pic>
    </p:spTree>
    <p:extLst>
      <p:ext uri="{BB962C8B-B14F-4D97-AF65-F5344CB8AC3E}">
        <p14:creationId xmlns:p14="http://schemas.microsoft.com/office/powerpoint/2010/main" val="1987655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8" y="1360882"/>
            <a:ext cx="8410076" cy="4269897"/>
          </a:xfrm>
        </p:spPr>
        <p:txBody>
          <a:bodyPr>
            <a:noAutofit/>
          </a:bodyPr>
          <a:lstStyle/>
          <a:p>
            <a:pPr>
              <a:buClr>
                <a:schemeClr val="accent6"/>
              </a:buClr>
              <a:buFont typeface="Wingdings" panose="05000000000000000000" pitchFamily="2" charset="2"/>
              <a:buChar char="q"/>
            </a:pPr>
            <a:endParaRPr lang="en-US" dirty="0" smtClean="0"/>
          </a:p>
          <a:p>
            <a:pPr>
              <a:buClr>
                <a:schemeClr val="accent6"/>
              </a:buClr>
              <a:buFont typeface="Wingdings" panose="05000000000000000000" pitchFamily="2" charset="2"/>
              <a:buChar char="q"/>
            </a:pPr>
            <a:endParaRPr lang="en-US" dirty="0"/>
          </a:p>
          <a:p>
            <a:pPr>
              <a:buClr>
                <a:schemeClr val="accent6"/>
              </a:buClr>
              <a:buFont typeface="Wingdings" panose="05000000000000000000" pitchFamily="2" charset="2"/>
              <a:buChar char="q"/>
            </a:pPr>
            <a:r>
              <a:rPr lang="en-US" dirty="0" smtClean="0"/>
              <a:t> Tailored Supports (WA)</a:t>
            </a:r>
            <a:endParaRPr lang="en-US" dirty="0"/>
          </a:p>
          <a:p>
            <a:pPr marL="0" indent="0">
              <a:buClr>
                <a:schemeClr val="accent6"/>
              </a:buClr>
              <a:buNone/>
            </a:pPr>
            <a:endParaRPr lang="en-US" dirty="0" smtClean="0"/>
          </a:p>
          <a:p>
            <a:pPr marL="0" indent="0">
              <a:buClr>
                <a:schemeClr val="accent6"/>
              </a:buClr>
              <a:buNone/>
            </a:pPr>
            <a:endParaRPr lang="en-US" dirty="0"/>
          </a:p>
          <a:p>
            <a:pPr>
              <a:buClr>
                <a:schemeClr val="accent6"/>
              </a:buClr>
              <a:buFont typeface="Wingdings" panose="05000000000000000000" pitchFamily="2" charset="2"/>
              <a:buChar char="q"/>
            </a:pPr>
            <a:r>
              <a:rPr lang="en-US" dirty="0" smtClean="0"/>
              <a:t> Limited Benefit Package (OR)</a:t>
            </a:r>
            <a:endParaRPr lang="en-US" dirty="0"/>
          </a:p>
          <a:p>
            <a:pPr marL="0" indent="0">
              <a:buNone/>
            </a:pPr>
            <a:endParaRPr lang="en-US" dirty="0" smtClean="0"/>
          </a:p>
        </p:txBody>
      </p:sp>
      <p:sp>
        <p:nvSpPr>
          <p:cNvPr id="4" name="Title 1"/>
          <p:cNvSpPr txBox="1">
            <a:spLocks/>
          </p:cNvSpPr>
          <p:nvPr/>
        </p:nvSpPr>
        <p:spPr>
          <a:xfrm>
            <a:off x="746685" y="602785"/>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HOW ARE STATES HELPING PEOPLE DELAY OR AVOID FULL MEDICAID USAGE?</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5" name="Picture 4"/>
          <p:cNvPicPr>
            <a:picLocks noChangeAspect="1"/>
          </p:cNvPicPr>
          <p:nvPr/>
        </p:nvPicPr>
        <p:blipFill>
          <a:blip r:embed="rId3"/>
          <a:stretch>
            <a:fillRect/>
          </a:stretch>
        </p:blipFill>
        <p:spPr>
          <a:xfrm>
            <a:off x="6449309" y="2130688"/>
            <a:ext cx="3103482" cy="3301924"/>
          </a:xfrm>
          <a:prstGeom prst="rect">
            <a:avLst/>
          </a:prstGeom>
        </p:spPr>
      </p:pic>
    </p:spTree>
    <p:extLst>
      <p:ext uri="{BB962C8B-B14F-4D97-AF65-F5344CB8AC3E}">
        <p14:creationId xmlns:p14="http://schemas.microsoft.com/office/powerpoint/2010/main" val="3871490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44" y="483980"/>
            <a:ext cx="10972800" cy="1112884"/>
          </a:xfrm>
        </p:spPr>
        <p:txBody>
          <a:bodyPr/>
          <a:lstStyle/>
          <a:p>
            <a:r>
              <a:rPr lang="en-US" b="1" dirty="0" smtClean="0">
                <a:solidFill>
                  <a:srgbClr val="FF0000"/>
                </a:solidFill>
                <a:latin typeface="Arial" panose="020B0604020202020204" pitchFamily="34" charset="0"/>
                <a:cs typeface="Arial" panose="020B0604020202020204" pitchFamily="34" charset="0"/>
              </a:rPr>
              <a:t>WA</a:t>
            </a:r>
            <a:r>
              <a:rPr lang="en-US" b="1" dirty="0" smtClean="0">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MEDICAID TRANSFORMATION DEMONSTRATION TO TAILOR SUPPORTS FOR NEAR POOR OLDER ADULTS AND FAMILY </a:t>
            </a:r>
            <a:r>
              <a:rPr lang="en-US" b="1" dirty="0" smtClean="0">
                <a:solidFill>
                  <a:srgbClr val="FF0000"/>
                </a:solidFill>
                <a:latin typeface="Arial" panose="020B0604020202020204" pitchFamily="34" charset="0"/>
                <a:cs typeface="Arial" panose="020B0604020202020204" pitchFamily="34" charset="0"/>
              </a:rPr>
              <a:t>CAREGIVERS 1115 Waiver (2017)</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795" y="1838263"/>
            <a:ext cx="9040010" cy="4525963"/>
          </a:xfrm>
        </p:spPr>
        <p:txBody>
          <a:bodyPr/>
          <a:lstStyle/>
          <a:p>
            <a:pPr lvl="1"/>
            <a:r>
              <a:rPr lang="en-US" b="1" dirty="0" smtClean="0"/>
              <a:t>Medicaid </a:t>
            </a:r>
            <a:r>
              <a:rPr lang="en-US" b="1" dirty="0" smtClean="0"/>
              <a:t>Alternative Care (MAC</a:t>
            </a:r>
            <a:r>
              <a:rPr lang="en-US" dirty="0" smtClean="0"/>
              <a:t>)</a:t>
            </a:r>
          </a:p>
          <a:p>
            <a:pPr lvl="2">
              <a:buFont typeface="Courier New" panose="02070309020205020404" pitchFamily="49" charset="0"/>
              <a:buChar char="o"/>
            </a:pPr>
            <a:r>
              <a:rPr lang="en-US" dirty="0" smtClean="0"/>
              <a:t>Allows state to provide services to support family caregivers</a:t>
            </a:r>
          </a:p>
          <a:p>
            <a:pPr lvl="2">
              <a:buFont typeface="Courier New" panose="02070309020205020404" pitchFamily="49" charset="0"/>
              <a:buChar char="o"/>
            </a:pPr>
            <a:r>
              <a:rPr lang="en-US" dirty="0" smtClean="0"/>
              <a:t>Intended to help avoid or delay more intensive Medicaid-funded services</a:t>
            </a:r>
          </a:p>
          <a:p>
            <a:pPr lvl="2">
              <a:buFont typeface="Courier New" panose="02070309020205020404" pitchFamily="49" charset="0"/>
              <a:buChar char="o"/>
            </a:pPr>
            <a:r>
              <a:rPr lang="en-US" dirty="0" smtClean="0"/>
              <a:t>Caregiver must be caring for a Medicaid-eligible person who meets nursing home level of care</a:t>
            </a:r>
          </a:p>
          <a:p>
            <a:pPr lvl="2">
              <a:buFont typeface="Courier New" panose="02070309020205020404" pitchFamily="49" charset="0"/>
              <a:buChar char="o"/>
            </a:pPr>
            <a:r>
              <a:rPr lang="en-US" dirty="0" smtClean="0"/>
              <a:t>Choice between receiving MAC services or traditional LTSS services </a:t>
            </a:r>
          </a:p>
          <a:p>
            <a:pPr lvl="1"/>
            <a:endParaRPr lang="en-US" dirty="0"/>
          </a:p>
        </p:txBody>
      </p:sp>
      <p:pic>
        <p:nvPicPr>
          <p:cNvPr id="4" name="Picture 3"/>
          <p:cNvPicPr>
            <a:picLocks noChangeAspect="1"/>
          </p:cNvPicPr>
          <p:nvPr/>
        </p:nvPicPr>
        <p:blipFill>
          <a:blip r:embed="rId3"/>
          <a:stretch>
            <a:fillRect/>
          </a:stretch>
        </p:blipFill>
        <p:spPr>
          <a:xfrm>
            <a:off x="10286742" y="1412224"/>
            <a:ext cx="1816765" cy="1731414"/>
          </a:xfrm>
          <a:prstGeom prst="rect">
            <a:avLst/>
          </a:prstGeom>
        </p:spPr>
      </p:pic>
      <p:pic>
        <p:nvPicPr>
          <p:cNvPr id="6" name="Picture 5"/>
          <p:cNvPicPr>
            <a:picLocks noChangeAspect="1"/>
          </p:cNvPicPr>
          <p:nvPr/>
        </p:nvPicPr>
        <p:blipFill>
          <a:blip r:embed="rId4"/>
          <a:stretch>
            <a:fillRect/>
          </a:stretch>
        </p:blipFill>
        <p:spPr>
          <a:xfrm>
            <a:off x="8781579" y="4399877"/>
            <a:ext cx="3321928" cy="2043953"/>
          </a:xfrm>
          <a:prstGeom prst="rect">
            <a:avLst/>
          </a:prstGeom>
        </p:spPr>
      </p:pic>
    </p:spTree>
    <p:extLst>
      <p:ext uri="{BB962C8B-B14F-4D97-AF65-F5344CB8AC3E}">
        <p14:creationId xmlns:p14="http://schemas.microsoft.com/office/powerpoint/2010/main" val="380775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512" y="2094151"/>
            <a:ext cx="8410076" cy="4269897"/>
          </a:xfrm>
        </p:spPr>
        <p:txBody>
          <a:bodyPr>
            <a:noAutofit/>
          </a:bodyPr>
          <a:lstStyle/>
          <a:p>
            <a:r>
              <a:rPr lang="en-US" b="1" dirty="0" smtClean="0"/>
              <a:t>Tailored Supports for Older Adults (TSOA) Program</a:t>
            </a:r>
            <a:endParaRPr lang="en-US" dirty="0" smtClean="0"/>
          </a:p>
          <a:p>
            <a:pPr lvl="1">
              <a:buFont typeface="Courier New" panose="02070309020205020404" pitchFamily="49" charset="0"/>
              <a:buChar char="o"/>
            </a:pPr>
            <a:r>
              <a:rPr lang="en-US" dirty="0" smtClean="0"/>
              <a:t>New eligibility category and benefit package for 55+ at risk of future Medicaid-funded LTSS, who do not meet financial eligibility criteria</a:t>
            </a:r>
          </a:p>
          <a:p>
            <a:pPr lvl="1">
              <a:buFont typeface="Courier New" panose="02070309020205020404" pitchFamily="49" charset="0"/>
              <a:buChar char="o"/>
            </a:pPr>
            <a:r>
              <a:rPr lang="en-US" dirty="0" smtClean="0"/>
              <a:t>Financial assistance and access to adult day, family caregiver training, home mod, housekeeping, meal delivery, PERS, respite, transportation, etc.</a:t>
            </a:r>
          </a:p>
          <a:p>
            <a:pPr lvl="1">
              <a:buFont typeface="Courier New" panose="02070309020205020404" pitchFamily="49" charset="0"/>
              <a:buChar char="o"/>
            </a:pPr>
            <a:r>
              <a:rPr lang="en-US" dirty="0" smtClean="0"/>
              <a:t>Personal Care for those without a family caregiver </a:t>
            </a:r>
            <a:endParaRPr lang="en-US" dirty="0" smtClean="0"/>
          </a:p>
          <a:p>
            <a:pPr lvl="1">
              <a:buFont typeface="Courier New" panose="02070309020205020404" pitchFamily="49" charset="0"/>
              <a:buChar char="o"/>
            </a:pPr>
            <a:r>
              <a:rPr lang="en-US" dirty="0" smtClean="0"/>
              <a:t>Cost per member per month $400</a:t>
            </a:r>
            <a:endParaRPr lang="en-US" dirty="0" smtClean="0"/>
          </a:p>
          <a:p>
            <a:pPr marL="0" indent="0">
              <a:buNone/>
            </a:pPr>
            <a:endParaRPr lang="en-US" dirty="0" smtClean="0"/>
          </a:p>
        </p:txBody>
      </p:sp>
      <p:sp>
        <p:nvSpPr>
          <p:cNvPr id="4" name="Title 1"/>
          <p:cNvSpPr txBox="1">
            <a:spLocks/>
          </p:cNvSpPr>
          <p:nvPr/>
        </p:nvSpPr>
        <p:spPr>
          <a:xfrm>
            <a:off x="271393" y="401531"/>
            <a:ext cx="10572315" cy="15738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WA MEDICAID TRANSFORMATION DEMONSTRATION TO TAILOR SUPPORTS FOR NEAR POOR OLDER ADULTS AND FAMILY CAREGIVERS 1115 WAIVER (2017)</a:t>
            </a:r>
            <a:endParaRPr lang="en-US" dirty="0">
              <a:solidFill>
                <a:srgbClr val="FF0000"/>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2" name="Picture 1"/>
          <p:cNvPicPr>
            <a:picLocks noChangeAspect="1"/>
          </p:cNvPicPr>
          <p:nvPr/>
        </p:nvPicPr>
        <p:blipFill>
          <a:blip r:embed="rId3"/>
          <a:stretch>
            <a:fillRect/>
          </a:stretch>
        </p:blipFill>
        <p:spPr>
          <a:xfrm>
            <a:off x="10113857" y="1484555"/>
            <a:ext cx="1813673" cy="1731527"/>
          </a:xfrm>
          <a:prstGeom prst="rect">
            <a:avLst/>
          </a:prstGeom>
        </p:spPr>
      </p:pic>
      <p:pic>
        <p:nvPicPr>
          <p:cNvPr id="5" name="Picture 4"/>
          <p:cNvPicPr>
            <a:picLocks noChangeAspect="1"/>
          </p:cNvPicPr>
          <p:nvPr/>
        </p:nvPicPr>
        <p:blipFill>
          <a:blip r:embed="rId4"/>
          <a:stretch>
            <a:fillRect/>
          </a:stretch>
        </p:blipFill>
        <p:spPr>
          <a:xfrm>
            <a:off x="6401070" y="5104619"/>
            <a:ext cx="4442637" cy="1621677"/>
          </a:xfrm>
          <a:prstGeom prst="rect">
            <a:avLst/>
          </a:prstGeom>
        </p:spPr>
      </p:pic>
    </p:spTree>
    <p:extLst>
      <p:ext uri="{BB962C8B-B14F-4D97-AF65-F5344CB8AC3E}">
        <p14:creationId xmlns:p14="http://schemas.microsoft.com/office/powerpoint/2010/main" val="224655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233" y="1460669"/>
            <a:ext cx="8568824" cy="4705621"/>
          </a:xfrm>
        </p:spPr>
        <p:txBody>
          <a:bodyPr>
            <a:noAutofit/>
          </a:bodyPr>
          <a:lstStyle/>
          <a:p>
            <a:r>
              <a:rPr lang="en-US" dirty="0" smtClean="0"/>
              <a:t>Why focus on Family Caregivers?</a:t>
            </a:r>
          </a:p>
          <a:p>
            <a:r>
              <a:rPr lang="en-US" dirty="0" smtClean="0"/>
              <a:t>Who are NY’s Family Caregivers, what do they do and </a:t>
            </a:r>
            <a:r>
              <a:rPr lang="en-US" dirty="0"/>
              <a:t>w</a:t>
            </a:r>
            <a:r>
              <a:rPr lang="en-US" dirty="0" smtClean="0"/>
              <a:t>hat do they need?</a:t>
            </a:r>
          </a:p>
          <a:p>
            <a:r>
              <a:rPr lang="en-US" dirty="0" smtClean="0"/>
              <a:t>What are the key trends in Family Caregiving?</a:t>
            </a:r>
          </a:p>
          <a:p>
            <a:r>
              <a:rPr lang="en-US" dirty="0" smtClean="0"/>
              <a:t>How </a:t>
            </a:r>
            <a:r>
              <a:rPr lang="en-US" dirty="0" smtClean="0"/>
              <a:t>do States Help People Pay for their LTC Needs?</a:t>
            </a:r>
          </a:p>
          <a:p>
            <a:pPr lvl="1"/>
            <a:r>
              <a:rPr lang="en-US" dirty="0" smtClean="0"/>
              <a:t>State LTC insurance benefit</a:t>
            </a:r>
          </a:p>
          <a:p>
            <a:pPr lvl="1"/>
            <a:r>
              <a:rPr lang="en-US" dirty="0" smtClean="0"/>
              <a:t>Cash Benefit LTC program</a:t>
            </a:r>
          </a:p>
          <a:p>
            <a:pPr lvl="1"/>
            <a:r>
              <a:rPr lang="en-US" dirty="0" smtClean="0"/>
              <a:t>Caregiver </a:t>
            </a:r>
            <a:r>
              <a:rPr lang="en-US" dirty="0" smtClean="0"/>
              <a:t>Tax Credit/Grant </a:t>
            </a:r>
            <a:r>
              <a:rPr lang="en-US" dirty="0"/>
              <a:t>Program</a:t>
            </a:r>
            <a:endParaRPr lang="en-US" dirty="0" smtClean="0"/>
          </a:p>
          <a:p>
            <a:r>
              <a:rPr lang="en-US" dirty="0"/>
              <a:t>How do States Help People Maximize Private Resources? </a:t>
            </a:r>
          </a:p>
          <a:p>
            <a:r>
              <a:rPr lang="en-US" dirty="0"/>
              <a:t>How do States Help People Delay/Avoid Full Medicaid </a:t>
            </a:r>
            <a:r>
              <a:rPr lang="en-US" dirty="0" smtClean="0"/>
              <a:t>Utilization?</a:t>
            </a:r>
            <a:endParaRPr lang="en-US" dirty="0"/>
          </a:p>
          <a:p>
            <a:pPr marL="0" indent="0">
              <a:buNone/>
            </a:pPr>
            <a:endParaRPr lang="en-US" dirty="0" smtClean="0"/>
          </a:p>
          <a:p>
            <a:pPr marL="0" indent="0">
              <a:buNone/>
            </a:pPr>
            <a:endParaRPr lang="en-US" dirty="0" smtClean="0"/>
          </a:p>
          <a:p>
            <a:pPr marL="0" indent="0">
              <a:buNone/>
            </a:pPr>
            <a:r>
              <a:rPr lang="en-US" dirty="0"/>
              <a:t>	</a:t>
            </a:r>
            <a:endParaRPr lang="en-US" dirty="0" smtClean="0"/>
          </a:p>
          <a:p>
            <a:pPr marL="0" indent="0">
              <a:buNone/>
            </a:pPr>
            <a:endParaRPr lang="en-US" dirty="0" smtClean="0"/>
          </a:p>
        </p:txBody>
      </p:sp>
      <p:sp>
        <p:nvSpPr>
          <p:cNvPr id="4" name="Title 1"/>
          <p:cNvSpPr txBox="1">
            <a:spLocks/>
          </p:cNvSpPr>
          <p:nvPr/>
        </p:nvSpPr>
        <p:spPr>
          <a:xfrm>
            <a:off x="821988" y="317669"/>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AGENDA</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spTree>
    <p:extLst>
      <p:ext uri="{BB962C8B-B14F-4D97-AF65-F5344CB8AC3E}">
        <p14:creationId xmlns:p14="http://schemas.microsoft.com/office/powerpoint/2010/main" val="564567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34" y="1360882"/>
            <a:ext cx="7954410" cy="4269897"/>
          </a:xfrm>
        </p:spPr>
        <p:txBody>
          <a:bodyPr>
            <a:noAutofit/>
          </a:bodyPr>
          <a:lstStyle/>
          <a:p>
            <a:r>
              <a:rPr lang="en-US" dirty="0" smtClean="0"/>
              <a:t>Legislation introduced in 2019 to develop program to provide limited benefit package for individuals receiving care from a family caregiver</a:t>
            </a:r>
          </a:p>
          <a:p>
            <a:pPr lvl="1">
              <a:buFont typeface="Courier New" panose="02070309020205020404" pitchFamily="49" charset="0"/>
              <a:buChar char="o"/>
            </a:pPr>
            <a:r>
              <a:rPr lang="en-US" dirty="0" smtClean="0">
                <a:solidFill>
                  <a:srgbClr val="0070C0"/>
                </a:solidFill>
              </a:rPr>
              <a:t>55+ requiring nursing facility level of care</a:t>
            </a:r>
          </a:p>
          <a:p>
            <a:pPr lvl="1">
              <a:buFont typeface="Courier New" panose="02070309020205020404" pitchFamily="49" charset="0"/>
              <a:buChar char="o"/>
            </a:pPr>
            <a:r>
              <a:rPr lang="en-US" dirty="0" smtClean="0">
                <a:solidFill>
                  <a:srgbClr val="0070C0"/>
                </a:solidFill>
              </a:rPr>
              <a:t>Under 55 with dementia</a:t>
            </a:r>
          </a:p>
          <a:p>
            <a:pPr lvl="1">
              <a:buFont typeface="Courier New" panose="02070309020205020404" pitchFamily="49" charset="0"/>
              <a:buChar char="o"/>
            </a:pPr>
            <a:r>
              <a:rPr lang="en-US" dirty="0" smtClean="0">
                <a:solidFill>
                  <a:srgbClr val="0070C0"/>
                </a:solidFill>
              </a:rPr>
              <a:t>Not eligible for Medicaid</a:t>
            </a:r>
          </a:p>
          <a:p>
            <a:pPr lvl="1">
              <a:buFont typeface="Courier New" panose="02070309020205020404" pitchFamily="49" charset="0"/>
              <a:buChar char="o"/>
            </a:pPr>
            <a:r>
              <a:rPr lang="en-US" dirty="0" smtClean="0">
                <a:solidFill>
                  <a:srgbClr val="0070C0"/>
                </a:solidFill>
              </a:rPr>
              <a:t>Income up to 400 percent FPL</a:t>
            </a:r>
          </a:p>
          <a:p>
            <a:pPr lvl="1">
              <a:buFont typeface="Courier New" panose="02070309020205020404" pitchFamily="49" charset="0"/>
              <a:buChar char="o"/>
            </a:pPr>
            <a:r>
              <a:rPr lang="en-US" dirty="0" smtClean="0">
                <a:solidFill>
                  <a:srgbClr val="0070C0"/>
                </a:solidFill>
              </a:rPr>
              <a:t>Requires the state to seek federal approval for financial participation in cost</a:t>
            </a:r>
          </a:p>
          <a:p>
            <a:pPr lvl="1">
              <a:buFont typeface="Courier New" panose="02070309020205020404" pitchFamily="49" charset="0"/>
              <a:buChar char="o"/>
            </a:pPr>
            <a:r>
              <a:rPr lang="en-US" dirty="0" smtClean="0">
                <a:solidFill>
                  <a:srgbClr val="0070C0"/>
                </a:solidFill>
              </a:rPr>
              <a:t>Advisory committee to design program </a:t>
            </a:r>
          </a:p>
          <a:p>
            <a:r>
              <a:rPr lang="en-US" dirty="0" smtClean="0"/>
              <a:t>The bill didn’t pass, instead language was added to OR DHS budget bill requiring the agency to do this. DHS is using the bill language as a guide to craft the program.</a:t>
            </a:r>
            <a:endParaRPr lang="en-US" dirty="0"/>
          </a:p>
          <a:p>
            <a:pPr marL="0" indent="0">
              <a:buNone/>
            </a:pPr>
            <a:endParaRPr lang="en-US" dirty="0" smtClean="0"/>
          </a:p>
        </p:txBody>
      </p:sp>
      <p:sp>
        <p:nvSpPr>
          <p:cNvPr id="4" name="Title 1"/>
          <p:cNvSpPr txBox="1">
            <a:spLocks/>
          </p:cNvSpPr>
          <p:nvPr/>
        </p:nvSpPr>
        <p:spPr>
          <a:xfrm>
            <a:off x="544132" y="217881"/>
            <a:ext cx="926045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a:ea typeface="+mj-ea"/>
                <a:cs typeface="Arial"/>
              </a:rPr>
              <a:t>OR Limited Benefit Package</a:t>
            </a:r>
            <a:endParaRPr kumimoji="0" lang="en-US" sz="2800" b="0" i="0" u="none" strike="noStrike" kern="1200" cap="none" spc="0" normalizeH="0" baseline="0" noProof="0" dirty="0">
              <a:ln>
                <a:noFill/>
              </a:ln>
              <a:solidFill>
                <a:srgbClr val="141313"/>
              </a:solidFill>
              <a:effectLst/>
              <a:uLnTx/>
              <a:uFillTx/>
              <a:latin typeface="Arial"/>
              <a:ea typeface="+mj-ea"/>
              <a:cs typeface="Aria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10241280" y="441859"/>
            <a:ext cx="1831770" cy="1838045"/>
          </a:xfrm>
          <a:prstGeom prst="rect">
            <a:avLst/>
          </a:prstGeom>
        </p:spPr>
      </p:pic>
      <p:pic>
        <p:nvPicPr>
          <p:cNvPr id="5" name="Picture 4"/>
          <p:cNvPicPr>
            <a:picLocks noChangeAspect="1"/>
          </p:cNvPicPr>
          <p:nvPr/>
        </p:nvPicPr>
        <p:blipFill>
          <a:blip r:embed="rId4"/>
          <a:stretch>
            <a:fillRect/>
          </a:stretch>
        </p:blipFill>
        <p:spPr>
          <a:xfrm>
            <a:off x="8763915" y="3807917"/>
            <a:ext cx="3309135" cy="1822862"/>
          </a:xfrm>
          <a:prstGeom prst="rect">
            <a:avLst/>
          </a:prstGeom>
        </p:spPr>
      </p:pic>
    </p:spTree>
    <p:extLst>
      <p:ext uri="{BB962C8B-B14F-4D97-AF65-F5344CB8AC3E}">
        <p14:creationId xmlns:p14="http://schemas.microsoft.com/office/powerpoint/2010/main" val="415619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anose="020B0604020202020204" pitchFamily="34" charset="0"/>
                <a:cs typeface="Arial" panose="020B0604020202020204" pitchFamily="34" charset="0"/>
              </a:rPr>
              <a:t>In Conclusion:  </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599" y="1607621"/>
            <a:ext cx="10266381" cy="4525963"/>
          </a:xfrm>
        </p:spPr>
        <p:txBody>
          <a:bodyPr>
            <a:normAutofit lnSpcReduction="10000"/>
          </a:bodyPr>
          <a:lstStyle/>
          <a:p>
            <a:pPr lvl="0"/>
            <a:r>
              <a:rPr lang="en-US" dirty="0" smtClean="0"/>
              <a:t>Focus on family caregivers who provide the bulk of care that enables millions of </a:t>
            </a:r>
            <a:r>
              <a:rPr lang="en-US" dirty="0" smtClean="0"/>
              <a:t>New </a:t>
            </a:r>
            <a:r>
              <a:rPr lang="en-US" dirty="0" smtClean="0"/>
              <a:t>Yorkers </a:t>
            </a:r>
            <a:r>
              <a:rPr lang="en-US" dirty="0" smtClean="0"/>
              <a:t>to </a:t>
            </a:r>
            <a:r>
              <a:rPr lang="en-US" dirty="0" smtClean="0"/>
              <a:t>remain in their </a:t>
            </a:r>
            <a:r>
              <a:rPr lang="en-US" dirty="0" smtClean="0"/>
              <a:t>homes</a:t>
            </a:r>
          </a:p>
          <a:p>
            <a:pPr lvl="0"/>
            <a:r>
              <a:rPr lang="en-US" dirty="0" smtClean="0"/>
              <a:t>Protect this pre</a:t>
            </a:r>
            <a:r>
              <a:rPr lang="en-US" dirty="0" smtClean="0"/>
              <a:t>cious </a:t>
            </a:r>
            <a:r>
              <a:rPr lang="en-US" dirty="0"/>
              <a:t>resource </a:t>
            </a:r>
            <a:r>
              <a:rPr lang="en-US" dirty="0" smtClean="0"/>
              <a:t>as </a:t>
            </a:r>
            <a:r>
              <a:rPr lang="en-US" dirty="0"/>
              <a:t>the </a:t>
            </a:r>
            <a:r>
              <a:rPr lang="en-US" dirty="0" smtClean="0"/>
              <a:t>demands </a:t>
            </a:r>
            <a:r>
              <a:rPr lang="en-US" dirty="0"/>
              <a:t>of care become increasingly unsustainable for families to manage </a:t>
            </a:r>
            <a:r>
              <a:rPr lang="en-US" dirty="0" smtClean="0"/>
              <a:t>alone</a:t>
            </a:r>
          </a:p>
          <a:p>
            <a:pPr lvl="0"/>
            <a:r>
              <a:rPr lang="en-US" dirty="0" smtClean="0"/>
              <a:t>Pay attention to those not rich enough to shoulder the financial costs of caregiving but not poor enough to qualify for current program support</a:t>
            </a:r>
            <a:endParaRPr lang="en-US" dirty="0" smtClean="0"/>
          </a:p>
          <a:p>
            <a:pPr lvl="0"/>
            <a:r>
              <a:rPr lang="en-US" dirty="0" smtClean="0"/>
              <a:t>Consider programs</a:t>
            </a:r>
            <a:r>
              <a:rPr lang="en-US" dirty="0" smtClean="0"/>
              <a:t>, </a:t>
            </a:r>
            <a:r>
              <a:rPr lang="en-US" dirty="0" smtClean="0"/>
              <a:t>financial </a:t>
            </a:r>
            <a:r>
              <a:rPr lang="en-US" dirty="0" smtClean="0"/>
              <a:t>relief and </a:t>
            </a:r>
            <a:r>
              <a:rPr lang="en-US" dirty="0" smtClean="0"/>
              <a:t>service </a:t>
            </a:r>
            <a:r>
              <a:rPr lang="en-US" dirty="0" smtClean="0"/>
              <a:t>packages </a:t>
            </a:r>
            <a:r>
              <a:rPr lang="en-US" dirty="0" smtClean="0"/>
              <a:t>that can </a:t>
            </a:r>
            <a:r>
              <a:rPr lang="en-US" dirty="0" smtClean="0"/>
              <a:t>go a long way to help: </a:t>
            </a:r>
          </a:p>
          <a:p>
            <a:pPr lvl="1">
              <a:buFont typeface="Courier New" panose="02070309020205020404" pitchFamily="49" charset="0"/>
              <a:buChar char="o"/>
            </a:pPr>
            <a:r>
              <a:rPr lang="en-US" dirty="0">
                <a:solidFill>
                  <a:srgbClr val="0070C0"/>
                </a:solidFill>
              </a:rPr>
              <a:t>F</a:t>
            </a:r>
            <a:r>
              <a:rPr lang="en-US" dirty="0" smtClean="0">
                <a:solidFill>
                  <a:srgbClr val="0070C0"/>
                </a:solidFill>
              </a:rPr>
              <a:t>amily caregivers continue to provide care and keep loved ones home</a:t>
            </a:r>
          </a:p>
          <a:p>
            <a:pPr lvl="1">
              <a:buFont typeface="Courier New" panose="02070309020205020404" pitchFamily="49" charset="0"/>
              <a:buChar char="o"/>
            </a:pPr>
            <a:r>
              <a:rPr lang="en-US" dirty="0">
                <a:solidFill>
                  <a:srgbClr val="0070C0"/>
                </a:solidFill>
              </a:rPr>
              <a:t>I</a:t>
            </a:r>
            <a:r>
              <a:rPr lang="en-US" dirty="0" smtClean="0">
                <a:solidFill>
                  <a:srgbClr val="0070C0"/>
                </a:solidFill>
              </a:rPr>
              <a:t>ndividuals maximize the use of private resources</a:t>
            </a:r>
          </a:p>
          <a:p>
            <a:pPr lvl="1">
              <a:buFont typeface="Courier New" panose="02070309020205020404" pitchFamily="49" charset="0"/>
              <a:buChar char="o"/>
            </a:pPr>
            <a:r>
              <a:rPr lang="en-US" dirty="0" smtClean="0">
                <a:solidFill>
                  <a:srgbClr val="0070C0"/>
                </a:solidFill>
              </a:rPr>
              <a:t>Delay or avoid full Medicaid </a:t>
            </a:r>
            <a:r>
              <a:rPr lang="en-US" dirty="0" smtClean="0">
                <a:solidFill>
                  <a:srgbClr val="0070C0"/>
                </a:solidFill>
              </a:rPr>
              <a:t>utilization</a:t>
            </a:r>
          </a:p>
          <a:p>
            <a:pPr>
              <a:buFont typeface="Courier New" panose="02070309020205020404" pitchFamily="49" charset="0"/>
              <a:buChar char="o"/>
            </a:pPr>
            <a:r>
              <a:rPr lang="en-US" dirty="0" smtClean="0"/>
              <a:t>Study and adapt promising approaches from other states</a:t>
            </a:r>
            <a:endParaRPr lang="en-US" dirty="0"/>
          </a:p>
          <a:p>
            <a:pPr marL="0" indent="0">
              <a:buNone/>
            </a:pPr>
            <a:endParaRPr lang="en-US" dirty="0"/>
          </a:p>
        </p:txBody>
      </p:sp>
    </p:spTree>
    <p:extLst>
      <p:ext uri="{BB962C8B-B14F-4D97-AF65-F5344CB8AC3E}">
        <p14:creationId xmlns:p14="http://schemas.microsoft.com/office/powerpoint/2010/main" val="259675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9271" y="3378957"/>
            <a:ext cx="8107680" cy="193899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2F2F2"/>
                </a:solidFill>
                <a:effectLst/>
                <a:uLnTx/>
                <a:uFillTx/>
                <a:latin typeface="Arial"/>
                <a:ea typeface="+mn-ea"/>
                <a:cs typeface="+mn-cs"/>
              </a:rPr>
              <a:t>Ilene Henshaw</a:t>
            </a:r>
            <a:endParaRPr kumimoji="0" lang="en-US" sz="2400" b="1" i="0" u="none" strike="noStrike" kern="1200" cap="none" spc="0" normalizeH="0" baseline="0" noProof="0" dirty="0">
              <a:ln>
                <a:noFill/>
              </a:ln>
              <a:solidFill>
                <a:srgbClr val="F2F2F2"/>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2F2F2"/>
                </a:solidFill>
                <a:effectLst/>
                <a:uLnTx/>
                <a:uFillTx/>
                <a:latin typeface="Arial"/>
                <a:ea typeface="+mn-ea"/>
                <a:cs typeface="+mn-cs"/>
              </a:rPr>
              <a:t>Director, </a:t>
            </a:r>
            <a:r>
              <a:rPr kumimoji="0" lang="en-US" sz="2400" b="1" i="0" u="none" strike="noStrike" kern="1200" cap="none" spc="0" normalizeH="0" baseline="0" noProof="0" dirty="0">
                <a:ln>
                  <a:noFill/>
                </a:ln>
                <a:solidFill>
                  <a:srgbClr val="F2F2F2"/>
                </a:solidFill>
                <a:effectLst/>
                <a:uLnTx/>
                <a:uFillTx/>
                <a:latin typeface="Arial"/>
                <a:ea typeface="+mn-ea"/>
                <a:cs typeface="+mn-cs"/>
              </a:rPr>
              <a:t>State Advocacy &amp; Strategy Integration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2"/>
                </a:solidFill>
                <a:effectLst/>
                <a:uLnTx/>
                <a:uFillTx/>
                <a:latin typeface="Arial"/>
                <a:ea typeface="+mn-ea"/>
                <a:cs typeface="+mn-cs"/>
              </a:rPr>
              <a:t>AARP Government Affairs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2"/>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2F2F2"/>
                </a:solidFill>
                <a:effectLst/>
                <a:uLnTx/>
                <a:uFillTx/>
                <a:latin typeface="Arial"/>
                <a:ea typeface="+mn-ea"/>
                <a:cs typeface="+mn-cs"/>
              </a:rPr>
              <a:t>ihenshaw@aarp.org</a:t>
            </a:r>
            <a:endParaRPr kumimoji="0" lang="en-US" sz="2400" b="1" i="0" u="none" strike="noStrike" kern="1200" cap="none" spc="0" normalizeH="0" baseline="0" noProof="0" dirty="0">
              <a:ln>
                <a:noFill/>
              </a:ln>
              <a:solidFill>
                <a:srgbClr val="F2F2F2"/>
              </a:solidFill>
              <a:effectLst/>
              <a:uLnTx/>
              <a:uFillTx/>
              <a:latin typeface="Arial"/>
              <a:ea typeface="+mn-ea"/>
              <a:cs typeface="+mn-cs"/>
            </a:endParaRPr>
          </a:p>
        </p:txBody>
      </p:sp>
      <p:sp>
        <p:nvSpPr>
          <p:cNvPr id="2" name="TextBox 1"/>
          <p:cNvSpPr txBox="1"/>
          <p:nvPr/>
        </p:nvSpPr>
        <p:spPr>
          <a:xfrm>
            <a:off x="3628284" y="1460148"/>
            <a:ext cx="4709653" cy="1200329"/>
          </a:xfrm>
          <a:prstGeom prst="rect">
            <a:avLst/>
          </a:prstGeom>
          <a:noFill/>
        </p:spPr>
        <p:txBody>
          <a:bodyPr wrap="square" rtlCol="0">
            <a:spAutoFit/>
          </a:bodyPr>
          <a:lstStyle/>
          <a:p>
            <a:pPr algn="ctr"/>
            <a:r>
              <a:rPr lang="en-US" sz="3600" b="1" dirty="0" smtClean="0"/>
              <a:t>THANK YOU!</a:t>
            </a:r>
          </a:p>
          <a:p>
            <a:pPr algn="ctr"/>
            <a:r>
              <a:rPr lang="en-US" sz="3600" b="1" dirty="0" smtClean="0"/>
              <a:t>ANY QUESTIONS?</a:t>
            </a:r>
            <a:endParaRPr lang="en-US" sz="3600" b="1" dirty="0"/>
          </a:p>
        </p:txBody>
      </p:sp>
    </p:spTree>
    <p:extLst>
      <p:ext uri="{BB962C8B-B14F-4D97-AF65-F5344CB8AC3E}">
        <p14:creationId xmlns:p14="http://schemas.microsoft.com/office/powerpoint/2010/main" val="400247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00" y="755246"/>
            <a:ext cx="10972800" cy="676868"/>
          </a:xfrm>
        </p:spPr>
        <p:txBody>
          <a:bodyPr/>
          <a:lstStyle/>
          <a:p>
            <a:r>
              <a:rPr lang="en-US" b="1" dirty="0" smtClean="0">
                <a:solidFill>
                  <a:srgbClr val="FF0000"/>
                </a:solidFill>
                <a:latin typeface="Arial" panose="020B0604020202020204" pitchFamily="34" charset="0"/>
                <a:cs typeface="Arial" panose="020B0604020202020204" pitchFamily="34" charset="0"/>
              </a:rPr>
              <a:t>WHY FOCUS ON FAMILY CAREGIVERS?</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6269" y="1596863"/>
            <a:ext cx="10972800" cy="4525963"/>
          </a:xfrm>
        </p:spPr>
        <p:txBody>
          <a:bodyPr/>
          <a:lstStyle/>
          <a:p>
            <a:endParaRPr lang="en-US" dirty="0"/>
          </a:p>
          <a:p>
            <a:pPr lvl="2">
              <a:buFont typeface="Courier New" panose="02070309020205020404" pitchFamily="49" charset="0"/>
              <a:buChar char="o"/>
            </a:pPr>
            <a:r>
              <a:rPr lang="en-US" dirty="0" smtClean="0"/>
              <a:t>2,580,000 = </a:t>
            </a:r>
            <a:r>
              <a:rPr lang="en-US" dirty="0" smtClean="0"/>
              <a:t>New York family </a:t>
            </a:r>
            <a:r>
              <a:rPr lang="en-US" dirty="0"/>
              <a:t>caregivers </a:t>
            </a:r>
            <a:r>
              <a:rPr lang="en-US" dirty="0" smtClean="0"/>
              <a:t>caring for an adult </a:t>
            </a:r>
            <a:r>
              <a:rPr lang="en-US" dirty="0" smtClean="0"/>
              <a:t>18+ with </a:t>
            </a:r>
            <a:r>
              <a:rPr lang="en-US" dirty="0" smtClean="0"/>
              <a:t>a physical disability</a:t>
            </a:r>
          </a:p>
          <a:p>
            <a:pPr lvl="1"/>
            <a:endParaRPr lang="en-US" dirty="0" smtClean="0"/>
          </a:p>
          <a:p>
            <a:pPr lvl="2">
              <a:buFont typeface="Courier New" panose="02070309020205020404" pitchFamily="49" charset="0"/>
              <a:buChar char="o"/>
            </a:pPr>
            <a:r>
              <a:rPr lang="en-US" dirty="0" smtClean="0"/>
              <a:t>265,214 = New Yorkers 21+ receiving </a:t>
            </a:r>
            <a:r>
              <a:rPr lang="en-US" dirty="0" smtClean="0"/>
              <a:t>Medicaid HCBS</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smtClean="0"/>
              <a:t>Policies directed at supporting family caregivers have the potential to impact approximately 10 times the number of individuals receiving Medicaid HCBS  </a:t>
            </a:r>
            <a:endParaRPr lang="en-US" dirty="0" smtClean="0"/>
          </a:p>
        </p:txBody>
      </p:sp>
    </p:spTree>
    <p:extLst>
      <p:ext uri="{BB962C8B-B14F-4D97-AF65-F5344CB8AC3E}">
        <p14:creationId xmlns:p14="http://schemas.microsoft.com/office/powerpoint/2010/main" val="227403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58657" y="425245"/>
            <a:ext cx="9131824" cy="1143000"/>
          </a:xfrm>
        </p:spPr>
        <p:txBody>
          <a:bodyPr/>
          <a:lstStyle/>
          <a:p>
            <a:r>
              <a:rPr lang="en-US" b="1" dirty="0">
                <a:solidFill>
                  <a:srgbClr val="FF0000"/>
                </a:solidFill>
                <a:latin typeface="Arial" panose="020B0604020202020204" pitchFamily="34" charset="0"/>
                <a:cs typeface="Arial" panose="020B0604020202020204" pitchFamily="34" charset="0"/>
              </a:rPr>
              <a:t>Family Caregivers: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The Backbone of the LTSS System</a:t>
            </a:r>
            <a:endParaRPr lang="en-US" dirty="0">
              <a:latin typeface="Arial" panose="020B0604020202020204" pitchFamily="34" charset="0"/>
              <a:cs typeface="Arial" panose="020B0604020202020204" pitchFamily="34"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3486589816"/>
              </p:ext>
            </p:extLst>
          </p:nvPr>
        </p:nvGraphicFramePr>
        <p:xfrm>
          <a:off x="2296758" y="1568245"/>
          <a:ext cx="7696200" cy="44020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45840" y="6111240"/>
            <a:ext cx="6644640" cy="415498"/>
          </a:xfrm>
          <a:prstGeom prst="rect">
            <a:avLst/>
          </a:prstGeom>
          <a:noFill/>
        </p:spPr>
        <p:txBody>
          <a:bodyPr wrap="square" rtlCol="0">
            <a:spAutoFit/>
          </a:bodyPr>
          <a:lstStyle/>
          <a:p>
            <a:pPr algn="l"/>
            <a:r>
              <a:rPr lang="en-US" sz="1050" u="sng" dirty="0"/>
              <a:t>Source</a:t>
            </a:r>
            <a:r>
              <a:rPr lang="en-US" sz="1050" dirty="0"/>
              <a:t>:  P. Doty (2010).  The evolving balance of formal and informal, institutional and non-institutional long-term care for older Americans:  A  thirty-year perspective.  </a:t>
            </a:r>
            <a:r>
              <a:rPr lang="en-US" sz="1050" i="1" dirty="0"/>
              <a:t>Public Policy &amp; Aging Report,</a:t>
            </a:r>
            <a:r>
              <a:rPr lang="en-US" sz="1050" dirty="0"/>
              <a:t> 20 (1):3-9.</a:t>
            </a:r>
          </a:p>
        </p:txBody>
      </p:sp>
    </p:spTree>
    <p:extLst>
      <p:ext uri="{BB962C8B-B14F-4D97-AF65-F5344CB8AC3E}">
        <p14:creationId xmlns:p14="http://schemas.microsoft.com/office/powerpoint/2010/main" val="365912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864524" y="473825"/>
            <a:ext cx="10607040" cy="5744095"/>
          </a:xfrm>
          <a:prstGeom prst="rect">
            <a:avLst/>
          </a:prstGeom>
        </p:spPr>
      </p:pic>
      <p:sp>
        <p:nvSpPr>
          <p:cNvPr id="4" name="Title 1"/>
          <p:cNvSpPr txBox="1">
            <a:spLocks/>
          </p:cNvSpPr>
          <p:nvPr/>
        </p:nvSpPr>
        <p:spPr>
          <a:xfrm>
            <a:off x="1822450" y="274638"/>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141313"/>
              </a:solidFill>
              <a:effectLst/>
              <a:uLnTx/>
              <a:uFillTx/>
              <a:latin typeface="Arial"/>
              <a:ea typeface="+mj-ea"/>
              <a:cs typeface="Aria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18531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8" y="1360882"/>
            <a:ext cx="8410076" cy="4269897"/>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diversity of </a:t>
            </a:r>
            <a:r>
              <a:rPr lang="en-US" dirty="0" smtClean="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amily </a:t>
            </a:r>
            <a:r>
              <a:rPr lang="en-US" dirty="0" smtClean="0">
                <a:latin typeface="Calibri" panose="020F0502020204030204" pitchFamily="34" charset="0"/>
                <a:ea typeface="Calibri" panose="020F0502020204030204" pitchFamily="34" charset="0"/>
                <a:cs typeface="Times New Roman" panose="02020603050405020304" pitchFamily="18" charset="0"/>
              </a:rPr>
              <a:t>c</a:t>
            </a:r>
            <a:r>
              <a:rPr lang="en-US" dirty="0" smtClean="0">
                <a:latin typeface="Calibri" panose="020F0502020204030204" pitchFamily="34" charset="0"/>
                <a:ea typeface="Calibri" panose="020F0502020204030204" pitchFamily="34" charset="0"/>
                <a:cs typeface="Times New Roman" panose="02020603050405020304" pitchFamily="18" charset="0"/>
              </a:rPr>
              <a:t>aregivers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complexity of </a:t>
            </a:r>
            <a:r>
              <a:rPr lang="en-US" dirty="0" smtClean="0">
                <a:latin typeface="Calibri" panose="020F0502020204030204" pitchFamily="34" charset="0"/>
                <a:ea typeface="Calibri" panose="020F0502020204030204" pitchFamily="34" charset="0"/>
                <a:cs typeface="Times New Roman" panose="02020603050405020304" pitchFamily="18" charset="0"/>
              </a:rPr>
              <a:t>medical/nursing tasks</a:t>
            </a:r>
          </a:p>
          <a:p>
            <a:pPr marL="0" marR="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participation in the labor </a:t>
            </a:r>
            <a:r>
              <a:rPr lang="en-US" dirty="0" smtClean="0">
                <a:latin typeface="Calibri" panose="020F0502020204030204" pitchFamily="34" charset="0"/>
                <a:ea typeface="Calibri" panose="020F0502020204030204" pitchFamily="34" charset="0"/>
                <a:cs typeface="Times New Roman" panose="02020603050405020304" pitchFamily="18" charset="0"/>
              </a:rPr>
              <a:t>force</a:t>
            </a:r>
          </a:p>
          <a:p>
            <a:pPr marL="0" marR="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out of pocket </a:t>
            </a:r>
            <a:r>
              <a:rPr lang="en-US" dirty="0" smtClean="0">
                <a:latin typeface="Calibri" panose="020F0502020204030204" pitchFamily="34" charset="0"/>
                <a:ea typeface="Calibri" panose="020F0502020204030204" pitchFamily="34" charset="0"/>
                <a:cs typeface="Times New Roman" panose="02020603050405020304" pitchFamily="18" charset="0"/>
              </a:rPr>
              <a:t>costs</a:t>
            </a:r>
          </a:p>
          <a:p>
            <a:pPr marL="0" marR="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care gap</a:t>
            </a:r>
          </a:p>
          <a:p>
            <a:pPr marL="0" indent="0">
              <a:buNone/>
            </a:pPr>
            <a:endParaRPr lang="en-US" dirty="0" smtClean="0"/>
          </a:p>
        </p:txBody>
      </p:sp>
      <p:sp>
        <p:nvSpPr>
          <p:cNvPr id="4" name="Title 1"/>
          <p:cNvSpPr txBox="1">
            <a:spLocks/>
          </p:cNvSpPr>
          <p:nvPr/>
        </p:nvSpPr>
        <p:spPr>
          <a:xfrm>
            <a:off x="770014" y="299277"/>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1" dirty="0" smtClean="0">
                <a:solidFill>
                  <a:srgbClr val="FF0000"/>
                </a:solidFill>
              </a:rPr>
              <a:t>TRENDS IN FAMILY CAREGIVING</a:t>
            </a:r>
            <a:endParaRPr kumimoji="0" lang="en-US" sz="2800" b="0" i="0" u="none" strike="noStrike" kern="1200" cap="none" spc="0" normalizeH="0" baseline="0" noProof="0" dirty="0">
              <a:ln>
                <a:noFill/>
              </a:ln>
              <a:solidFill>
                <a:srgbClr val="141313"/>
              </a:solidFill>
              <a:effectLst/>
              <a:uLnTx/>
              <a:uFillTx/>
              <a:latin typeface="Arial"/>
              <a:ea typeface="+mj-ea"/>
              <a:cs typeface="Aria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141313"/>
              </a:solidFill>
              <a:effectLst/>
              <a:uLnTx/>
              <a:uFillTx/>
              <a:latin typeface="Arial"/>
              <a:ea typeface="+mn-ea"/>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8630658" y="2076225"/>
            <a:ext cx="2971800" cy="2474259"/>
          </a:xfrm>
          <a:prstGeom prst="rect">
            <a:avLst/>
          </a:prstGeom>
        </p:spPr>
      </p:pic>
    </p:spTree>
    <p:extLst>
      <p:ext uri="{BB962C8B-B14F-4D97-AF65-F5344CB8AC3E}">
        <p14:creationId xmlns:p14="http://schemas.microsoft.com/office/powerpoint/2010/main" val="394198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8" y="1360882"/>
            <a:ext cx="8410076" cy="4269897"/>
          </a:xfrm>
        </p:spPr>
        <p:txBody>
          <a:bodyPr>
            <a:noAutofit/>
          </a:bodyPr>
          <a:lstStyle/>
          <a:p>
            <a:pPr marL="0" indent="0">
              <a:buClr>
                <a:schemeClr val="accent6"/>
              </a:buClr>
              <a:buNone/>
            </a:pPr>
            <a:endParaRPr lang="en-US" dirty="0" smtClean="0"/>
          </a:p>
          <a:p>
            <a:pPr lvl="1">
              <a:buClr>
                <a:schemeClr val="accent6"/>
              </a:buClr>
              <a:buFont typeface="Wingdings" panose="05000000000000000000" pitchFamily="2" charset="2"/>
              <a:buChar char="q"/>
            </a:pPr>
            <a:r>
              <a:rPr lang="en-US" dirty="0" smtClean="0"/>
              <a:t>State LTC insurance Benefit (WA)</a:t>
            </a:r>
          </a:p>
          <a:p>
            <a:pPr lvl="1">
              <a:buClr>
                <a:schemeClr val="accent6"/>
              </a:buClr>
              <a:buFont typeface="Wingdings" panose="05000000000000000000" pitchFamily="2" charset="2"/>
              <a:buChar char="q"/>
            </a:pPr>
            <a:endParaRPr lang="en-US" dirty="0" smtClean="0"/>
          </a:p>
          <a:p>
            <a:pPr lvl="1">
              <a:buClr>
                <a:schemeClr val="accent6"/>
              </a:buClr>
              <a:buFont typeface="Wingdings" panose="05000000000000000000" pitchFamily="2" charset="2"/>
              <a:buChar char="q"/>
            </a:pPr>
            <a:r>
              <a:rPr lang="en-US" dirty="0" smtClean="0"/>
              <a:t>Cash Benefit LTC program (HI)</a:t>
            </a:r>
          </a:p>
          <a:p>
            <a:pPr marL="457200" lvl="1" indent="0">
              <a:buClr>
                <a:schemeClr val="accent6"/>
              </a:buClr>
              <a:buNone/>
            </a:pPr>
            <a:endParaRPr lang="en-US" dirty="0" smtClean="0"/>
          </a:p>
          <a:p>
            <a:pPr lvl="1">
              <a:buClr>
                <a:schemeClr val="accent6"/>
              </a:buClr>
              <a:buFont typeface="Wingdings" panose="05000000000000000000" pitchFamily="2" charset="2"/>
              <a:buChar char="q"/>
            </a:pPr>
            <a:r>
              <a:rPr lang="en-US" dirty="0" smtClean="0"/>
              <a:t>Caregiver Tax Credit/Grant program </a:t>
            </a:r>
            <a:r>
              <a:rPr lang="en-US" dirty="0" smtClean="0"/>
              <a:t>(AZ)</a:t>
            </a:r>
            <a:endParaRPr lang="en-US" dirty="0" smtClean="0"/>
          </a:p>
          <a:p>
            <a:pPr lvl="1">
              <a:buClr>
                <a:schemeClr val="accent6"/>
              </a:buClr>
              <a:buFont typeface="Wingdings" panose="05000000000000000000" pitchFamily="2" charset="2"/>
              <a:buChar char="q"/>
            </a:pPr>
            <a:endParaRPr lang="en-US" dirty="0" smtClean="0"/>
          </a:p>
          <a:p>
            <a:pPr lvl="1">
              <a:buClr>
                <a:schemeClr val="accent6"/>
              </a:buClr>
              <a:buFont typeface="Wingdings" panose="05000000000000000000" pitchFamily="2" charset="2"/>
              <a:buChar char="q"/>
            </a:pPr>
            <a:r>
              <a:rPr lang="en-US" dirty="0" smtClean="0"/>
              <a:t> Studies/Advisory panels (CA, MN)</a:t>
            </a:r>
          </a:p>
          <a:p>
            <a:pPr lvl="1">
              <a:buClr>
                <a:schemeClr val="accent6"/>
              </a:buClr>
              <a:buFont typeface="Wingdings" panose="05000000000000000000" pitchFamily="2" charset="2"/>
              <a:buChar char="q"/>
            </a:pPr>
            <a:endParaRPr lang="en-US" dirty="0" smtClean="0"/>
          </a:p>
          <a:p>
            <a:pPr marL="457200" lvl="1" indent="0">
              <a:buClr>
                <a:schemeClr val="accent6"/>
              </a:buClr>
              <a:buNone/>
            </a:pPr>
            <a:endParaRPr lang="en-US" dirty="0" smtClean="0"/>
          </a:p>
          <a:p>
            <a:pPr lvl="1">
              <a:buClr>
                <a:schemeClr val="accent6"/>
              </a:buClr>
              <a:buFont typeface="Calibri" panose="020F0502020204030204" pitchFamily="34" charset="0"/>
              <a:buChar char="ꟷ"/>
            </a:pPr>
            <a:endParaRPr lang="en-US" dirty="0" smtClean="0"/>
          </a:p>
        </p:txBody>
      </p:sp>
      <p:sp>
        <p:nvSpPr>
          <p:cNvPr id="4" name="Title 1"/>
          <p:cNvSpPr txBox="1">
            <a:spLocks/>
          </p:cNvSpPr>
          <p:nvPr/>
        </p:nvSpPr>
        <p:spPr>
          <a:xfrm>
            <a:off x="908050" y="375471"/>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HOW ARE STATES HELPING PEOPLE PAY FOR THEIR LONG-TERM CARE NEEDS</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5" name="Picture 4"/>
          <p:cNvPicPr>
            <a:picLocks noChangeAspect="1"/>
          </p:cNvPicPr>
          <p:nvPr/>
        </p:nvPicPr>
        <p:blipFill>
          <a:blip r:embed="rId3"/>
          <a:stretch>
            <a:fillRect/>
          </a:stretch>
        </p:blipFill>
        <p:spPr>
          <a:xfrm>
            <a:off x="8412480" y="1683021"/>
            <a:ext cx="3337531" cy="3211708"/>
          </a:xfrm>
          <a:prstGeom prst="rect">
            <a:avLst/>
          </a:prstGeom>
        </p:spPr>
      </p:pic>
    </p:spTree>
    <p:extLst>
      <p:ext uri="{BB962C8B-B14F-4D97-AF65-F5344CB8AC3E}">
        <p14:creationId xmlns:p14="http://schemas.microsoft.com/office/powerpoint/2010/main" val="111893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959"/>
            <a:ext cx="9776132" cy="5039918"/>
          </a:xfrm>
        </p:spPr>
        <p:txBody>
          <a:bodyPr>
            <a:noAutofit/>
          </a:bodyPr>
          <a:lstStyle/>
          <a:p>
            <a:pPr lvl="1"/>
            <a:r>
              <a:rPr lang="en-US" dirty="0" smtClean="0"/>
              <a:t>Washington </a:t>
            </a:r>
            <a:r>
              <a:rPr lang="en-US" dirty="0"/>
              <a:t>became the first state in the nation with a state-run long-term care insurance </a:t>
            </a:r>
            <a:r>
              <a:rPr lang="en-US" dirty="0" smtClean="0"/>
              <a:t>benefit. </a:t>
            </a:r>
            <a:r>
              <a:rPr lang="en-US" dirty="0"/>
              <a:t>The benefits will be available to active employees and retirees starting in 2025</a:t>
            </a:r>
            <a:r>
              <a:rPr lang="en-US" dirty="0" smtClean="0"/>
              <a:t>.</a:t>
            </a:r>
          </a:p>
          <a:p>
            <a:pPr lvl="1"/>
            <a:endParaRPr lang="en-US" dirty="0" smtClean="0"/>
          </a:p>
          <a:p>
            <a:pPr lvl="2">
              <a:buFont typeface="Courier New" panose="02070309020205020404" pitchFamily="49" charset="0"/>
              <a:buChar char="o"/>
            </a:pPr>
            <a:r>
              <a:rPr lang="en-US" dirty="0">
                <a:solidFill>
                  <a:schemeClr val="accent5"/>
                </a:solidFill>
              </a:rPr>
              <a:t>A</a:t>
            </a:r>
            <a:r>
              <a:rPr lang="en-US" dirty="0" smtClean="0">
                <a:solidFill>
                  <a:schemeClr val="accent5"/>
                </a:solidFill>
              </a:rPr>
              <a:t> </a:t>
            </a:r>
            <a:r>
              <a:rPr lang="en-US" dirty="0">
                <a:solidFill>
                  <a:schemeClr val="accent5"/>
                </a:solidFill>
              </a:rPr>
              <a:t>lifetime benefit of $36,500, up to $100 a </a:t>
            </a:r>
            <a:r>
              <a:rPr lang="en-US" dirty="0" smtClean="0">
                <a:solidFill>
                  <a:schemeClr val="accent5"/>
                </a:solidFill>
              </a:rPr>
              <a:t>day</a:t>
            </a:r>
            <a:endParaRPr lang="en-US" dirty="0" smtClean="0">
              <a:solidFill>
                <a:schemeClr val="accent5"/>
              </a:solidFill>
            </a:endParaRPr>
          </a:p>
          <a:p>
            <a:pPr lvl="2">
              <a:buFont typeface="Courier New" panose="02070309020205020404" pitchFamily="49" charset="0"/>
              <a:buChar char="o"/>
            </a:pPr>
            <a:r>
              <a:rPr lang="en-US" dirty="0">
                <a:solidFill>
                  <a:schemeClr val="accent5"/>
                </a:solidFill>
              </a:rPr>
              <a:t>A</a:t>
            </a:r>
            <a:r>
              <a:rPr lang="en-US" dirty="0" smtClean="0">
                <a:solidFill>
                  <a:schemeClr val="accent5"/>
                </a:solidFill>
              </a:rPr>
              <a:t>ccess benefits after 10 </a:t>
            </a:r>
            <a:r>
              <a:rPr lang="en-US" dirty="0" smtClean="0">
                <a:solidFill>
                  <a:schemeClr val="accent5"/>
                </a:solidFill>
              </a:rPr>
              <a:t>years </a:t>
            </a:r>
            <a:endParaRPr lang="en-US" dirty="0" smtClean="0">
              <a:solidFill>
                <a:schemeClr val="accent5"/>
              </a:solidFill>
            </a:endParaRPr>
          </a:p>
          <a:p>
            <a:pPr lvl="2">
              <a:buFont typeface="Courier New" panose="02070309020205020404" pitchFamily="49" charset="0"/>
              <a:buChar char="o"/>
            </a:pPr>
            <a:r>
              <a:rPr lang="en-US" dirty="0">
                <a:solidFill>
                  <a:schemeClr val="accent5"/>
                </a:solidFill>
              </a:rPr>
              <a:t>O</a:t>
            </a:r>
            <a:r>
              <a:rPr lang="en-US" dirty="0" smtClean="0">
                <a:solidFill>
                  <a:schemeClr val="accent5"/>
                </a:solidFill>
              </a:rPr>
              <a:t>ne </a:t>
            </a:r>
            <a:r>
              <a:rPr lang="en-US" dirty="0">
                <a:solidFill>
                  <a:schemeClr val="accent5"/>
                </a:solidFill>
              </a:rPr>
              <a:t>half of one percent (.58) </a:t>
            </a:r>
            <a:r>
              <a:rPr lang="en-US" dirty="0" smtClean="0">
                <a:solidFill>
                  <a:schemeClr val="accent5"/>
                </a:solidFill>
              </a:rPr>
              <a:t>payroll deduction</a:t>
            </a:r>
          </a:p>
          <a:p>
            <a:pPr lvl="2">
              <a:buFont typeface="Courier New" panose="02070309020205020404" pitchFamily="49" charset="0"/>
              <a:buChar char="o"/>
            </a:pPr>
            <a:r>
              <a:rPr lang="en-US" dirty="0" smtClean="0">
                <a:solidFill>
                  <a:schemeClr val="accent5"/>
                </a:solidFill>
              </a:rPr>
              <a:t>Three ADLs required to access benefit</a:t>
            </a:r>
          </a:p>
          <a:p>
            <a:pPr lvl="2">
              <a:buFont typeface="Courier New" panose="02070309020205020404" pitchFamily="49" charset="0"/>
              <a:buChar char="o"/>
            </a:pPr>
            <a:r>
              <a:rPr lang="en-US" dirty="0" smtClean="0">
                <a:solidFill>
                  <a:schemeClr val="accent5"/>
                </a:solidFill>
              </a:rPr>
              <a:t>Covers a broad range of services and supports, including nursing home care</a:t>
            </a:r>
          </a:p>
          <a:p>
            <a:pPr lvl="2">
              <a:buFont typeface="Courier New" panose="02070309020205020404" pitchFamily="49" charset="0"/>
              <a:buChar char="o"/>
            </a:pPr>
            <a:r>
              <a:rPr lang="en-US" dirty="0" smtClean="0">
                <a:solidFill>
                  <a:schemeClr val="accent5"/>
                </a:solidFill>
              </a:rPr>
              <a:t>Can be used to pay family caregivers</a:t>
            </a:r>
            <a:endParaRPr lang="en-US" dirty="0">
              <a:solidFill>
                <a:schemeClr val="accent5"/>
              </a:solidFill>
            </a:endParaRPr>
          </a:p>
          <a:p>
            <a:pPr marL="457200" lvl="1" indent="0">
              <a:buNone/>
            </a:pPr>
            <a:endParaRPr lang="en-US" dirty="0" smtClean="0"/>
          </a:p>
        </p:txBody>
      </p:sp>
      <p:sp>
        <p:nvSpPr>
          <p:cNvPr id="4" name="Title 1"/>
          <p:cNvSpPr txBox="1">
            <a:spLocks/>
          </p:cNvSpPr>
          <p:nvPr/>
        </p:nvSpPr>
        <p:spPr>
          <a:xfrm>
            <a:off x="370167" y="285959"/>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WA LONG-TERM CARE TRUST ACT</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2" name="Picture 1"/>
          <p:cNvPicPr>
            <a:picLocks noChangeAspect="1"/>
          </p:cNvPicPr>
          <p:nvPr/>
        </p:nvPicPr>
        <p:blipFill>
          <a:blip r:embed="rId3"/>
          <a:stretch>
            <a:fillRect/>
          </a:stretch>
        </p:blipFill>
        <p:spPr>
          <a:xfrm>
            <a:off x="9947198" y="582718"/>
            <a:ext cx="1915859" cy="1692481"/>
          </a:xfrm>
          <a:prstGeom prst="rect">
            <a:avLst/>
          </a:prstGeom>
        </p:spPr>
      </p:pic>
      <p:pic>
        <p:nvPicPr>
          <p:cNvPr id="1030" name="Picture 6" descr="Image result for AARP Long Term C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344" y="3948918"/>
            <a:ext cx="2734779" cy="244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84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228" y="1003873"/>
            <a:ext cx="9260743" cy="4832100"/>
          </a:xfrm>
        </p:spPr>
        <p:txBody>
          <a:bodyPr>
            <a:noAutofit/>
          </a:bodyPr>
          <a:lstStyle/>
          <a:p>
            <a:pPr lvl="0"/>
            <a:r>
              <a:rPr lang="en-US" dirty="0"/>
              <a:t>Passed in 2017</a:t>
            </a:r>
          </a:p>
          <a:p>
            <a:pPr lvl="0"/>
            <a:r>
              <a:rPr lang="en-US" dirty="0"/>
              <a:t>Cash benefit LTC program that pays for services for a working caregiver</a:t>
            </a:r>
          </a:p>
          <a:p>
            <a:pPr lvl="0"/>
            <a:r>
              <a:rPr lang="en-US" dirty="0"/>
              <a:t>Care recipient over age 60, not living in LTC facility or receiving other assistance (Medicaid)</a:t>
            </a:r>
          </a:p>
          <a:p>
            <a:pPr lvl="0"/>
            <a:r>
              <a:rPr lang="en-US" dirty="0"/>
              <a:t>Caregiver must be employed at another job for at least 30 hours/week</a:t>
            </a:r>
          </a:p>
          <a:p>
            <a:pPr lvl="0"/>
            <a:r>
              <a:rPr lang="en-US" dirty="0"/>
              <a:t>Money goes directly to service providers</a:t>
            </a:r>
          </a:p>
          <a:p>
            <a:pPr lvl="0"/>
            <a:r>
              <a:rPr lang="en-US" dirty="0"/>
              <a:t>Services include:</a:t>
            </a:r>
          </a:p>
          <a:p>
            <a:pPr lvl="1">
              <a:buFont typeface="Courier New" panose="02070309020205020404" pitchFamily="49" charset="0"/>
              <a:buChar char="o"/>
            </a:pPr>
            <a:r>
              <a:rPr lang="en-US" dirty="0">
                <a:solidFill>
                  <a:srgbClr val="0070C0"/>
                </a:solidFill>
              </a:rPr>
              <a:t>Respite</a:t>
            </a:r>
          </a:p>
          <a:p>
            <a:pPr lvl="1">
              <a:buFont typeface="Courier New" panose="02070309020205020404" pitchFamily="49" charset="0"/>
              <a:buChar char="o"/>
            </a:pPr>
            <a:r>
              <a:rPr lang="en-US" dirty="0">
                <a:solidFill>
                  <a:srgbClr val="0070C0"/>
                </a:solidFill>
              </a:rPr>
              <a:t>Adult Day Care</a:t>
            </a:r>
          </a:p>
          <a:p>
            <a:pPr lvl="1">
              <a:buFont typeface="Courier New" panose="02070309020205020404" pitchFamily="49" charset="0"/>
              <a:buChar char="o"/>
            </a:pPr>
            <a:r>
              <a:rPr lang="en-US" dirty="0">
                <a:solidFill>
                  <a:srgbClr val="0070C0"/>
                </a:solidFill>
              </a:rPr>
              <a:t>Home-delivered meals</a:t>
            </a:r>
          </a:p>
          <a:p>
            <a:pPr lvl="1">
              <a:buFont typeface="Courier New" panose="02070309020205020404" pitchFamily="49" charset="0"/>
              <a:buChar char="o"/>
            </a:pPr>
            <a:r>
              <a:rPr lang="en-US" dirty="0">
                <a:solidFill>
                  <a:srgbClr val="0070C0"/>
                </a:solidFill>
              </a:rPr>
              <a:t>Homemaker services</a:t>
            </a:r>
          </a:p>
          <a:p>
            <a:pPr lvl="1">
              <a:buFont typeface="Courier New" panose="02070309020205020404" pitchFamily="49" charset="0"/>
              <a:buChar char="o"/>
            </a:pPr>
            <a:r>
              <a:rPr lang="en-US" dirty="0">
                <a:solidFill>
                  <a:srgbClr val="0070C0"/>
                </a:solidFill>
              </a:rPr>
              <a:t>Personal assistance</a:t>
            </a:r>
          </a:p>
          <a:p>
            <a:pPr lvl="1">
              <a:buFont typeface="Courier New" panose="02070309020205020404" pitchFamily="49" charset="0"/>
              <a:buChar char="o"/>
            </a:pPr>
            <a:r>
              <a:rPr lang="en-US" dirty="0">
                <a:solidFill>
                  <a:srgbClr val="0070C0"/>
                </a:solidFill>
              </a:rPr>
              <a:t>Transportation</a:t>
            </a:r>
          </a:p>
        </p:txBody>
      </p:sp>
      <p:sp>
        <p:nvSpPr>
          <p:cNvPr id="4" name="Title 1"/>
          <p:cNvSpPr txBox="1">
            <a:spLocks/>
          </p:cNvSpPr>
          <p:nvPr/>
        </p:nvSpPr>
        <p:spPr>
          <a:xfrm>
            <a:off x="735927" y="178383"/>
            <a:ext cx="8685893"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a:solidFill>
                  <a:schemeClr val="tx1"/>
                </a:solidFill>
                <a:latin typeface="Arial"/>
                <a:ea typeface="+mj-ea"/>
                <a:cs typeface="Arial"/>
              </a:defRPr>
            </a:lvl1pPr>
          </a:lstStyle>
          <a:p>
            <a:pPr>
              <a:defRPr/>
            </a:pPr>
            <a:r>
              <a:rPr lang="en-US" b="1" dirty="0" smtClean="0">
                <a:solidFill>
                  <a:srgbClr val="FF0000"/>
                </a:solidFill>
              </a:rPr>
              <a:t>HI KUPUNA CAREGIVERS PROGRAM</a:t>
            </a:r>
            <a:endParaRPr lang="en-US" dirty="0">
              <a:solidFill>
                <a:srgbClr val="141313"/>
              </a:solidFill>
            </a:endParaRPr>
          </a:p>
        </p:txBody>
      </p:sp>
      <p:sp>
        <p:nvSpPr>
          <p:cNvPr id="6" name="Content Placeholder 2"/>
          <p:cNvSpPr txBox="1">
            <a:spLocks/>
          </p:cNvSpPr>
          <p:nvPr/>
        </p:nvSpPr>
        <p:spPr>
          <a:xfrm>
            <a:off x="1959428" y="4994690"/>
            <a:ext cx="8157130" cy="1841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defRPr/>
            </a:pPr>
            <a:endParaRPr lang="en-US" dirty="0">
              <a:solidFill>
                <a:srgbClr val="141313"/>
              </a:solidFill>
              <a:latin typeface="Arial"/>
            </a:endParaRPr>
          </a:p>
          <a:p>
            <a:pPr>
              <a:defRPr/>
            </a:pPr>
            <a:endParaRPr lang="en-US" dirty="0">
              <a:solidFill>
                <a:srgbClr val="141313"/>
              </a:solidFill>
              <a:latin typeface="Arial"/>
            </a:endParaRPr>
          </a:p>
        </p:txBody>
      </p:sp>
      <p:pic>
        <p:nvPicPr>
          <p:cNvPr id="9" name="Picture 8"/>
          <p:cNvPicPr>
            <a:picLocks noChangeAspect="1"/>
          </p:cNvPicPr>
          <p:nvPr/>
        </p:nvPicPr>
        <p:blipFill>
          <a:blip r:embed="rId3"/>
          <a:stretch>
            <a:fillRect/>
          </a:stretch>
        </p:blipFill>
        <p:spPr>
          <a:xfrm>
            <a:off x="6852621" y="3689873"/>
            <a:ext cx="4464424" cy="3012141"/>
          </a:xfrm>
          <a:prstGeom prst="rect">
            <a:avLst/>
          </a:prstGeom>
        </p:spPr>
      </p:pic>
      <p:pic>
        <p:nvPicPr>
          <p:cNvPr id="10" name="Picture 9"/>
          <p:cNvPicPr>
            <a:picLocks noChangeAspect="1"/>
          </p:cNvPicPr>
          <p:nvPr/>
        </p:nvPicPr>
        <p:blipFill>
          <a:blip r:embed="rId4"/>
          <a:stretch>
            <a:fillRect/>
          </a:stretch>
        </p:blipFill>
        <p:spPr>
          <a:xfrm>
            <a:off x="10295069" y="415612"/>
            <a:ext cx="1701208" cy="1768189"/>
          </a:xfrm>
          <a:prstGeom prst="rect">
            <a:avLst/>
          </a:prstGeom>
        </p:spPr>
      </p:pic>
    </p:spTree>
    <p:extLst>
      <p:ext uri="{BB962C8B-B14F-4D97-AF65-F5344CB8AC3E}">
        <p14:creationId xmlns:p14="http://schemas.microsoft.com/office/powerpoint/2010/main" val="53429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nal State Advocacy Powerpoint">
  <a:themeElements>
    <a:clrScheme name="AARP">
      <a:dk1>
        <a:srgbClr val="141313"/>
      </a:dk1>
      <a:lt1>
        <a:srgbClr val="F2F2F2"/>
      </a:lt1>
      <a:dk2>
        <a:srgbClr val="D52B1E"/>
      </a:dk2>
      <a:lt2>
        <a:srgbClr val="F2F2F2"/>
      </a:lt2>
      <a:accent1>
        <a:srgbClr val="6C6860"/>
      </a:accent1>
      <a:accent2>
        <a:srgbClr val="1BA5D7"/>
      </a:accent2>
      <a:accent3>
        <a:srgbClr val="7A1600"/>
      </a:accent3>
      <a:accent4>
        <a:srgbClr val="F5C20C"/>
      </a:accent4>
      <a:accent5>
        <a:srgbClr val="A5A6A5"/>
      </a:accent5>
      <a:accent6>
        <a:srgbClr val="A5CE83"/>
      </a:accent6>
      <a:hlink>
        <a:srgbClr val="3C3C3B"/>
      </a:hlink>
      <a:folHlink>
        <a:srgbClr val="0A14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AARP">
      <a:dk1>
        <a:srgbClr val="141313"/>
      </a:dk1>
      <a:lt1>
        <a:srgbClr val="F2F2F2"/>
      </a:lt1>
      <a:dk2>
        <a:srgbClr val="D52B1E"/>
      </a:dk2>
      <a:lt2>
        <a:srgbClr val="F2F2F2"/>
      </a:lt2>
      <a:accent1>
        <a:srgbClr val="6C6860"/>
      </a:accent1>
      <a:accent2>
        <a:srgbClr val="1BA5D7"/>
      </a:accent2>
      <a:accent3>
        <a:srgbClr val="7A1600"/>
      </a:accent3>
      <a:accent4>
        <a:srgbClr val="F5C20C"/>
      </a:accent4>
      <a:accent5>
        <a:srgbClr val="A5A6A5"/>
      </a:accent5>
      <a:accent6>
        <a:srgbClr val="A5CE83"/>
      </a:accent6>
      <a:hlink>
        <a:srgbClr val="3C3C3B"/>
      </a:hlink>
      <a:folHlink>
        <a:srgbClr val="0A14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AAB8DAE54EA4290189EC25A16D786" ma:contentTypeVersion="13" ma:contentTypeDescription="Create a new document." ma:contentTypeScope="" ma:versionID="f98a0808416aa4fde6d6d834cac88fa7">
  <xsd:schema xmlns:xsd="http://www.w3.org/2001/XMLSchema" xmlns:xs="http://www.w3.org/2001/XMLSchema" xmlns:p="http://schemas.microsoft.com/office/2006/metadata/properties" xmlns:ns3="597b701c-5ad9-4566-9a67-37e5ac0a1615" xmlns:ns4="95320515-5544-4ee2-8c3c-32f6971bac4d" targetNamespace="http://schemas.microsoft.com/office/2006/metadata/properties" ma:root="true" ma:fieldsID="33d1ce3e35dd76987f2573ca030ed732" ns3:_="" ns4:_="">
    <xsd:import namespace="597b701c-5ad9-4566-9a67-37e5ac0a1615"/>
    <xsd:import namespace="95320515-5544-4ee2-8c3c-32f6971bac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b701c-5ad9-4566-9a67-37e5ac0a161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20515-5544-4ee2-8c3c-32f6971bac4d"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DC3CE-F8D6-461F-A67E-0A8F99A68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b701c-5ad9-4566-9a67-37e5ac0a1615"/>
    <ds:schemaRef ds:uri="95320515-5544-4ee2-8c3c-32f6971ba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1AB39E-E751-49BF-9418-72B94A3EEAE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97b701c-5ad9-4566-9a67-37e5ac0a1615"/>
    <ds:schemaRef ds:uri="http://purl.org/dc/terms/"/>
    <ds:schemaRef ds:uri="http://schemas.openxmlformats.org/package/2006/metadata/core-properties"/>
    <ds:schemaRef ds:uri="95320515-5544-4ee2-8c3c-32f6971bac4d"/>
    <ds:schemaRef ds:uri="http://www.w3.org/XML/1998/namespace"/>
    <ds:schemaRef ds:uri="http://purl.org/dc/dcmitype/"/>
  </ds:schemaRefs>
</ds:datastoreItem>
</file>

<file path=customXml/itemProps3.xml><?xml version="1.0" encoding="utf-8"?>
<ds:datastoreItem xmlns:ds="http://schemas.openxmlformats.org/officeDocument/2006/customXml" ds:itemID="{3C8224FE-B864-4D5B-A245-682F780FFA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3930</Words>
  <Application>Microsoft Office PowerPoint</Application>
  <PresentationFormat>Widescreen</PresentationFormat>
  <Paragraphs>409</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Courier New</vt:lpstr>
      <vt:lpstr>Symbol</vt:lpstr>
      <vt:lpstr>Times New Roman</vt:lpstr>
      <vt:lpstr>Wingdings</vt:lpstr>
      <vt:lpstr>Office Theme</vt:lpstr>
      <vt:lpstr>Final State Advocacy Powerpoint</vt:lpstr>
      <vt:lpstr>1_Custom Design</vt:lpstr>
      <vt:lpstr>Helping People Pay For Their Long-term Care Needs</vt:lpstr>
      <vt:lpstr>PowerPoint Presentation</vt:lpstr>
      <vt:lpstr>WHY FOCUS ON FAMILY CAREGIVERS?</vt:lpstr>
      <vt:lpstr>Family Caregivers:  The Backbone of the LTSS System</vt:lpstr>
      <vt:lpstr>PowerPoint Presentation</vt:lpstr>
      <vt:lpstr>PowerPoint Presentation</vt:lpstr>
      <vt:lpstr>PowerPoint Presentation</vt:lpstr>
      <vt:lpstr>PowerPoint Presentation</vt:lpstr>
      <vt:lpstr>PowerPoint Presentation</vt:lpstr>
      <vt:lpstr>FAMILY CAREGIVER TAX CREDIT (Proposed)</vt:lpstr>
      <vt:lpstr>PowerPoint Presentation</vt:lpstr>
      <vt:lpstr>CA MASTER PLAN ON AGING </vt:lpstr>
      <vt:lpstr>PowerPoint Presentation</vt:lpstr>
      <vt:lpstr>PowerPoint Presentation</vt:lpstr>
      <vt:lpstr>PowerPoint Presentation</vt:lpstr>
      <vt:lpstr>PowerPoint Presentation</vt:lpstr>
      <vt:lpstr>PowerPoint Presentation</vt:lpstr>
      <vt:lpstr>WA MEDICAID TRANSFORMATION DEMONSTRATION TO TAILOR SUPPORTS FOR NEAR POOR OLDER ADULTS AND FAMILY CAREGIVERS 1115 Waiver (2017)</vt:lpstr>
      <vt:lpstr>PowerPoint Presentation</vt:lpstr>
      <vt:lpstr>PowerPoint Presentation</vt:lpstr>
      <vt:lpstr>In Conclusion:  </vt:lpstr>
      <vt:lpstr>PowerPoint Presentation</vt:lpstr>
    </vt:vector>
  </TitlesOfParts>
  <Company>AARP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Gaines, Denise E</dc:creator>
  <cp:lastModifiedBy>Henshaw, Ilene</cp:lastModifiedBy>
  <cp:revision>120</cp:revision>
  <cp:lastPrinted>2019-10-18T21:38:45Z</cp:lastPrinted>
  <dcterms:created xsi:type="dcterms:W3CDTF">2019-01-28T16:41:52Z</dcterms:created>
  <dcterms:modified xsi:type="dcterms:W3CDTF">2019-10-23T20:24:54Z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0x0101001E4AAB8DAE54EA4290189EC25A16D786</vt:lpwstr>
  </property>
</Properties>
</file>