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notesSlides/notesSlide19.xml" ContentType="application/vnd.openxmlformats-officedocument.presentationml.notesSlide+xml"/>
  <Override PartName="/ppt/charts/chart5.xml" ContentType="application/vnd.openxmlformats-officedocument.drawingml.chart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8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44"/>
  </p:notesMasterIdLst>
  <p:handoutMasterIdLst>
    <p:handoutMasterId r:id="rId45"/>
  </p:handoutMasterIdLst>
  <p:sldIdLst>
    <p:sldId id="276" r:id="rId2"/>
    <p:sldId id="300" r:id="rId3"/>
    <p:sldId id="538" r:id="rId4"/>
    <p:sldId id="495" r:id="rId5"/>
    <p:sldId id="497" r:id="rId6"/>
    <p:sldId id="493" r:id="rId7"/>
    <p:sldId id="304" r:id="rId8"/>
    <p:sldId id="405" r:id="rId9"/>
    <p:sldId id="306" r:id="rId10"/>
    <p:sldId id="307" r:id="rId11"/>
    <p:sldId id="407" r:id="rId12"/>
    <p:sldId id="389" r:id="rId13"/>
    <p:sldId id="406" r:id="rId14"/>
    <p:sldId id="505" r:id="rId15"/>
    <p:sldId id="510" r:id="rId16"/>
    <p:sldId id="513" r:id="rId17"/>
    <p:sldId id="381" r:id="rId18"/>
    <p:sldId id="363" r:id="rId19"/>
    <p:sldId id="361" r:id="rId20"/>
    <p:sldId id="312" r:id="rId21"/>
    <p:sldId id="325" r:id="rId22"/>
    <p:sldId id="336" r:id="rId23"/>
    <p:sldId id="332" r:id="rId24"/>
    <p:sldId id="539" r:id="rId25"/>
    <p:sldId id="507" r:id="rId26"/>
    <p:sldId id="520" r:id="rId27"/>
    <p:sldId id="517" r:id="rId28"/>
    <p:sldId id="522" r:id="rId29"/>
    <p:sldId id="524" r:id="rId30"/>
    <p:sldId id="525" r:id="rId31"/>
    <p:sldId id="528" r:id="rId32"/>
    <p:sldId id="534" r:id="rId33"/>
    <p:sldId id="535" r:id="rId34"/>
    <p:sldId id="421" r:id="rId35"/>
    <p:sldId id="424" r:id="rId36"/>
    <p:sldId id="536" r:id="rId37"/>
    <p:sldId id="540" r:id="rId38"/>
    <p:sldId id="445" r:id="rId39"/>
    <p:sldId id="446" r:id="rId40"/>
    <p:sldId id="443" r:id="rId41"/>
    <p:sldId id="447" r:id="rId42"/>
    <p:sldId id="541" r:id="rId4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49199" autoAdjust="0"/>
  </p:normalViewPr>
  <p:slideViewPr>
    <p:cSldViewPr>
      <p:cViewPr varScale="1">
        <p:scale>
          <a:sx n="67" d="100"/>
          <a:sy n="67" d="100"/>
        </p:scale>
        <p:origin x="129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900"/>
    </p:cViewPr>
  </p:sorterViewPr>
  <p:notesViewPr>
    <p:cSldViewPr>
      <p:cViewPr varScale="1">
        <p:scale>
          <a:sx n="86" d="100"/>
          <a:sy n="86" d="100"/>
        </p:scale>
        <p:origin x="1152" y="102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4cb1eb98b85e16d/UFC/Study%20Panel%20Work/LTSS%20Working%20Group/October%20onward/Figure%201%20Majority%20of%20Americans%20Turning%2065%20Today%20Will%20Need%20LTS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2384076990376E-2"/>
          <c:y val="0.15088324849319359"/>
          <c:w val="0.87720603674540698"/>
          <c:h val="0.563622371636710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'[Figure 1 Majority of Americans Turning 65 Today Will Need LTSS.xlsx]Sheet1'!$B$3:$B$4</c:f>
              <c:strCache>
                <c:ptCount val="2"/>
                <c:pt idx="0">
                  <c:v>Will Have Some Level of LTSS Need (e.g., some loss of IADLs, ADLs, or cognitive function)</c:v>
                </c:pt>
                <c:pt idx="1">
                  <c:v>Will Have a Chronic Disability (2+ ADLs and/or severe cognitive impairment)</c:v>
                </c:pt>
              </c:strCache>
            </c:strRef>
          </c:cat>
          <c:val>
            <c:numRef>
              <c:f>'[Figure 1 Majority of Americans Turning 65 Today Will Need LTSS.xlsx]Sheet1'!$C$3:$C$4</c:f>
              <c:numCache>
                <c:formatCode>0%</c:formatCode>
                <c:ptCount val="2"/>
                <c:pt idx="0">
                  <c:v>0.7</c:v>
                </c:pt>
                <c:pt idx="1">
                  <c:v>0.52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CC-4EF9-8476-26ADCE4DF4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4224624"/>
        <c:axId val="474225016"/>
      </c:barChart>
      <c:catAx>
        <c:axId val="47422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225016"/>
        <c:crosses val="autoZero"/>
        <c:auto val="1"/>
        <c:lblAlgn val="ctr"/>
        <c:lblOffset val="100"/>
        <c:noMultiLvlLbl val="0"/>
      </c:catAx>
      <c:valAx>
        <c:axId val="47422501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22462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13792146174037"/>
          <c:y val="5.4179157575182615E-2"/>
          <c:w val="0.83563130930749041"/>
          <c:h val="0.765469357745944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5B9BD5"/>
            </a:solidFill>
            <a:ln w="2536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25360">
                <a:noFill/>
              </a:ln>
            </c:spPr>
          </c:dPt>
          <c:dLbls>
            <c:spPr>
              <a:noFill/>
              <a:ln w="2536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Lifetime Expected            Costs: All</c:v>
                </c:pt>
                <c:pt idx="1">
                  <c:v>Lifetime Expected            Costs: Males</c:v>
                </c:pt>
                <c:pt idx="2">
                  <c:v>Lifetime Expected            Costs: Females</c:v>
                </c:pt>
              </c:strCache>
            </c:strRef>
          </c:cat>
          <c:val>
            <c:numRef>
              <c:f>Sheet1!$B$2:$B$4</c:f>
              <c:numCache>
                <c:formatCode>"$"#,##0</c:formatCode>
                <c:ptCount val="3"/>
                <c:pt idx="0">
                  <c:v>138000</c:v>
                </c:pt>
                <c:pt idx="1">
                  <c:v>91100</c:v>
                </c:pt>
                <c:pt idx="2">
                  <c:v>182000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4739216"/>
        <c:axId val="474736080"/>
      </c:barChart>
      <c:catAx>
        <c:axId val="47473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8853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600"/>
            </a:pPr>
            <a:endParaRPr lang="en-US"/>
          </a:p>
        </c:txPr>
        <c:crossAx val="474736080"/>
        <c:crosses val="autoZero"/>
        <c:auto val="1"/>
        <c:lblAlgn val="ctr"/>
        <c:lblOffset val="100"/>
        <c:noMultiLvlLbl val="0"/>
      </c:catAx>
      <c:valAx>
        <c:axId val="474736080"/>
        <c:scaling>
          <c:orientation val="minMax"/>
        </c:scaling>
        <c:delete val="0"/>
        <c:axPos val="l"/>
        <c:numFmt formatCode="&quot;$&quot;#,##0" sourceLinked="1"/>
        <c:majorTickMark val="none"/>
        <c:minorTickMark val="none"/>
        <c:tickLblPos val="nextTo"/>
        <c:spPr>
          <a:ln w="6340"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74739216"/>
        <c:crosses val="autoZero"/>
        <c:crossBetween val="between"/>
        <c:majorUnit val="40000"/>
      </c:valAx>
      <c:spPr>
        <a:noFill/>
        <a:ln w="25360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17711674929527"/>
          <c:y val="2.0753323173313014E-2"/>
          <c:w val="0.48683228832507036"/>
          <c:h val="0.8480304377275419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Payers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0.16341778458248285"/>
                  <c:y val="0.1273553255439844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540451540779625"/>
                      <c:h val="0.1540074454872918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5654205550695047"/>
                  <c:y val="-0.263147066294132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449888208418389"/>
                      <c:h val="0.1693807483622822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2.1946060126561355E-2"/>
                  <c:y val="2.42186683284629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8533100029163"/>
                      <c:h val="0.2131351935488646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10439006756099932"/>
                  <c:y val="0.106656718313436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922073976864001"/>
                      <c:h val="0.1389827976941040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Medicaid</c:v>
                </c:pt>
                <c:pt idx="1">
                  <c:v>Out of pocket </c:v>
                </c:pt>
                <c:pt idx="2">
                  <c:v>Private Insurance</c:v>
                </c:pt>
                <c:pt idx="3">
                  <c:v>Other Public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0.34</c:v>
                </c:pt>
                <c:pt idx="1">
                  <c:v>0.52</c:v>
                </c:pt>
                <c:pt idx="2">
                  <c:v>0.03</c:v>
                </c:pt>
                <c:pt idx="3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Sheet1!$A$1:$Y$1</c:f>
              <c:strCache>
                <c:ptCount val="14"/>
                <c:pt idx="0">
                  <c:v>1992</c:v>
                </c:pt>
                <c:pt idx="1">
                  <c:v>1994</c:v>
                </c:pt>
                <c:pt idx="2">
                  <c:v>1996</c:v>
                </c:pt>
                <c:pt idx="3">
                  <c:v>1998</c:v>
                </c:pt>
                <c:pt idx="4">
                  <c:v>2000</c:v>
                </c:pt>
                <c:pt idx="5">
                  <c:v>2002</c:v>
                </c:pt>
                <c:pt idx="6">
                  <c:v>2004</c:v>
                </c:pt>
                <c:pt idx="7">
                  <c:v>2006</c:v>
                </c:pt>
                <c:pt idx="8">
                  <c:v>2008</c:v>
                </c:pt>
                <c:pt idx="9">
                  <c:v>2010</c:v>
                </c:pt>
                <c:pt idx="10">
                  <c:v>2012</c:v>
                </c:pt>
                <c:pt idx="11">
                  <c:v>2014</c:v>
                </c:pt>
                <c:pt idx="12">
                  <c:v>2016</c:v>
                </c:pt>
                <c:pt idx="13">
                  <c:v>2017</c:v>
                </c:pt>
              </c:strCache>
            </c:strRef>
          </c:cat>
          <c:val>
            <c:numRef>
              <c:f>Sheet1!$A$2:$Y$2</c:f>
              <c:numCache>
                <c:formatCode>0</c:formatCode>
                <c:ptCount val="14"/>
                <c:pt idx="0">
                  <c:v>1704</c:v>
                </c:pt>
                <c:pt idx="1">
                  <c:v>3697</c:v>
                </c:pt>
                <c:pt idx="2">
                  <c:v>2601</c:v>
                </c:pt>
                <c:pt idx="3">
                  <c:v>4130</c:v>
                </c:pt>
                <c:pt idx="4">
                  <c:v>4497</c:v>
                </c:pt>
                <c:pt idx="5">
                  <c:v>5612</c:v>
                </c:pt>
                <c:pt idx="6">
                  <c:v>6404</c:v>
                </c:pt>
                <c:pt idx="7">
                  <c:v>6894</c:v>
                </c:pt>
                <c:pt idx="8">
                  <c:v>7115</c:v>
                </c:pt>
                <c:pt idx="9">
                  <c:v>7186</c:v>
                </c:pt>
                <c:pt idx="10">
                  <c:v>7360</c:v>
                </c:pt>
                <c:pt idx="11">
                  <c:v>7251</c:v>
                </c:pt>
                <c:pt idx="12">
                  <c:v>6964</c:v>
                </c:pt>
                <c:pt idx="13" formatCode="General">
                  <c:v>6816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74228936"/>
        <c:axId val="143887752"/>
        <c:axId val="0"/>
      </c:bar3DChart>
      <c:catAx>
        <c:axId val="474228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43887752"/>
        <c:crosses val="autoZero"/>
        <c:auto val="1"/>
        <c:lblAlgn val="ctr"/>
        <c:lblOffset val="100"/>
        <c:noMultiLvlLbl val="0"/>
      </c:catAx>
      <c:valAx>
        <c:axId val="143887752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74228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11834047059907E-2"/>
          <c:y val="0.13181379065860879"/>
          <c:w val="0.84434371690380805"/>
          <c:h val="0.78250591016548465"/>
        </c:manualLayout>
      </c:layout>
      <c:lineChart>
        <c:grouping val="standard"/>
        <c:varyColors val="0"/>
        <c:ser>
          <c:idx val="1"/>
          <c:order val="0"/>
          <c:dLbls>
            <c:dLbl>
              <c:idx val="7"/>
              <c:layout>
                <c:manualLayout>
                  <c:x val="4.3859649122807015E-3"/>
                  <c:y val="-1.375128877728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3859649122807015E-3"/>
                  <c:y val="4.6754381842754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4.3859649122807015E-3"/>
                  <c:y val="-2.4752319799105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5.8479532163742687E-3"/>
                  <c:y val="-5.7755412864579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4619883040935672E-3"/>
                  <c:y val="-1.9251804288193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0721123712016836E-16"/>
                  <c:y val="-2.7502577554561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Sheet1!$A$1:$AC$1</c:f>
              <c:numCache>
                <c:formatCode>0</c:formatCode>
                <c:ptCount val="17"/>
                <c:pt idx="0">
                  <c:v>1990</c:v>
                </c:pt>
                <c:pt idx="1">
                  <c:v>1992</c:v>
                </c:pt>
                <c:pt idx="2">
                  <c:v>1994</c:v>
                </c:pt>
                <c:pt idx="3">
                  <c:v>1996</c:v>
                </c:pt>
                <c:pt idx="4">
                  <c:v>1998</c:v>
                </c:pt>
                <c:pt idx="5">
                  <c:v>2000</c:v>
                </c:pt>
                <c:pt idx="6">
                  <c:v>2002</c:v>
                </c:pt>
                <c:pt idx="7">
                  <c:v>2004</c:v>
                </c:pt>
                <c:pt idx="8">
                  <c:v>2006</c:v>
                </c:pt>
                <c:pt idx="9">
                  <c:v>2008</c:v>
                </c:pt>
                <c:pt idx="10">
                  <c:v>2010</c:v>
                </c:pt>
                <c:pt idx="11">
                  <c:v>2012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Sheet1!$A$2:$AC$2</c:f>
              <c:numCache>
                <c:formatCode>0</c:formatCode>
                <c:ptCount val="17"/>
                <c:pt idx="0">
                  <c:v>380</c:v>
                </c:pt>
                <c:pt idx="1">
                  <c:v>500</c:v>
                </c:pt>
                <c:pt idx="2">
                  <c:v>420</c:v>
                </c:pt>
                <c:pt idx="3">
                  <c:v>609</c:v>
                </c:pt>
                <c:pt idx="4">
                  <c:v>600</c:v>
                </c:pt>
                <c:pt idx="5">
                  <c:v>698</c:v>
                </c:pt>
                <c:pt idx="6">
                  <c:v>754</c:v>
                </c:pt>
                <c:pt idx="7">
                  <c:v>362</c:v>
                </c:pt>
                <c:pt idx="8">
                  <c:v>300</c:v>
                </c:pt>
                <c:pt idx="9">
                  <c:v>283</c:v>
                </c:pt>
                <c:pt idx="10">
                  <c:v>253</c:v>
                </c:pt>
                <c:pt idx="11">
                  <c:v>254</c:v>
                </c:pt>
                <c:pt idx="12">
                  <c:v>129</c:v>
                </c:pt>
                <c:pt idx="13">
                  <c:v>104</c:v>
                </c:pt>
                <c:pt idx="14">
                  <c:v>91</c:v>
                </c:pt>
                <c:pt idx="15">
                  <c:v>67</c:v>
                </c:pt>
                <c:pt idx="16">
                  <c:v>57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3890104"/>
        <c:axId val="120023608"/>
      </c:lineChart>
      <c:catAx>
        <c:axId val="14389010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ln w="31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2002360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20023608"/>
        <c:scaling>
          <c:orientation val="minMax"/>
          <c:max val="800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spPr>
          <a:ln w="31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31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43890104"/>
        <c:crosses val="autoZero"/>
        <c:crossBetween val="midCat"/>
        <c:majorUnit val="200"/>
        <c:minorUnit val="200"/>
      </c:valAx>
      <c:spPr>
        <a:noFill/>
        <a:ln w="2547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31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286919263297201E-2"/>
          <c:y val="3.3743723661795032E-2"/>
          <c:w val="0.86938275343787152"/>
          <c:h val="0.6436327697756312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Individual Life and Annuity products with accelerated LTC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4.327231531955994E-3"/>
                  <c:y val="2.32867506639932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437400453143263E-4"/>
                  <c:y val="6.69411569481154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0302622428605631E-3"/>
                  <c:y val="-2.32867506639932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7485698903021734E-3"/>
                  <c:y val="4.65735013279865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8490028490027446E-3"/>
                  <c:y val="2.32867506639932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 w="2376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Sheet1!$B$2:$B$10</c:f>
              <c:numCache>
                <c:formatCode>#,##0</c:formatCode>
                <c:ptCount val="8"/>
                <c:pt idx="0">
                  <c:v>191</c:v>
                </c:pt>
                <c:pt idx="1">
                  <c:v>229</c:v>
                </c:pt>
                <c:pt idx="2">
                  <c:v>265</c:v>
                </c:pt>
                <c:pt idx="3">
                  <c:v>305</c:v>
                </c:pt>
                <c:pt idx="4">
                  <c:v>347</c:v>
                </c:pt>
                <c:pt idx="5">
                  <c:v>381</c:v>
                </c:pt>
                <c:pt idx="6">
                  <c:v>440</c:v>
                </c:pt>
                <c:pt idx="7">
                  <c:v>468</c:v>
                </c:pt>
              </c:numCache>
            </c:numRef>
          </c:val>
          <c:extLst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Group Certificates for Life and Annuity Products with Accelerated LTC Benefits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7.9691320636203055E-3"/>
                  <c:y val="5.00243410720523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58848733651883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1609798775152059E-3"/>
                  <c:y val="9.89576887074844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625995468515049E-2"/>
                  <c:y val="-9.12107185062745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9797204836574917E-3"/>
                  <c:y val="2.52248684161067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Sheet1!$C$2:$C$10</c:f>
              <c:numCache>
                <c:formatCode>#,##0</c:formatCode>
                <c:ptCount val="8"/>
                <c:pt idx="0">
                  <c:v>213</c:v>
                </c:pt>
                <c:pt idx="1">
                  <c:v>219</c:v>
                </c:pt>
                <c:pt idx="2">
                  <c:v>225</c:v>
                </c:pt>
                <c:pt idx="3">
                  <c:v>230</c:v>
                </c:pt>
                <c:pt idx="4">
                  <c:v>235</c:v>
                </c:pt>
                <c:pt idx="5">
                  <c:v>244</c:v>
                </c:pt>
                <c:pt idx="6">
                  <c:v>260</c:v>
                </c:pt>
                <c:pt idx="7">
                  <c:v>281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5905688"/>
        <c:axId val="545907256"/>
      </c:barChart>
      <c:catAx>
        <c:axId val="545905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45907256"/>
        <c:crosses val="autoZero"/>
        <c:auto val="1"/>
        <c:lblAlgn val="ctr"/>
        <c:lblOffset val="100"/>
        <c:noMultiLvlLbl val="0"/>
      </c:catAx>
      <c:valAx>
        <c:axId val="545907256"/>
        <c:scaling>
          <c:orientation val="minMax"/>
          <c:max val="50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crossAx val="545905688"/>
        <c:crosses val="autoZero"/>
        <c:crossBetween val="between"/>
        <c:majorUnit val="100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219330855018583E-2"/>
          <c:y val="0.10351058806787532"/>
          <c:w val="0.84817881576317622"/>
          <c:h val="0.625795975756938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000FF"/>
            </a:solidFill>
            <a:ln w="3431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7.1020220497186133E-3"/>
                  <c:y val="-8.755164534937525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2624178729379715E-3"/>
                  <c:y val="-5.71479855387642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57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Middle Income</c:v>
                </c:pt>
                <c:pt idx="1">
                  <c:v>Low Income</c:v>
                </c:pt>
                <c:pt idx="2">
                  <c:v>Upper Income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0.4</c:v>
                </c:pt>
                <c:pt idx="1">
                  <c:v>0.04</c:v>
                </c:pt>
                <c:pt idx="2">
                  <c:v>0.55000000000000004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0000"/>
            </a:solidFill>
            <a:ln w="3431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5417186892616324E-3"/>
                  <c:y val="-6.10552347155411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3513154894577024E-3"/>
                  <c:y val="-3.835787922333386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9858180463075588E-3"/>
                  <c:y val="-3.26031464390331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57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Middle Income</c:v>
                </c:pt>
                <c:pt idx="1">
                  <c:v>Low Income</c:v>
                </c:pt>
                <c:pt idx="2">
                  <c:v>Upper Income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0.31</c:v>
                </c:pt>
                <c:pt idx="1">
                  <c:v>0.03</c:v>
                </c:pt>
                <c:pt idx="2">
                  <c:v>0.66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5904512"/>
        <c:axId val="545902944"/>
      </c:barChart>
      <c:catAx>
        <c:axId val="545904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545902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45902944"/>
        <c:scaling>
          <c:orientation val="minMax"/>
          <c:max val="0.7500000000000001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545904512"/>
        <c:crosses val="autoZero"/>
        <c:crossBetween val="between"/>
        <c:majorUnit val="0.25"/>
        <c:minorUnit val="0.25"/>
      </c:valAx>
      <c:spPr>
        <a:noFill/>
        <a:ln w="25577">
          <a:noFill/>
        </a:ln>
      </c:spPr>
    </c:plotArea>
    <c:legend>
      <c:legendPos val="b"/>
      <c:layout>
        <c:manualLayout>
          <c:xMode val="edge"/>
          <c:yMode val="edge"/>
          <c:x val="0.37280550865291029"/>
          <c:y val="0.89555613391831768"/>
          <c:w val="0.22249741602975612"/>
          <c:h val="9.0309953430787654E-2"/>
        </c:manualLayout>
      </c:layout>
      <c:overlay val="0"/>
      <c:spPr>
        <a:noFill/>
        <a:ln w="3161">
          <a:solidFill>
            <a:schemeClr val="tx1"/>
          </a:solidFill>
          <a:prstDash val="solid"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00" b="0" i="0" u="none" strike="noStrike" baseline="0">
          <a:solidFill>
            <a:schemeClr val="tx1"/>
          </a:solidFill>
          <a:latin typeface="+mn-lt"/>
          <a:ea typeface="Times New Roman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734084729248291E-2"/>
          <c:y val="4.7536814417150935E-2"/>
          <c:w val="0.88599943598056075"/>
          <c:h val="0.87958780581666107"/>
        </c:manualLayout>
      </c:layout>
      <c:barChart>
        <c:barDir val="col"/>
        <c:grouping val="clustered"/>
        <c:varyColors val="0"/>
        <c:ser>
          <c:idx val="1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Sheet1!$B$2:$B$10</c:f>
              <c:numCache>
                <c:formatCode>0%</c:formatCode>
                <c:ptCount val="9"/>
                <c:pt idx="0">
                  <c:v>1.1200000000000001</c:v>
                </c:pt>
                <c:pt idx="1">
                  <c:v>1.1100000000000001</c:v>
                </c:pt>
                <c:pt idx="2">
                  <c:v>1.1200000000000001</c:v>
                </c:pt>
                <c:pt idx="3">
                  <c:v>1.1000000000000001</c:v>
                </c:pt>
                <c:pt idx="4">
                  <c:v>1.1399999999999999</c:v>
                </c:pt>
                <c:pt idx="5">
                  <c:v>1.22</c:v>
                </c:pt>
                <c:pt idx="6">
                  <c:v>1.24</c:v>
                </c:pt>
                <c:pt idx="7">
                  <c:v>1.27</c:v>
                </c:pt>
                <c:pt idx="8">
                  <c:v>1.35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5906080"/>
        <c:axId val="545905296"/>
      </c:barChart>
      <c:catAx>
        <c:axId val="54590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45905296"/>
        <c:crosses val="autoZero"/>
        <c:auto val="1"/>
        <c:lblAlgn val="ctr"/>
        <c:lblOffset val="100"/>
        <c:noMultiLvlLbl val="0"/>
      </c:catAx>
      <c:valAx>
        <c:axId val="545905296"/>
        <c:scaling>
          <c:orientation val="minMax"/>
          <c:max val="1.5"/>
          <c:min val="0"/>
        </c:scaling>
        <c:delete val="0"/>
        <c:axPos val="l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45906080"/>
        <c:crosses val="autoZero"/>
        <c:crossBetween val="between"/>
        <c:majorUnit val="0.25"/>
        <c:minorUnit val="5.000000000000001E-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63A8E1-A2C8-4CAC-BD54-A34AAD27D878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0CF35A8-B8BA-4E0D-A77A-FF19F034F8E3}">
      <dgm:prSet phldrT="[Text]"/>
      <dgm:spPr/>
      <dgm:t>
        <a:bodyPr/>
        <a:lstStyle/>
        <a:p>
          <a:r>
            <a:rPr lang="en-US" dirty="0" smtClean="0"/>
            <a:t>Eligible Populations</a:t>
          </a:r>
          <a:endParaRPr lang="en-US" dirty="0"/>
        </a:p>
      </dgm:t>
    </dgm:pt>
    <dgm:pt modelId="{51CC7886-CC45-4736-A61B-FCB0FF54A880}" type="parTrans" cxnId="{49DBDD9E-4351-43D3-A516-8BF3F39947BD}">
      <dgm:prSet/>
      <dgm:spPr/>
      <dgm:t>
        <a:bodyPr/>
        <a:lstStyle/>
        <a:p>
          <a:endParaRPr lang="en-US"/>
        </a:p>
      </dgm:t>
    </dgm:pt>
    <dgm:pt modelId="{52E7F463-1D0A-4354-A477-3431890737C7}" type="sibTrans" cxnId="{49DBDD9E-4351-43D3-A516-8BF3F39947BD}">
      <dgm:prSet/>
      <dgm:spPr/>
      <dgm:t>
        <a:bodyPr/>
        <a:lstStyle/>
        <a:p>
          <a:endParaRPr lang="en-US"/>
        </a:p>
      </dgm:t>
    </dgm:pt>
    <dgm:pt modelId="{E511CE10-09BC-49C7-9CE2-8D3B2FF3BE42}">
      <dgm:prSet phldrT="[Text]"/>
      <dgm:spPr/>
      <dgm:t>
        <a:bodyPr/>
        <a:lstStyle/>
        <a:p>
          <a:r>
            <a:rPr lang="en-US" dirty="0" smtClean="0"/>
            <a:t>Program Design</a:t>
          </a:r>
          <a:endParaRPr lang="en-US" dirty="0"/>
        </a:p>
      </dgm:t>
    </dgm:pt>
    <dgm:pt modelId="{EB30B8C9-E4A3-4ECE-BD8A-20A544893556}" type="parTrans" cxnId="{D6FA2AF1-04B8-437F-AFF9-11D47C0E962E}">
      <dgm:prSet/>
      <dgm:spPr/>
      <dgm:t>
        <a:bodyPr/>
        <a:lstStyle/>
        <a:p>
          <a:endParaRPr lang="en-US"/>
        </a:p>
      </dgm:t>
    </dgm:pt>
    <dgm:pt modelId="{1B5C603C-CFBC-43EB-BF88-E9A4A6C6076A}" type="sibTrans" cxnId="{D6FA2AF1-04B8-437F-AFF9-11D47C0E962E}">
      <dgm:prSet/>
      <dgm:spPr/>
      <dgm:t>
        <a:bodyPr/>
        <a:lstStyle/>
        <a:p>
          <a:endParaRPr lang="en-US"/>
        </a:p>
      </dgm:t>
    </dgm:pt>
    <dgm:pt modelId="{94E77970-794E-47E0-B4A3-98E152B35D0D}">
      <dgm:prSet phldrT="[Text]"/>
      <dgm:spPr/>
      <dgm:t>
        <a:bodyPr/>
        <a:lstStyle/>
        <a:p>
          <a:r>
            <a:rPr lang="en-US" dirty="0" smtClean="0"/>
            <a:t>Financing Approach</a:t>
          </a:r>
          <a:endParaRPr lang="en-US" dirty="0"/>
        </a:p>
      </dgm:t>
    </dgm:pt>
    <dgm:pt modelId="{DC75090F-413E-4A0C-9826-E5D76995D030}" type="parTrans" cxnId="{F090373B-0346-4EBE-A489-1C87395D914D}">
      <dgm:prSet/>
      <dgm:spPr/>
      <dgm:t>
        <a:bodyPr/>
        <a:lstStyle/>
        <a:p>
          <a:endParaRPr lang="en-US"/>
        </a:p>
      </dgm:t>
    </dgm:pt>
    <dgm:pt modelId="{744EAA9A-E2FC-436C-93B7-C994A3A8BBCF}" type="sibTrans" cxnId="{F090373B-0346-4EBE-A489-1C87395D914D}">
      <dgm:prSet/>
      <dgm:spPr/>
      <dgm:t>
        <a:bodyPr/>
        <a:lstStyle/>
        <a:p>
          <a:endParaRPr lang="en-US"/>
        </a:p>
      </dgm:t>
    </dgm:pt>
    <dgm:pt modelId="{8393BF5A-7C2D-4389-92D0-6A8AB348A978}">
      <dgm:prSet phldrT="[Text]"/>
      <dgm:spPr/>
      <dgm:t>
        <a:bodyPr/>
        <a:lstStyle/>
        <a:p>
          <a:r>
            <a:rPr lang="en-US" dirty="0" smtClean="0"/>
            <a:t>Implementation &amp; Integration</a:t>
          </a:r>
          <a:endParaRPr lang="en-US" dirty="0"/>
        </a:p>
      </dgm:t>
    </dgm:pt>
    <dgm:pt modelId="{AB5DC826-00A3-4914-993C-33FEC3B1D608}" type="parTrans" cxnId="{E20D4845-E11F-4C45-95FB-7A36CFDE5CE8}">
      <dgm:prSet/>
      <dgm:spPr/>
      <dgm:t>
        <a:bodyPr/>
        <a:lstStyle/>
        <a:p>
          <a:endParaRPr lang="en-US"/>
        </a:p>
      </dgm:t>
    </dgm:pt>
    <dgm:pt modelId="{5980DD77-E63B-4840-9F83-62C3AC4D5AE5}" type="sibTrans" cxnId="{E20D4845-E11F-4C45-95FB-7A36CFDE5CE8}">
      <dgm:prSet/>
      <dgm:spPr/>
      <dgm:t>
        <a:bodyPr/>
        <a:lstStyle/>
        <a:p>
          <a:endParaRPr lang="en-US"/>
        </a:p>
      </dgm:t>
    </dgm:pt>
    <dgm:pt modelId="{CDF7A5D4-5A62-40E6-8828-B99DE8066A97}" type="pres">
      <dgm:prSet presAssocID="{B963A8E1-A2C8-4CAC-BD54-A34AAD27D87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5E2D39-A9E9-4F2C-A43B-CC95C9D5DCFE}" type="pres">
      <dgm:prSet presAssocID="{30CF35A8-B8BA-4E0D-A77A-FF19F034F8E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E9BF9B-565C-4AF7-A2C8-E939A8B6252C}" type="pres">
      <dgm:prSet presAssocID="{52E7F463-1D0A-4354-A477-3431890737C7}" presName="sibTrans" presStyleCnt="0"/>
      <dgm:spPr/>
    </dgm:pt>
    <dgm:pt modelId="{163B5274-7AFD-4424-B564-35AA79B859BF}" type="pres">
      <dgm:prSet presAssocID="{E511CE10-09BC-49C7-9CE2-8D3B2FF3BE4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ACE545-9FD3-465D-9995-EBF563A76528}" type="pres">
      <dgm:prSet presAssocID="{1B5C603C-CFBC-43EB-BF88-E9A4A6C6076A}" presName="sibTrans" presStyleCnt="0"/>
      <dgm:spPr/>
    </dgm:pt>
    <dgm:pt modelId="{B7BEFEF0-851B-4939-B9E8-942772C235F5}" type="pres">
      <dgm:prSet presAssocID="{94E77970-794E-47E0-B4A3-98E152B35D0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9503F7-199C-4273-A346-F97381C547AD}" type="pres">
      <dgm:prSet presAssocID="{744EAA9A-E2FC-436C-93B7-C994A3A8BBCF}" presName="sibTrans" presStyleCnt="0"/>
      <dgm:spPr/>
    </dgm:pt>
    <dgm:pt modelId="{5F2E72F3-7067-4B91-B683-2C452C91C1D2}" type="pres">
      <dgm:prSet presAssocID="{8393BF5A-7C2D-4389-92D0-6A8AB348A97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0704E0-AC79-4CBF-8BC5-1E34629113CC}" type="presOf" srcId="{8393BF5A-7C2D-4389-92D0-6A8AB348A978}" destId="{5F2E72F3-7067-4B91-B683-2C452C91C1D2}" srcOrd="0" destOrd="0" presId="urn:microsoft.com/office/officeart/2005/8/layout/default"/>
    <dgm:cxn modelId="{D6FA2AF1-04B8-437F-AFF9-11D47C0E962E}" srcId="{B963A8E1-A2C8-4CAC-BD54-A34AAD27D878}" destId="{E511CE10-09BC-49C7-9CE2-8D3B2FF3BE42}" srcOrd="1" destOrd="0" parTransId="{EB30B8C9-E4A3-4ECE-BD8A-20A544893556}" sibTransId="{1B5C603C-CFBC-43EB-BF88-E9A4A6C6076A}"/>
    <dgm:cxn modelId="{49DBDD9E-4351-43D3-A516-8BF3F39947BD}" srcId="{B963A8E1-A2C8-4CAC-BD54-A34AAD27D878}" destId="{30CF35A8-B8BA-4E0D-A77A-FF19F034F8E3}" srcOrd="0" destOrd="0" parTransId="{51CC7886-CC45-4736-A61B-FCB0FF54A880}" sibTransId="{52E7F463-1D0A-4354-A477-3431890737C7}"/>
    <dgm:cxn modelId="{8CD856B9-22AB-4D4B-AD83-D7D5F45D7DE3}" type="presOf" srcId="{94E77970-794E-47E0-B4A3-98E152B35D0D}" destId="{B7BEFEF0-851B-4939-B9E8-942772C235F5}" srcOrd="0" destOrd="0" presId="urn:microsoft.com/office/officeart/2005/8/layout/default"/>
    <dgm:cxn modelId="{E20D4845-E11F-4C45-95FB-7A36CFDE5CE8}" srcId="{B963A8E1-A2C8-4CAC-BD54-A34AAD27D878}" destId="{8393BF5A-7C2D-4389-92D0-6A8AB348A978}" srcOrd="3" destOrd="0" parTransId="{AB5DC826-00A3-4914-993C-33FEC3B1D608}" sibTransId="{5980DD77-E63B-4840-9F83-62C3AC4D5AE5}"/>
    <dgm:cxn modelId="{F090373B-0346-4EBE-A489-1C87395D914D}" srcId="{B963A8E1-A2C8-4CAC-BD54-A34AAD27D878}" destId="{94E77970-794E-47E0-B4A3-98E152B35D0D}" srcOrd="2" destOrd="0" parTransId="{DC75090F-413E-4A0C-9826-E5D76995D030}" sibTransId="{744EAA9A-E2FC-436C-93B7-C994A3A8BBCF}"/>
    <dgm:cxn modelId="{563186E3-8C5F-4EAE-885A-CD0220E3D515}" type="presOf" srcId="{30CF35A8-B8BA-4E0D-A77A-FF19F034F8E3}" destId="{615E2D39-A9E9-4F2C-A43B-CC95C9D5DCFE}" srcOrd="0" destOrd="0" presId="urn:microsoft.com/office/officeart/2005/8/layout/default"/>
    <dgm:cxn modelId="{5C80B66B-A796-4D1D-A252-680B2EFE5C0B}" type="presOf" srcId="{B963A8E1-A2C8-4CAC-BD54-A34AAD27D878}" destId="{CDF7A5D4-5A62-40E6-8828-B99DE8066A97}" srcOrd="0" destOrd="0" presId="urn:microsoft.com/office/officeart/2005/8/layout/default"/>
    <dgm:cxn modelId="{F08049DA-D5B5-4EDA-9D78-96D8CE4904D4}" type="presOf" srcId="{E511CE10-09BC-49C7-9CE2-8D3B2FF3BE42}" destId="{163B5274-7AFD-4424-B564-35AA79B859BF}" srcOrd="0" destOrd="0" presId="urn:microsoft.com/office/officeart/2005/8/layout/default"/>
    <dgm:cxn modelId="{F4DD07E4-9544-47F6-884E-E5C8C676F524}" type="presParOf" srcId="{CDF7A5D4-5A62-40E6-8828-B99DE8066A97}" destId="{615E2D39-A9E9-4F2C-A43B-CC95C9D5DCFE}" srcOrd="0" destOrd="0" presId="urn:microsoft.com/office/officeart/2005/8/layout/default"/>
    <dgm:cxn modelId="{9CB31DD2-1075-4B2C-B44C-3FEEB6B5D72C}" type="presParOf" srcId="{CDF7A5D4-5A62-40E6-8828-B99DE8066A97}" destId="{84E9BF9B-565C-4AF7-A2C8-E939A8B6252C}" srcOrd="1" destOrd="0" presId="urn:microsoft.com/office/officeart/2005/8/layout/default"/>
    <dgm:cxn modelId="{C28EEA60-636E-4F5E-B362-A429F4430BD1}" type="presParOf" srcId="{CDF7A5D4-5A62-40E6-8828-B99DE8066A97}" destId="{163B5274-7AFD-4424-B564-35AA79B859BF}" srcOrd="2" destOrd="0" presId="urn:microsoft.com/office/officeart/2005/8/layout/default"/>
    <dgm:cxn modelId="{37065691-B4D5-4C2D-BD68-4345A6ECF1D1}" type="presParOf" srcId="{CDF7A5D4-5A62-40E6-8828-B99DE8066A97}" destId="{F5ACE545-9FD3-465D-9995-EBF563A76528}" srcOrd="3" destOrd="0" presId="urn:microsoft.com/office/officeart/2005/8/layout/default"/>
    <dgm:cxn modelId="{AFCCD784-0F86-4B8E-AA16-3DCDF4B713E1}" type="presParOf" srcId="{CDF7A5D4-5A62-40E6-8828-B99DE8066A97}" destId="{B7BEFEF0-851B-4939-B9E8-942772C235F5}" srcOrd="4" destOrd="0" presId="urn:microsoft.com/office/officeart/2005/8/layout/default"/>
    <dgm:cxn modelId="{D29661F3-9B76-434F-8246-7F30B5B0DA9F}" type="presParOf" srcId="{CDF7A5D4-5A62-40E6-8828-B99DE8066A97}" destId="{E99503F7-199C-4273-A346-F97381C547AD}" srcOrd="5" destOrd="0" presId="urn:microsoft.com/office/officeart/2005/8/layout/default"/>
    <dgm:cxn modelId="{A5DCB016-6054-4F27-B3C6-8A9B5B915E44}" type="presParOf" srcId="{CDF7A5D4-5A62-40E6-8828-B99DE8066A97}" destId="{5F2E72F3-7067-4B91-B683-2C452C91C1D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5E2D39-A9E9-4F2C-A43B-CC95C9D5DCFE}">
      <dsp:nvSpPr>
        <dsp:cNvPr id="0" name=""/>
        <dsp:cNvSpPr/>
      </dsp:nvSpPr>
      <dsp:spPr>
        <a:xfrm>
          <a:off x="224626" y="1622"/>
          <a:ext cx="3704927" cy="22229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Eligible Populations</a:t>
          </a:r>
          <a:endParaRPr lang="en-US" sz="4000" kern="1200" dirty="0"/>
        </a:p>
      </dsp:txBody>
      <dsp:txXfrm>
        <a:off x="224626" y="1622"/>
        <a:ext cx="3704927" cy="2222956"/>
      </dsp:txXfrm>
    </dsp:sp>
    <dsp:sp modelId="{163B5274-7AFD-4424-B564-35AA79B859BF}">
      <dsp:nvSpPr>
        <dsp:cNvPr id="0" name=""/>
        <dsp:cNvSpPr/>
      </dsp:nvSpPr>
      <dsp:spPr>
        <a:xfrm>
          <a:off x="4300046" y="1622"/>
          <a:ext cx="3704927" cy="2222956"/>
        </a:xfrm>
        <a:prstGeom prst="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Program Design</a:t>
          </a:r>
          <a:endParaRPr lang="en-US" sz="4000" kern="1200" dirty="0"/>
        </a:p>
      </dsp:txBody>
      <dsp:txXfrm>
        <a:off x="4300046" y="1622"/>
        <a:ext cx="3704927" cy="2222956"/>
      </dsp:txXfrm>
    </dsp:sp>
    <dsp:sp modelId="{B7BEFEF0-851B-4939-B9E8-942772C235F5}">
      <dsp:nvSpPr>
        <dsp:cNvPr id="0" name=""/>
        <dsp:cNvSpPr/>
      </dsp:nvSpPr>
      <dsp:spPr>
        <a:xfrm>
          <a:off x="224626" y="2595071"/>
          <a:ext cx="3704927" cy="2222956"/>
        </a:xfrm>
        <a:prstGeom prst="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Financing Approach</a:t>
          </a:r>
          <a:endParaRPr lang="en-US" sz="4000" kern="1200" dirty="0"/>
        </a:p>
      </dsp:txBody>
      <dsp:txXfrm>
        <a:off x="224626" y="2595071"/>
        <a:ext cx="3704927" cy="2222956"/>
      </dsp:txXfrm>
    </dsp:sp>
    <dsp:sp modelId="{5F2E72F3-7067-4B91-B683-2C452C91C1D2}">
      <dsp:nvSpPr>
        <dsp:cNvPr id="0" name=""/>
        <dsp:cNvSpPr/>
      </dsp:nvSpPr>
      <dsp:spPr>
        <a:xfrm>
          <a:off x="4300046" y="2595071"/>
          <a:ext cx="3704927" cy="2222956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Implementation &amp; Integration</a:t>
          </a:r>
          <a:endParaRPr lang="en-US" sz="4000" kern="1200" dirty="0"/>
        </a:p>
      </dsp:txBody>
      <dsp:txXfrm>
        <a:off x="4300046" y="2595071"/>
        <a:ext cx="3704927" cy="2222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0.73926</cdr:x>
      <cdr:y>0.31229</cdr:y>
    </cdr:from>
    <cdr:to>
      <cdr:x>0.96148</cdr:x>
      <cdr:y>0.548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83808" y="1413430"/>
          <a:ext cx="1828800" cy="1066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1BFF665-A431-423A-8E99-46A6AC10A59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B63D2D-29C9-4FD8-AA42-E975D4858A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68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1CC13FF-8D04-4BEC-B8D1-66B1A302CC68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583AE9-5228-4641-AE46-DAC04049BD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68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83AE9-5228-4641-AE46-DAC04049BDD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44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83AE9-5228-4641-AE46-DAC04049BDD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96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83AE9-5228-4641-AE46-DAC04049BDD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87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83AE9-5228-4641-AE46-DAC04049BDD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23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83AE9-5228-4641-AE46-DAC04049BDD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21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83AE9-5228-4641-AE46-DAC04049BDD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24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83AE9-5228-4641-AE46-DAC04049BDD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92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83AE9-5228-4641-AE46-DAC04049BDD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704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83AE9-5228-4641-AE46-DAC04049BDD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383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83AE9-5228-4641-AE46-DAC04049BDD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021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83AE9-5228-4641-AE46-DAC04049BDD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92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83AE9-5228-4641-AE46-DAC04049BDD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141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83AE9-5228-4641-AE46-DAC04049BDD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590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7"/>
          <p:cNvSpPr txBox="1">
            <a:spLocks noGrp="1" noChangeArrowheads="1"/>
          </p:cNvSpPr>
          <p:nvPr/>
        </p:nvSpPr>
        <p:spPr bwMode="auto">
          <a:xfrm>
            <a:off x="3970638" y="8830621"/>
            <a:ext cx="3038162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60" tIns="46380" rIns="92760" bIns="46380" anchor="b"/>
          <a:lstStyle/>
          <a:p>
            <a:pPr algn="r" defTabSz="462665"/>
            <a:fld id="{6726B587-1943-4460-ACE5-AEDD17896D9E}" type="slidenum">
              <a:rPr lang="en-US" sz="1200">
                <a:latin typeface="Calibri" pitchFamily="34" charset="0"/>
              </a:rPr>
              <a:pPr algn="r" defTabSz="462665"/>
              <a:t>21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57878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76865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83AE9-5228-4641-AE46-DAC04049BDD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958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83AE9-5228-4641-AE46-DAC04049BDD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932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83AE9-5228-4641-AE46-DAC04049BDD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853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83AE9-5228-4641-AE46-DAC04049BDD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494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83AE9-5228-4641-AE46-DAC04049BDD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459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83AE9-5228-4641-AE46-DAC04049BDD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852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83AE9-5228-4641-AE46-DAC04049BDD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454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83AE9-5228-4641-AE46-DAC04049BDD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71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83AE9-5228-4641-AE46-DAC04049BDD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184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83AE9-5228-4641-AE46-DAC04049BDD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59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83AE9-5228-4641-AE46-DAC04049BDD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687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83AE9-5228-4641-AE46-DAC04049BDD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088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83AE9-5228-4641-AE46-DAC04049BDD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785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83AE9-5228-4641-AE46-DAC04049BDD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106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83AE9-5228-4641-AE46-DAC04049BDD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691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83AE9-5228-4641-AE46-DAC04049BDD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884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83AE9-5228-4641-AE46-DAC04049BDD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561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83AE9-5228-4641-AE46-DAC04049BDD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235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83AE9-5228-4641-AE46-DAC04049BDD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15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83AE9-5228-4641-AE46-DAC04049BDD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546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83AE9-5228-4641-AE46-DAC04049BDD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81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83AE9-5228-4641-AE46-DAC04049BDD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665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83AE9-5228-4641-AE46-DAC04049BDD6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14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83AE9-5228-4641-AE46-DAC04049BDD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60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83AE9-5228-4641-AE46-DAC04049BDD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39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83AE9-5228-4641-AE46-DAC04049BDD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03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83AE9-5228-4641-AE46-DAC04049BDD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07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83AE9-5228-4641-AE46-DAC04049BDD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89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3C90D-3B1C-41A2-A07D-534F97F46A42}" type="datetime1">
              <a:rPr lang="en-US" smtClean="0">
                <a:solidFill>
                  <a:prstClr val="black"/>
                </a:solidFill>
              </a:rPr>
              <a:t>10/24/2019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74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0EF88-8014-4A6F-B08E-4C65F52BFA77}" type="datetime1">
              <a:rPr lang="en-US" smtClean="0">
                <a:solidFill>
                  <a:prstClr val="black"/>
                </a:solidFill>
              </a:rPr>
              <a:t>10/24/2019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2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7C8B-2B50-4D52-917C-74F6E2B1ADD5}" type="datetime1">
              <a:rPr lang="en-US" smtClean="0"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63031-36CA-407D-9A46-7DAEF13B58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13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631A-F92B-4747-AC0F-A50100EF67DA}" type="datetime1">
              <a:rPr lang="en-US" smtClean="0">
                <a:solidFill>
                  <a:prstClr val="black"/>
                </a:solidFill>
              </a:rPr>
              <a:t>10/24/2019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04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7F90-9023-4269-ABE2-6FD1F45605C8}" type="datetime1">
              <a:rPr lang="en-US" smtClean="0">
                <a:solidFill>
                  <a:prstClr val="black"/>
                </a:solidFill>
              </a:rPr>
              <a:t>10/24/2019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140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9618-B4EB-4494-8B7E-B60D81C30845}" type="datetime1">
              <a:rPr lang="en-US" smtClean="0">
                <a:solidFill>
                  <a:prstClr val="black"/>
                </a:solidFill>
              </a:rPr>
              <a:t>10/24/2019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890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4C0-75D2-4232-A350-2F3577ECBB1B}" type="datetime1">
              <a:rPr lang="en-US" smtClean="0">
                <a:solidFill>
                  <a:prstClr val="black"/>
                </a:solidFill>
              </a:rPr>
              <a:t>10/24/2019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27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5FEC-7704-4950-B028-EAF79E595FB4}" type="datetime1">
              <a:rPr lang="en-US" smtClean="0">
                <a:solidFill>
                  <a:prstClr val="black"/>
                </a:solidFill>
              </a:rPr>
              <a:t>10/24/2019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537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AB7D-8A36-446D-A18E-6E1403CE92EA}" type="datetime1">
              <a:rPr lang="en-US" smtClean="0">
                <a:solidFill>
                  <a:prstClr val="black"/>
                </a:solidFill>
              </a:rPr>
              <a:t>10/24/2019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344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9F45-D077-4F56-8FE6-9CA402AF167F}" type="datetime1">
              <a:rPr lang="en-US" smtClean="0">
                <a:solidFill>
                  <a:prstClr val="black"/>
                </a:solidFill>
              </a:rPr>
              <a:t>10/24/2019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369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BC81-CF70-4142-9E1B-DB6240FBEE7B}" type="datetime1">
              <a:rPr lang="en-US" smtClean="0">
                <a:solidFill>
                  <a:prstClr val="black"/>
                </a:solidFill>
              </a:rPr>
              <a:t>10/24/2019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113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638F0C6-7207-4C09-8C00-0441263A7530}" type="datetime1">
              <a:rPr lang="en-US" smtClean="0">
                <a:solidFill>
                  <a:prstClr val="black"/>
                </a:solidFill>
              </a:rPr>
              <a:t>10/24/2019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5654675"/>
            <a:ext cx="1905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6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57" r:id="rId11"/>
    <p:sldLayoutId id="214748377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thescanfoundation.org/sites/default/files/financing_long-term_care_chartpack_092016_final.pptx" TargetMode="Externa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spe.hhs.gov/basic-report/long-term-services-and-supports-older-americans-risks-and-financing-research-brie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caid.gov/medicaid/ltss/downloads/reports-and-evaluations/ltssexpenditures2016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sa.gov/policy/docs/statcomps/income_pop55/2014/sect03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affairs.org/doi/full/10.1377/hlthaff.2015.1133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estia.com/library/journal/1P4-2235646795/the-states-can-t-wait-the-long-term-care-financing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estia.com/library/journal/1P4-2235646795/the-states-can-t-wait-the-long-term-care-financing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tel:617.287.7306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hyperlink" Target="mailto:Marc.Cohen@umb.ed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escanfoundation.org/sites/default/files/financing_long-term_care_chartpack_092016_final.ppt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nworth.com/aging-and-you/finances/cost-of-care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spe.hhs.gov/basic-report/long-term-services-and-supports-older-americans-risks-and-financing-research-brie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743200"/>
            <a:ext cx="8534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200" b="1" dirty="0" smtClean="0">
              <a:latin typeface="+mn-lt"/>
            </a:endParaRPr>
          </a:p>
          <a:p>
            <a:pPr algn="ctr"/>
            <a:r>
              <a:rPr lang="en-US" sz="2000" b="1" dirty="0" smtClean="0">
                <a:latin typeface="+mn-lt"/>
              </a:rPr>
              <a:t>Financing Long-Term Care:</a:t>
            </a:r>
          </a:p>
          <a:p>
            <a:pPr algn="ctr"/>
            <a:r>
              <a:rPr lang="en-US" sz="2000" b="1" dirty="0" smtClean="0">
                <a:latin typeface="+mn-lt"/>
              </a:rPr>
              <a:t>Challenges, Opportunities and Financing Alternatives</a:t>
            </a:r>
          </a:p>
          <a:p>
            <a:pPr algn="ctr"/>
            <a:endParaRPr lang="en-US" sz="2000" b="1" dirty="0">
              <a:latin typeface="+mn-lt"/>
            </a:endParaRPr>
          </a:p>
          <a:p>
            <a:pPr algn="ctr"/>
            <a:r>
              <a:rPr lang="en-US" b="1" dirty="0" smtClean="0">
                <a:latin typeface="+mn-lt"/>
              </a:rPr>
              <a:t>Presented to:</a:t>
            </a:r>
          </a:p>
          <a:p>
            <a:pPr algn="ctr"/>
            <a:r>
              <a:rPr lang="en-US" b="1" dirty="0" smtClean="0">
                <a:latin typeface="+mn-lt"/>
              </a:rPr>
              <a:t>New York State Long Term Care Planning Project</a:t>
            </a:r>
          </a:p>
          <a:p>
            <a:pPr algn="ctr"/>
            <a:endParaRPr lang="en-US" b="1" dirty="0">
              <a:latin typeface="+mn-lt"/>
            </a:endParaRPr>
          </a:p>
          <a:p>
            <a:pPr algn="ctr"/>
            <a:r>
              <a:rPr lang="en-US" b="1" dirty="0" smtClean="0">
                <a:latin typeface="+mn-lt"/>
              </a:rPr>
              <a:t>By </a:t>
            </a:r>
          </a:p>
          <a:p>
            <a:pPr algn="ctr"/>
            <a:r>
              <a:rPr lang="en-US" b="1" dirty="0" smtClean="0">
                <a:latin typeface="+mn-lt"/>
              </a:rPr>
              <a:t>Marc A. Cohen, Ph.D.</a:t>
            </a:r>
            <a:r>
              <a:rPr lang="en-US" b="1" baseline="30000" dirty="0" smtClean="0">
                <a:latin typeface="+mn-lt"/>
              </a:rPr>
              <a:t>1</a:t>
            </a:r>
            <a:endParaRPr lang="en-US" b="1" dirty="0" smtClean="0">
              <a:latin typeface="+mn-lt"/>
            </a:endParaRPr>
          </a:p>
          <a:p>
            <a:pPr algn="ctr"/>
            <a:endParaRPr lang="en-US" b="1" dirty="0">
              <a:latin typeface="+mn-lt"/>
            </a:endParaRPr>
          </a:p>
          <a:p>
            <a:pPr algn="ctr"/>
            <a:r>
              <a:rPr lang="en-US" b="1" dirty="0" smtClean="0">
                <a:latin typeface="+mn-lt"/>
              </a:rPr>
              <a:t>October 25, 2019</a:t>
            </a:r>
            <a:endParaRPr lang="en-US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6172200"/>
            <a:ext cx="8991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aseline="30000" dirty="0" smtClean="0">
                <a:latin typeface="+mn-lt"/>
                <a:cs typeface="Arial" panose="020B0604020202020204" pitchFamily="34" charset="0"/>
              </a:rPr>
              <a:t>1 </a:t>
            </a:r>
            <a:r>
              <a:rPr lang="en-US" sz="1300" dirty="0" smtClean="0">
                <a:latin typeface="+mn-lt"/>
                <a:cs typeface="Arial" panose="020B0604020202020204" pitchFamily="34" charset="0"/>
              </a:rPr>
              <a:t> Co-Director LeadingAge LTSS Center @UMass Boston &amp; Research Director, Center for Consumer Engagement in Health Innovation, Community Catalyst </a:t>
            </a:r>
            <a:endParaRPr lang="en-US" sz="1300" baseline="300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87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/>
          <p:cNvSpPr>
            <a:spLocks noGrp="1"/>
          </p:cNvSpPr>
          <p:nvPr>
            <p:ph type="title" idx="4294967295"/>
          </p:nvPr>
        </p:nvSpPr>
        <p:spPr>
          <a:xfrm>
            <a:off x="469392" y="152400"/>
            <a:ext cx="8369808" cy="762000"/>
          </a:xfrm>
        </p:spPr>
        <p:txBody>
          <a:bodyPr>
            <a:noAutofit/>
          </a:bodyPr>
          <a:lstStyle/>
          <a:p>
            <a:pPr algn="ctr"/>
            <a:r>
              <a:rPr lang="en-US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Because utilization is skewed, </a:t>
            </a:r>
            <a:br>
              <a:rPr lang="en-US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so too is the distribution of future expected costs</a:t>
            </a:r>
            <a:endParaRPr lang="en-US" altLang="en-US" sz="2800" b="1" dirty="0" smtClean="0"/>
          </a:p>
        </p:txBody>
      </p:sp>
      <p:pic>
        <p:nvPicPr>
          <p:cNvPr id="30724" name="Chart Placeholder 4" descr="slide15a.jpg. Infographic continued. 50,000 to 99,900$, 1 stack of coins, 10%. 10,000 to 49,900$, small stack of coins, 10%. 1,000 to 9,900$, smaller stack of coins, 6%. 0 cost, no coins, 48%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18260"/>
            <a:ext cx="3973512" cy="40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slide15b.jpg. Infographic with coins. 250,000$ or more, 3 stacks of coins, 15%. 150,000$ to 249,900$, 2 stacks of coins, 12%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1423035"/>
            <a:ext cx="2851150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914401" y="5508307"/>
            <a:ext cx="5638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 sz="2000">
                <a:solidFill>
                  <a:srgbClr val="005A8B"/>
                </a:solidFill>
                <a:latin typeface="Arial" panose="020B0604020202020204" pitchFamily="34" charset="0"/>
                <a:ea typeface="ヒラギノ角ゴ Pro W3" pitchFamily="36" charset="-128"/>
              </a:defRPr>
            </a:lvl1pPr>
            <a:lvl2pPr marL="742950" indent="-285750"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2pPr>
            <a:lvl3pPr marL="1143000" indent="-228600">
              <a:spcBef>
                <a:spcPct val="20000"/>
              </a:spcBef>
              <a:buClr>
                <a:srgbClr val="005389"/>
              </a:buClr>
              <a:buSzPct val="75000"/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" panose="020B0604020202020204" pitchFamily="34" charset="0"/>
                <a:ea typeface="ヒラギノ角ゴ Pro W3" pitchFamily="36" charset="-128"/>
              </a:defRPr>
            </a:lvl3pPr>
            <a:lvl4pPr marL="1600200" indent="-228600"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" panose="020B0604020202020204" pitchFamily="34" charset="0"/>
                <a:ea typeface="ヒラギノ角ゴ Pro W3" pitchFamily="36" charset="-128"/>
              </a:defRPr>
            </a:lvl4pPr>
            <a:lvl5pPr marL="2057400" indent="-228600"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 Favreault &amp; </a:t>
            </a:r>
            <a:r>
              <a:rPr lang="en-US" alt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Dey</a:t>
            </a:r>
            <a:r>
              <a:rPr lang="en-US" alt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(2015), Table 5 in Anne Tumlinson Innovations presented to SCAN Foundation, </a:t>
            </a:r>
            <a:r>
              <a:rPr lang="en-US" alt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2016.  </a:t>
            </a:r>
            <a:r>
              <a:rPr lang="en-US" alt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</a:t>
            </a:r>
            <a:r>
              <a:rPr lang="en-US" alt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www.thescanfoundation.org/sites/default/files/financing_long-term_care_chartpack_092016_final.pptx</a:t>
            </a:r>
            <a:endParaRPr lang="en-US" alt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1" y="6462414"/>
            <a:ext cx="2133600" cy="365125"/>
          </a:xfrm>
        </p:spPr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089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Current approaches to financing LTSS </a:t>
            </a:r>
            <a:r>
              <a:rPr lang="en-US" sz="2800" b="1" dirty="0" smtClean="0"/>
              <a:t>services</a:t>
            </a:r>
            <a:endParaRPr lang="en-US" sz="2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Primary Public approaches (Federal, state and local)</a:t>
            </a:r>
          </a:p>
          <a:p>
            <a:pPr marL="0" indent="0">
              <a:buNone/>
            </a:pPr>
            <a:endParaRPr lang="en-US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Medicaid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Public education about risks and costs to spur action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400" dirty="0" smtClean="0"/>
              <a:t>Primary Private Approaches (insurance and savings)</a:t>
            </a:r>
          </a:p>
          <a:p>
            <a:pPr marL="0" indent="0">
              <a:buNone/>
            </a:pPr>
            <a:endParaRPr lang="en-US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Current income, savings, annuitizing the home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Private long-term care insurance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Mixed Approaches (public trying to push private)</a:t>
            </a:r>
          </a:p>
          <a:p>
            <a:endParaRPr lang="en-US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Partnership Programs between states and Federal government (45 states</a:t>
            </a:r>
            <a:r>
              <a:rPr lang="en-US" sz="2000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Federal and state tax incentives for </a:t>
            </a:r>
            <a:r>
              <a:rPr lang="en-US" sz="2000" dirty="0" smtClean="0"/>
              <a:t>LTC insurance purchase (30 </a:t>
            </a:r>
            <a:r>
              <a:rPr lang="en-US" sz="2000" dirty="0"/>
              <a:t>states)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State employee LTC insurance programs (27 states)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89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141" y="67556"/>
            <a:ext cx="8229600" cy="676991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The Medicaid program and families will pay most LTSS costs for elders </a:t>
            </a:r>
            <a:r>
              <a:rPr lang="en-US" sz="2800" b="1" dirty="0"/>
              <a:t>with significant needs</a:t>
            </a:r>
            <a:endParaRPr lang="en-US" sz="2800" b="1" dirty="0">
              <a:latin typeface="+mn-lt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0304380"/>
              </p:ext>
            </p:extLst>
          </p:nvPr>
        </p:nvGraphicFramePr>
        <p:xfrm>
          <a:off x="469392" y="1066800"/>
          <a:ext cx="8229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60960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Favreault and </a:t>
            </a:r>
            <a:r>
              <a:rPr lang="en-US" sz="1200" dirty="0" err="1" smtClean="0">
                <a:latin typeface="+mn-lt"/>
              </a:rPr>
              <a:t>Dey</a:t>
            </a:r>
            <a:r>
              <a:rPr lang="en-US" sz="1200" dirty="0" smtClean="0">
                <a:latin typeface="+mn-lt"/>
              </a:rPr>
              <a:t> (2015)  Table 3.A. </a:t>
            </a:r>
            <a:r>
              <a:rPr lang="en-US" sz="1200" dirty="0">
                <a:hlinkClick r:id="rId4"/>
              </a:rPr>
              <a:t>https://aspe.hhs.gov/basic-report/long-term-services-and-supports-older-americans-risks-and-financing-research-brief</a:t>
            </a:r>
            <a:endParaRPr lang="en-US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998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Publicly Financed LTSS:  Medicaid in U.S. and New York </a:t>
            </a:r>
            <a:r>
              <a:rPr lang="en-US" sz="2200" b="1" dirty="0" smtClean="0"/>
              <a:t>(2016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611916"/>
              </p:ext>
            </p:extLst>
          </p:nvPr>
        </p:nvGraphicFramePr>
        <p:xfrm>
          <a:off x="571500" y="835603"/>
          <a:ext cx="7924800" cy="45600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267200"/>
                <a:gridCol w="1828800"/>
                <a:gridCol w="1828800"/>
              </a:tblGrid>
              <a:tr h="59485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Parameter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New York (thousands)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U.S.</a:t>
                      </a:r>
                    </a:p>
                    <a:p>
                      <a:pPr algn="ctr"/>
                      <a:r>
                        <a:rPr lang="en-US" sz="1800" dirty="0" smtClean="0"/>
                        <a:t>(thousands)</a:t>
                      </a:r>
                      <a:endParaRPr lang="en-US" sz="1800" dirty="0"/>
                    </a:p>
                  </a:txBody>
                  <a:tcPr/>
                </a:tc>
              </a:tr>
              <a:tr h="344639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Total Medicaid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$60,421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$549,308</a:t>
                      </a:r>
                      <a:endParaRPr lang="en-US" sz="1800" dirty="0"/>
                    </a:p>
                  </a:txBody>
                  <a:tcPr/>
                </a:tc>
              </a:tr>
              <a:tr h="344639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Medicaid LTSS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$26,454</a:t>
                      </a:r>
                      <a:r>
                        <a:rPr lang="en-US" sz="1800" baseline="300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$166,680</a:t>
                      </a:r>
                      <a:endParaRPr lang="en-US" sz="1800" dirty="0"/>
                    </a:p>
                  </a:txBody>
                  <a:tcPr/>
                </a:tc>
              </a:tr>
              <a:tr h="59485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LTSS as a % of total</a:t>
                      </a:r>
                      <a:r>
                        <a:rPr lang="en-US" sz="1800" baseline="0" dirty="0" smtClean="0"/>
                        <a:t> Medicaid budget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b="1" dirty="0" smtClean="0"/>
                        <a:t>43.7%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b="0" dirty="0" smtClean="0"/>
                        <a:t>30.3%</a:t>
                      </a:r>
                      <a:endParaRPr lang="en-US" sz="1800" b="0" dirty="0"/>
                    </a:p>
                  </a:txBody>
                  <a:tcPr/>
                </a:tc>
              </a:tr>
              <a:tr h="1104734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Medicaid LTSS</a:t>
                      </a:r>
                    </a:p>
                    <a:p>
                      <a:endParaRPr lang="en-US" sz="1800" dirty="0" smtClean="0"/>
                    </a:p>
                    <a:p>
                      <a:pPr marL="0" indent="0" defTabSz="914400">
                        <a:buFont typeface="Arial" panose="020B0604020202020204" pitchFamily="34" charset="0"/>
                        <a:buNone/>
                      </a:pPr>
                      <a:r>
                        <a:rPr lang="en-US" sz="1800" dirty="0" smtClean="0"/>
                        <a:t>      Institutional Care</a:t>
                      </a:r>
                    </a:p>
                    <a:p>
                      <a:r>
                        <a:rPr lang="en-US" sz="1800" dirty="0" smtClean="0"/>
                        <a:t>      Home and Community-based Care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$9,865 </a:t>
                      </a:r>
                      <a:r>
                        <a:rPr lang="en-US" sz="1800" b="1" dirty="0" smtClean="0"/>
                        <a:t>(37%)</a:t>
                      </a:r>
                    </a:p>
                    <a:p>
                      <a:pPr algn="ctr"/>
                      <a:r>
                        <a:rPr lang="en-US" sz="1800" dirty="0" smtClean="0"/>
                        <a:t>$16,588 </a:t>
                      </a:r>
                      <a:r>
                        <a:rPr lang="en-US" sz="1800" b="1" dirty="0" smtClean="0"/>
                        <a:t>(63%)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$72,272 (43%)</a:t>
                      </a:r>
                    </a:p>
                    <a:p>
                      <a:pPr algn="ctr"/>
                      <a:r>
                        <a:rPr lang="en-US" sz="1800" dirty="0" smtClean="0"/>
                        <a:t>$94,407 </a:t>
                      </a:r>
                      <a:r>
                        <a:rPr lang="en-US" sz="1800" b="0" dirty="0" smtClean="0"/>
                        <a:t>(57%)</a:t>
                      </a:r>
                      <a:endParaRPr lang="en-US" sz="1800" b="0" dirty="0"/>
                    </a:p>
                  </a:txBody>
                  <a:tcPr/>
                </a:tc>
              </a:tr>
              <a:tr h="135967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Growth in LTSS Expenditures (2013-2016)</a:t>
                      </a:r>
                    </a:p>
                    <a:p>
                      <a:endParaRPr lang="en-US" sz="1800" dirty="0" smtClean="0"/>
                    </a:p>
                    <a:p>
                      <a:pPr marL="0" indent="0" defTabSz="914400">
                        <a:buFont typeface="Arial" panose="020B0604020202020204" pitchFamily="34" charset="0"/>
                        <a:buNone/>
                      </a:pPr>
                      <a:r>
                        <a:rPr lang="en-US" sz="1800" dirty="0" smtClean="0"/>
                        <a:t>     </a:t>
                      </a:r>
                      <a:r>
                        <a:rPr lang="en-US" sz="1800" dirty="0" smtClean="0"/>
                        <a:t> Institutional </a:t>
                      </a:r>
                      <a:r>
                        <a:rPr lang="en-US" sz="1800" dirty="0" smtClean="0"/>
                        <a:t>Care</a:t>
                      </a:r>
                    </a:p>
                    <a:p>
                      <a:r>
                        <a:rPr lang="en-US" sz="1800" dirty="0" smtClean="0"/>
                        <a:t>      Home and Community-based Care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16%</a:t>
                      </a:r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b="1" dirty="0" smtClean="0"/>
                        <a:t>-6%</a:t>
                      </a:r>
                    </a:p>
                    <a:p>
                      <a:pPr algn="ctr"/>
                      <a:r>
                        <a:rPr lang="en-US" sz="1800" b="1" dirty="0" smtClean="0"/>
                        <a:t>33%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14%</a:t>
                      </a:r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2%</a:t>
                      </a:r>
                    </a:p>
                    <a:p>
                      <a:pPr algn="ctr"/>
                      <a:r>
                        <a:rPr lang="en-US" sz="1800" dirty="0" smtClean="0"/>
                        <a:t>26%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04000" y="6450154"/>
            <a:ext cx="2133600" cy="365125"/>
          </a:xfrm>
        </p:spPr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800" y="5966685"/>
            <a:ext cx="6172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+mn-lt"/>
              </a:rPr>
              <a:t>Source:  Medicaid </a:t>
            </a:r>
            <a:r>
              <a:rPr lang="en-US" sz="1300" dirty="0">
                <a:latin typeface="+mn-lt"/>
              </a:rPr>
              <a:t>Expenditures for Long-Term Services and Supports in FY </a:t>
            </a:r>
            <a:r>
              <a:rPr lang="en-US" sz="1300" dirty="0" smtClean="0">
                <a:latin typeface="+mn-lt"/>
              </a:rPr>
              <a:t>2016, IBM Watson, May 2018, Table A and Table 65. </a:t>
            </a:r>
            <a:r>
              <a:rPr lang="en-US" sz="1300" dirty="0">
                <a:latin typeface="+mn-lt"/>
                <a:hlinkClick r:id="rId3"/>
              </a:rPr>
              <a:t>https://www.medicaid.gov/medicaid/ltss/downloads/reports-and-evaluations/ltssexpenditures2016.pdf</a:t>
            </a:r>
            <a:r>
              <a:rPr lang="en-US" sz="1300" b="1" dirty="0" smtClean="0">
                <a:latin typeface="+mn-lt"/>
              </a:rPr>
              <a:t> </a:t>
            </a:r>
            <a:endParaRPr lang="en-US" sz="13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250" y="5405721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 smtClean="0">
                <a:latin typeface="+mn-lt"/>
              </a:rPr>
              <a:t>1</a:t>
            </a:r>
            <a:r>
              <a:rPr lang="en-US" sz="1400" dirty="0" smtClean="0">
                <a:latin typeface="+mn-lt"/>
              </a:rPr>
              <a:t>  Note that $10.6 billion is spent in managed LTSS in NY -- highest in U.S. and comprising 25% of total US expenditures in managed LTSS.</a:t>
            </a:r>
            <a:endParaRPr lang="en-US" sz="1400" baseline="30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6321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733" y="150283"/>
            <a:ext cx="8229600" cy="50165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Challenges with </a:t>
            </a:r>
            <a:r>
              <a:rPr lang="en-US" sz="2800" b="1" dirty="0"/>
              <a:t>M</a:t>
            </a:r>
            <a:r>
              <a:rPr lang="en-US" sz="2800" b="1" dirty="0" smtClean="0"/>
              <a:t>edicaid financing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733" y="867304"/>
            <a:ext cx="8229600" cy="5228696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sz="3300" dirty="0" smtClean="0">
                <a:latin typeface="Calibri" panose="020F0502020204030204" pitchFamily="34" charset="0"/>
                <a:cs typeface="Calibri" panose="020F0502020204030204" pitchFamily="34" charset="0"/>
              </a:rPr>
              <a:t>Obtaining </a:t>
            </a:r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eligibility through spend-down is threat to many individuals’ financial </a:t>
            </a:r>
            <a:r>
              <a:rPr lang="en-US" sz="3300" dirty="0" smtClean="0">
                <a:latin typeface="Calibri" panose="020F0502020204030204" pitchFamily="34" charset="0"/>
                <a:cs typeface="Calibri" panose="020F0502020204030204" pitchFamily="34" charset="0"/>
              </a:rPr>
              <a:t>security.</a:t>
            </a:r>
          </a:p>
          <a:p>
            <a:pPr marL="57150" indent="0">
              <a:buNone/>
              <a:defRPr/>
            </a:pPr>
            <a:endParaRPr lang="en-US" sz="3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Waiting lists and access limits for home and community-based </a:t>
            </a:r>
            <a:r>
              <a:rPr lang="en-US" sz="3300" dirty="0" smtClean="0">
                <a:latin typeface="Calibri" panose="020F0502020204030204" pitchFamily="34" charset="0"/>
                <a:cs typeface="Calibri" panose="020F0502020204030204" pitchFamily="34" charset="0"/>
              </a:rPr>
              <a:t>care.</a:t>
            </a:r>
          </a:p>
          <a:p>
            <a:pPr marL="57150" indent="0">
              <a:buNone/>
              <a:defRPr/>
            </a:pPr>
            <a:endParaRPr lang="en-US" sz="3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Less flexibility in service </a:t>
            </a:r>
            <a:r>
              <a:rPr lang="en-US" sz="33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provision.</a:t>
            </a:r>
          </a:p>
          <a:p>
            <a:pPr marL="57150" indent="0">
              <a:buNone/>
              <a:defRPr/>
            </a:pPr>
            <a:endParaRPr lang="en-US" sz="3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States struggling with budget </a:t>
            </a:r>
            <a:r>
              <a:rPr lang="en-US" sz="33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pressures. </a:t>
            </a:r>
            <a:endParaRPr lang="en-US" sz="33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en-US" dirty="0" smtClean="0"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3100" dirty="0" smtClean="0">
                <a:cs typeface="Calibri" panose="020F0502020204030204" pitchFamily="34" charset="0"/>
              </a:rPr>
              <a:t>LTSS </a:t>
            </a:r>
            <a:r>
              <a:rPr lang="en-US" sz="3100" dirty="0">
                <a:cs typeface="Calibri" panose="020F0502020204030204" pitchFamily="34" charset="0"/>
              </a:rPr>
              <a:t>is approaching 30% to 45% of state Medicaid budgets and growing </a:t>
            </a:r>
            <a:r>
              <a:rPr lang="en-US" sz="3100" dirty="0" smtClean="0">
                <a:cs typeface="Calibri" panose="020F0502020204030204" pitchFamily="34" charset="0"/>
              </a:rPr>
              <a:t>rapidly.  </a:t>
            </a:r>
            <a:endParaRPr lang="en-US" sz="3100" dirty="0" smtClean="0">
              <a:cs typeface="Calibri" panose="020F0502020204030204" pitchFamily="34" charset="0"/>
            </a:endParaRPr>
          </a:p>
          <a:p>
            <a:pPr marL="457200" lvl="1" indent="0">
              <a:buNone/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300" dirty="0" smtClean="0"/>
              <a:t>Reimbursement rates often do not support development of </a:t>
            </a:r>
            <a:r>
              <a:rPr lang="en-US" sz="3300" dirty="0" smtClean="0"/>
              <a:t>a high </a:t>
            </a:r>
            <a:r>
              <a:rPr lang="en-US" sz="3300" dirty="0" smtClean="0"/>
              <a:t>quality </a:t>
            </a:r>
            <a:r>
              <a:rPr lang="en-US" sz="3300" dirty="0" smtClean="0"/>
              <a:t>workforce and service </a:t>
            </a:r>
            <a:r>
              <a:rPr lang="en-US" sz="3300" dirty="0" smtClean="0"/>
              <a:t>infrastructure.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16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0010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Can we rely on the Private Insurance Market to Solve the Problem?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39946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733" y="148696"/>
            <a:ext cx="8229600" cy="384704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Long-term care insurance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10600" cy="57150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Two </a:t>
            </a:r>
            <a:r>
              <a:rPr lang="en-U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major categories of products (about 7-8 million people have coverage)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Stand-alone private LTC insurance sold in the individual and group </a:t>
            </a:r>
            <a:r>
              <a:rPr lang="en-U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markets.</a:t>
            </a:r>
            <a:endParaRPr lang="en-US" sz="19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n-US" sz="19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Combination </a:t>
            </a:r>
            <a:r>
              <a:rPr lang="en-U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products</a:t>
            </a:r>
            <a:r>
              <a:rPr lang="en-U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: (1) Life </a:t>
            </a:r>
            <a:r>
              <a:rPr lang="en-U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long-term care coverage </a:t>
            </a:r>
            <a:r>
              <a:rPr lang="en-U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combined; (2) Annuities </a:t>
            </a:r>
            <a:r>
              <a:rPr lang="en-U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long-term care coverage </a:t>
            </a:r>
            <a:r>
              <a:rPr lang="en-U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combined.</a:t>
            </a:r>
            <a:endParaRPr lang="en-US" sz="19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•"/>
              <a:defRPr/>
            </a:pP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•"/>
              <a:defRPr/>
            </a:pPr>
            <a:r>
              <a:rPr lang="en-U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Policies provide access to a “pool of </a:t>
            </a:r>
            <a:r>
              <a:rPr lang="en-U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benefits” </a:t>
            </a:r>
            <a:r>
              <a:rPr lang="en-U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when a threshold </a:t>
            </a:r>
            <a:r>
              <a:rPr lang="en-U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is reached and can be spent in a variety of settings – institutional and home &amp; community-based</a:t>
            </a:r>
            <a:endParaRPr lang="en-US" sz="19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•"/>
              <a:defRPr/>
            </a:pPr>
            <a:r>
              <a:rPr lang="en-U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Most policies have level-funded 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premiums based on age at </a:t>
            </a:r>
            <a:r>
              <a:rPr lang="en-U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purchase.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Level premiums </a:t>
            </a:r>
            <a:r>
              <a:rPr lang="en-US" sz="1800" b="1" i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n-US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actuarial assumptions underlying the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policy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correct.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$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227 monthly premium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of policies sold in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2015 for a 60 year old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954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09600" y="206375"/>
            <a:ext cx="7826375" cy="579438"/>
          </a:xfrm>
        </p:spPr>
        <p:txBody>
          <a:bodyPr/>
          <a:lstStyle/>
          <a:p>
            <a:pPr algn="ctr"/>
            <a:r>
              <a:rPr lang="en-US" altLang="en-US" sz="2800" b="1" dirty="0" smtClean="0">
                <a:latin typeface="Arial" charset="0"/>
                <a:cs typeface="Arial" charset="0"/>
              </a:rPr>
              <a:t>Current industry parameters (2017)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4626399"/>
              </p:ext>
            </p:extLst>
          </p:nvPr>
        </p:nvGraphicFramePr>
        <p:xfrm>
          <a:off x="304800" y="870267"/>
          <a:ext cx="78486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1752600"/>
                <a:gridCol w="1676400"/>
              </a:tblGrid>
              <a:tr h="5080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Parameters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U.S. Values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New York</a:t>
                      </a:r>
                      <a:endParaRPr lang="en-US" sz="2000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Policies In-force (individual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and group)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6.8 million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402,000</a:t>
                      </a:r>
                      <a:endParaRPr lang="en-US" sz="2000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Earned</a:t>
                      </a:r>
                      <a:r>
                        <a:rPr lang="en-US" sz="2000" baseline="0" dirty="0" smtClean="0"/>
                        <a:t> Premiums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$11.7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$1.02 billion</a:t>
                      </a:r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New Claim Reserves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$11.7</a:t>
                      </a:r>
                      <a:r>
                        <a:rPr lang="en-US" sz="2000" baseline="0" dirty="0" smtClean="0"/>
                        <a:t> billion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$1.06 billion</a:t>
                      </a:r>
                    </a:p>
                  </a:txBody>
                  <a:tcPr/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Cumulative claims paid</a:t>
                      </a:r>
                      <a:r>
                        <a:rPr lang="en-US" sz="2000" baseline="0" dirty="0" smtClean="0"/>
                        <a:t> 1992-2012</a:t>
                      </a:r>
                    </a:p>
                    <a:p>
                      <a:r>
                        <a:rPr lang="en-US" sz="2000" baseline="0" dirty="0" smtClean="0"/>
                        <a:t>Cumulative claims incurred 2013-2015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$75.6 billion</a:t>
                      </a:r>
                    </a:p>
                    <a:p>
                      <a:pPr algn="ctr"/>
                      <a:r>
                        <a:rPr lang="en-US" sz="2000" dirty="0" smtClean="0"/>
                        <a:t>$29.6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N.A.</a:t>
                      </a:r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Number filing new claims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81,300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N.A.</a:t>
                      </a:r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Number of In-force Claimants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285,600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N.A.</a:t>
                      </a:r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Average Claim Reserve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$107,000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N.A.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320" name="TextBox 4"/>
          <p:cNvSpPr txBox="1">
            <a:spLocks noChangeArrowheads="1"/>
          </p:cNvSpPr>
          <p:nvPr/>
        </p:nvSpPr>
        <p:spPr bwMode="auto">
          <a:xfrm>
            <a:off x="190500" y="5562600"/>
            <a:ext cx="6400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 smtClean="0">
                <a:latin typeface="+mj-lt"/>
              </a:rPr>
              <a:t>Note:  Number of inforce for life and annuity products with accelerated long-term care benefits is about .5 million.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 smtClean="0">
                <a:latin typeface="+mj-lt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 smtClean="0">
                <a:latin typeface="+mj-lt"/>
              </a:rPr>
              <a:t>Source: NAIC </a:t>
            </a:r>
            <a:r>
              <a:rPr lang="en-US" altLang="en-US" sz="1500" dirty="0">
                <a:latin typeface="+mj-lt"/>
              </a:rPr>
              <a:t>LTC Insurance Experience Reports for </a:t>
            </a:r>
            <a:r>
              <a:rPr lang="en-US" altLang="en-US" sz="1500" dirty="0" smtClean="0">
                <a:latin typeface="+mj-lt"/>
              </a:rPr>
              <a:t>2012 – 2017, LIMRA 2018.</a:t>
            </a:r>
            <a:endParaRPr lang="en-US" altLang="en-US" sz="15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765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220"/>
            <a:ext cx="8229600" cy="662780"/>
          </a:xfrm>
        </p:spPr>
        <p:txBody>
          <a:bodyPr>
            <a:noAutofit/>
          </a:bodyPr>
          <a:lstStyle/>
          <a:p>
            <a:pPr algn="ctr"/>
            <a:r>
              <a:rPr lang="en-US" sz="2500" b="1" dirty="0" smtClean="0">
                <a:latin typeface="+mn-lt"/>
              </a:rPr>
              <a:t>Number of individual and group insured lives </a:t>
            </a:r>
            <a:br>
              <a:rPr lang="en-US" sz="2500" b="1" dirty="0" smtClean="0">
                <a:latin typeface="+mn-lt"/>
              </a:rPr>
            </a:br>
            <a:r>
              <a:rPr lang="en-US" sz="2500" b="1" dirty="0" smtClean="0">
                <a:latin typeface="+mn-lt"/>
              </a:rPr>
              <a:t>has been relatively flat since 2006 (thousands)</a:t>
            </a:r>
            <a:endParaRPr lang="en-US" sz="2500" b="1" dirty="0"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5718762"/>
              </p:ext>
            </p:extLst>
          </p:nvPr>
        </p:nvGraphicFramePr>
        <p:xfrm>
          <a:off x="84201" y="762000"/>
          <a:ext cx="8878824" cy="5097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0601" y="5943601"/>
            <a:ext cx="5410200" cy="315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Source:  NAIC LTC Experience Reports 1993-2018</a:t>
            </a:r>
            <a:endParaRPr lang="en-US" sz="14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60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1" cy="81832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600" b="1" dirty="0" smtClean="0">
                <a:latin typeface="+mn-lt"/>
                <a:cs typeface="Arial" charset="0"/>
              </a:rPr>
              <a:t>Annual sales of stand-alone individual policies have been declining for close to 20 years</a:t>
            </a:r>
          </a:p>
        </p:txBody>
      </p:sp>
      <p:graphicFrame>
        <p:nvGraphicFramePr>
          <p:cNvPr id="5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417735872"/>
              </p:ext>
            </p:extLst>
          </p:nvPr>
        </p:nvGraphicFramePr>
        <p:xfrm>
          <a:off x="304800" y="802571"/>
          <a:ext cx="8686800" cy="4617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866850" y="5486109"/>
            <a:ext cx="59911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+mn-lt"/>
              </a:rPr>
              <a:t>Note:  </a:t>
            </a:r>
            <a:r>
              <a:rPr lang="en-US" sz="1400" dirty="0" smtClean="0">
                <a:latin typeface="+mn-lt"/>
              </a:rPr>
              <a:t>LifePlans analysis based </a:t>
            </a:r>
            <a:r>
              <a:rPr lang="en-US" sz="1400" dirty="0">
                <a:latin typeface="+mn-lt"/>
              </a:rPr>
              <a:t>on </a:t>
            </a:r>
            <a:r>
              <a:rPr lang="en-US" sz="1400" dirty="0" smtClean="0">
                <a:latin typeface="+mn-lt"/>
              </a:rPr>
              <a:t>AHIP, LIMRA and LifePlans sales surveys, 1990-2016.  LIMRA data after 2016.  Beginning in 2009, LTC Partners data for annuitants included in counts.</a:t>
            </a:r>
            <a:endParaRPr lang="en-US" sz="140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87068" y="6492875"/>
            <a:ext cx="2133600" cy="365125"/>
          </a:xfrm>
        </p:spPr>
        <p:txBody>
          <a:bodyPr/>
          <a:lstStyle/>
          <a:p>
            <a:pPr>
              <a:defRPr/>
            </a:pPr>
            <a:fld id="{5EB63031-36CA-407D-9A46-7DAEF13B582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90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848600" cy="457200"/>
          </a:xfrm>
        </p:spPr>
        <p:txBody>
          <a:bodyPr>
            <a:noAutofit/>
          </a:bodyPr>
          <a:lstStyle/>
          <a:p>
            <a:r>
              <a:rPr lang="en-US" sz="3800" b="1" dirty="0" smtClean="0"/>
              <a:t>Purpose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Provide background on need and cost of long-term services and supports (LTSS) 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Characterize current approaches and challenges associated with financing care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Public approaches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Private approaches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800" dirty="0" smtClean="0"/>
              <a:t>Summarize state initiatives designed to improve LTSS financing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Current </a:t>
            </a:r>
            <a:r>
              <a:rPr lang="en-US" sz="2400" dirty="0" smtClean="0"/>
              <a:t>initiatives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800" dirty="0" smtClean="0"/>
              <a:t>Key considerations and decision points for </a:t>
            </a:r>
            <a:r>
              <a:rPr lang="en-US" sz="2800" dirty="0" smtClean="0"/>
              <a:t>states </a:t>
            </a:r>
            <a:r>
              <a:rPr lang="en-US" sz="2800" dirty="0" smtClean="0"/>
              <a:t>to </a:t>
            </a:r>
            <a:r>
              <a:rPr lang="en-US" sz="2800" dirty="0" smtClean="0"/>
              <a:t>consider when thinking about developing an LTSS financing program.</a:t>
            </a:r>
            <a:endParaRPr lang="en-US" sz="28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68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228600" y="169722"/>
            <a:ext cx="8610600" cy="59227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Combination products are growing in the market </a:t>
            </a:r>
            <a:br>
              <a:rPr lang="en-US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(thousands of policies in force)</a:t>
            </a:r>
          </a:p>
        </p:txBody>
      </p:sp>
      <p:graphicFrame>
        <p:nvGraphicFramePr>
          <p:cNvPr id="2" name="Chart Placeholder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701071938"/>
              </p:ext>
            </p:extLst>
          </p:nvPr>
        </p:nvGraphicFramePr>
        <p:xfrm>
          <a:off x="76200" y="899957"/>
          <a:ext cx="8915400" cy="49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941" name="TextBox 5"/>
          <p:cNvSpPr txBox="1">
            <a:spLocks noChangeArrowheads="1"/>
          </p:cNvSpPr>
          <p:nvPr/>
        </p:nvSpPr>
        <p:spPr bwMode="auto">
          <a:xfrm>
            <a:off x="457200" y="6034458"/>
            <a:ext cx="618172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 sz="2000">
                <a:solidFill>
                  <a:srgbClr val="005A8B"/>
                </a:solidFill>
                <a:latin typeface="Arial" panose="020B0604020202020204" pitchFamily="34" charset="0"/>
                <a:ea typeface="ヒラギノ角ゴ Pro W3" pitchFamily="36" charset="-128"/>
              </a:defRPr>
            </a:lvl1pPr>
            <a:lvl2pPr marL="742950" indent="-285750"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2pPr>
            <a:lvl3pPr marL="1143000" indent="-228600">
              <a:spcBef>
                <a:spcPct val="20000"/>
              </a:spcBef>
              <a:buClr>
                <a:srgbClr val="005389"/>
              </a:buClr>
              <a:buSzPct val="75000"/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" panose="020B0604020202020204" pitchFamily="34" charset="0"/>
                <a:ea typeface="ヒラギノ角ゴ Pro W3" pitchFamily="36" charset="-128"/>
              </a:defRPr>
            </a:lvl3pPr>
            <a:lvl4pPr marL="1600200" indent="-228600"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" panose="020B0604020202020204" pitchFamily="34" charset="0"/>
                <a:ea typeface="ヒラギノ角ゴ Pro W3" pitchFamily="36" charset="-128"/>
              </a:defRPr>
            </a:lvl4pPr>
            <a:lvl5pPr marL="2057400" indent="-228600"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500" dirty="0">
                <a:solidFill>
                  <a:schemeClr val="tx1"/>
                </a:solidFill>
                <a:latin typeface="+mj-lt"/>
              </a:rPr>
              <a:t>Sources:  </a:t>
            </a:r>
            <a:r>
              <a:rPr lang="en-US" altLang="en-US" sz="1500" dirty="0" smtClean="0">
                <a:solidFill>
                  <a:schemeClr val="tx1"/>
                </a:solidFill>
                <a:latin typeface="+mj-lt"/>
              </a:rPr>
              <a:t>NAIC Long-term care Experience Exhibit Reports, 2010-2018  </a:t>
            </a:r>
            <a:endParaRPr lang="en-US" altLang="en-US" sz="15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459008"/>
            <a:ext cx="2133600" cy="365125"/>
          </a:xfrm>
        </p:spPr>
        <p:txBody>
          <a:bodyPr/>
          <a:lstStyle/>
          <a:p>
            <a:pPr>
              <a:defRPr/>
            </a:pPr>
            <a:fld id="{5EB63031-36CA-407D-9A46-7DAEF13B582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967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799" y="76200"/>
            <a:ext cx="8116889" cy="728871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cs typeface="Times New Roman" pitchFamily="18" charset="0"/>
              </a:rPr>
              <a:t>The share of LTC individual policy sales </a:t>
            </a:r>
            <a:br>
              <a:rPr lang="en-US" sz="2800" b="1" dirty="0" smtClean="0">
                <a:cs typeface="Times New Roman" pitchFamily="18" charset="0"/>
              </a:rPr>
            </a:br>
            <a:r>
              <a:rPr lang="en-US" sz="2800" b="1" dirty="0" smtClean="0">
                <a:cs typeface="Times New Roman" pitchFamily="18" charset="0"/>
              </a:rPr>
              <a:t>to the middle market age 40-69 is declining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096003"/>
              </p:ext>
            </p:extLst>
          </p:nvPr>
        </p:nvGraphicFramePr>
        <p:xfrm>
          <a:off x="838200" y="805072"/>
          <a:ext cx="7964488" cy="3385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1" y="5180355"/>
            <a:ext cx="83454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+mn-lt"/>
                <a:cs typeface="Times New Roman" pitchFamily="18" charset="0"/>
              </a:rPr>
              <a:t>Note:  Low income &lt;33% of income distribution; Middle income = 33% - 66%; Higher income = &gt;66%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5575815"/>
            <a:ext cx="61552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  <a:cs typeface="Times New Roman" pitchFamily="18" charset="0"/>
              </a:rPr>
              <a:t>Source:  LifePlans analysis of AHIP Buyer Data, 2011 and 2015 and Social Security Administration, Income of the Population Age 55 and Over 2010 and 2014. </a:t>
            </a:r>
            <a:r>
              <a:rPr lang="en-US" sz="1400" dirty="0">
                <a:latin typeface="+mj-lt"/>
                <a:cs typeface="Times New Roman" pitchFamily="18" charset="0"/>
                <a:hlinkClick r:id="rId4"/>
              </a:rPr>
              <a:t>https://</a:t>
            </a:r>
            <a:r>
              <a:rPr lang="en-US" sz="1400" dirty="0" smtClean="0">
                <a:latin typeface="+mj-lt"/>
                <a:cs typeface="Times New Roman" pitchFamily="18" charset="0"/>
                <a:hlinkClick r:id="rId4"/>
              </a:rPr>
              <a:t>www.ssa.gov/policy/docs/statcomps/income_pop55/2014/sect03.pdf</a:t>
            </a:r>
            <a:endParaRPr lang="en-US" sz="1400" dirty="0">
              <a:latin typeface="+mj-lt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1" y="4307121"/>
            <a:ext cx="8229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  <a:cs typeface="Times New Roman" pitchFamily="18" charset="0"/>
              </a:rPr>
              <a:t>Preliminary </a:t>
            </a:r>
            <a:r>
              <a:rPr lang="en-US" sz="2000" b="1" dirty="0">
                <a:latin typeface="+mn-lt"/>
                <a:cs typeface="Times New Roman" pitchFamily="18" charset="0"/>
              </a:rPr>
              <a:t>data suggests combination product purchasers are also </a:t>
            </a:r>
            <a:endParaRPr lang="en-US" sz="2000" b="1" dirty="0" smtClean="0">
              <a:latin typeface="+mn-lt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latin typeface="+mn-lt"/>
                <a:cs typeface="Times New Roman" pitchFamily="18" charset="0"/>
              </a:rPr>
              <a:t>drawn </a:t>
            </a:r>
            <a:r>
              <a:rPr lang="en-US" sz="2000" b="1" dirty="0">
                <a:latin typeface="+mn-lt"/>
                <a:cs typeface="Times New Roman" pitchFamily="18" charset="0"/>
              </a:rPr>
              <a:t>from upper income groups.</a:t>
            </a:r>
          </a:p>
        </p:txBody>
      </p:sp>
    </p:spTree>
    <p:extLst>
      <p:ext uri="{BB962C8B-B14F-4D97-AF65-F5344CB8AC3E}">
        <p14:creationId xmlns:p14="http://schemas.microsoft.com/office/powerpoint/2010/main" val="71870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1133" cy="73342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Trends affecting profitability have been consistently negative</a:t>
            </a:r>
            <a:endParaRPr lang="en-US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73125" y="988695"/>
            <a:ext cx="8023225" cy="5391785"/>
          </a:xfrm>
        </p:spPr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Since 2000, all major </a:t>
            </a:r>
            <a:r>
              <a:rPr lang="en-US" sz="2800" dirty="0"/>
              <a:t>determinants of premium and product profitability have been going in the wrong direction:  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interest </a:t>
            </a:r>
            <a:r>
              <a:rPr lang="en-US" sz="2600" dirty="0"/>
              <a:t>rates are significantly lower than what was priced for, </a:t>
            </a:r>
            <a:endParaRPr lang="en-US" sz="2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voluntary </a:t>
            </a:r>
            <a:r>
              <a:rPr lang="en-US" sz="2600" dirty="0"/>
              <a:t>lapse rates are lower than for any other insurance product, </a:t>
            </a:r>
            <a:endParaRPr lang="en-US" sz="2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morbidity </a:t>
            </a:r>
            <a:r>
              <a:rPr lang="en-US" sz="2600" dirty="0"/>
              <a:t>is somewhat worse than expected and </a:t>
            </a:r>
            <a:r>
              <a:rPr lang="en-US" sz="2600" dirty="0" smtClean="0"/>
              <a:t> mortality </a:t>
            </a:r>
            <a:r>
              <a:rPr lang="en-US" sz="2600" dirty="0"/>
              <a:t>is </a:t>
            </a:r>
            <a:r>
              <a:rPr lang="en-US" sz="2600" dirty="0" smtClean="0"/>
              <a:t>improving</a:t>
            </a:r>
            <a:r>
              <a:rPr lang="en-US" sz="2600" dirty="0"/>
              <a:t>. </a:t>
            </a:r>
            <a:endParaRPr lang="en-US" sz="26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Prior </a:t>
            </a:r>
            <a:r>
              <a:rPr lang="en-US" sz="2800" dirty="0"/>
              <a:t>decade saw a major exodus of companies from the market, as returns on the product have been significantly below expectation</a:t>
            </a:r>
            <a:r>
              <a:rPr lang="en-US" sz="28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Only a dozen or so companies remain in market compared to over 100 in the year 2000.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r>
              <a:rPr lang="en-US" sz="2800" dirty="0" smtClean="0"/>
              <a:t>Underwriting stringency excludes growing number of applicants – upwards of 30% of the target population. (</a:t>
            </a:r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www.healthaffairs.org/doi/full/10.1377/hlthaff.2015.1133</a:t>
            </a:r>
            <a:r>
              <a:rPr lang="en-US" sz="1800" dirty="0" smtClean="0"/>
              <a:t>)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Major rate increases have unnerved consumers.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71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2951" y="152400"/>
            <a:ext cx="8172450" cy="766764"/>
          </a:xfrm>
        </p:spPr>
        <p:txBody>
          <a:bodyPr>
            <a:norm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200" b="1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Claims experience is deteriorating in recent years:</a:t>
            </a:r>
            <a:br>
              <a:rPr lang="en-US" sz="2200" b="1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</a:br>
            <a:r>
              <a:rPr lang="en-US" sz="2200" b="1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Industry </a:t>
            </a:r>
            <a:r>
              <a:rPr lang="en-US" sz="2200" b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Actual to Expected Annual Incurred </a:t>
            </a:r>
            <a:r>
              <a:rPr lang="en-US" sz="2200" b="1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Claims, 2009-2017</a:t>
            </a:r>
            <a:endParaRPr lang="en-US" dirty="0">
              <a:latin typeface="+mn-l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4986726"/>
              </p:ext>
            </p:extLst>
          </p:nvPr>
        </p:nvGraphicFramePr>
        <p:xfrm>
          <a:off x="873125" y="1066801"/>
          <a:ext cx="8042276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1447801" y="5867400"/>
            <a:ext cx="3733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+mn-lt"/>
              </a:rPr>
              <a:t>Source:  NAIC Experience Reports, </a:t>
            </a:r>
            <a:r>
              <a:rPr lang="en-US" sz="1400" dirty="0" smtClean="0">
                <a:latin typeface="+mn-lt"/>
              </a:rPr>
              <a:t>2009-2017</a:t>
            </a:r>
            <a:endParaRPr lang="en-US" sz="140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87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8985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Why the private market is limited in its reach: Demand and Supply Issues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035" name="Text Placeholder 7"/>
          <p:cNvSpPr>
            <a:spLocks noGrp="1"/>
          </p:cNvSpPr>
          <p:nvPr>
            <p:ph type="body" idx="1"/>
          </p:nvPr>
        </p:nvSpPr>
        <p:spPr>
          <a:xfrm>
            <a:off x="1020763" y="1284288"/>
            <a:ext cx="3771900" cy="501650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Demand: Consumer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788988" y="1839913"/>
            <a:ext cx="4148137" cy="4640262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Product Cost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Lack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 information/shrouded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attributes</a:t>
            </a:r>
          </a:p>
          <a:p>
            <a:pPr marL="457200" lvl="1" indent="0">
              <a:spcBef>
                <a:spcPts val="0"/>
              </a:spcBef>
              <a:buFont typeface="Lucida Grande" pitchFamily="36" charset="0"/>
              <a:buNone/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Misperceptions about need, costs, and coverage 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spcBef>
                <a:spcPts val="0"/>
              </a:spcBef>
              <a:buFont typeface="Lucida Grande" pitchFamily="36" charset="0"/>
              <a:buNone/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Myopia</a:t>
            </a:r>
          </a:p>
          <a:p>
            <a:pPr marL="457200" lvl="1" indent="0">
              <a:spcBef>
                <a:spcPts val="0"/>
              </a:spcBef>
              <a:buFont typeface="Lucida Grande" pitchFamily="36" charset="0"/>
              <a:buNone/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Consumer confusion/product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complexity</a:t>
            </a:r>
          </a:p>
          <a:p>
            <a:pPr marL="457200" lvl="1" indent="0">
              <a:spcBef>
                <a:spcPts val="0"/>
              </a:spcBef>
              <a:buFont typeface="Lucida Grande" pitchFamily="36" charset="0"/>
              <a:buNone/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Mistrust of industry/contracts</a:t>
            </a:r>
          </a:p>
          <a:p>
            <a:pPr>
              <a:spcBef>
                <a:spcPts val="0"/>
              </a:spcBef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037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792663" y="1284288"/>
            <a:ext cx="3894137" cy="50165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Supply:  Insurer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5143500" y="1920875"/>
            <a:ext cx="3543300" cy="4205288"/>
          </a:xfrm>
        </p:spPr>
        <p:txBody>
          <a:bodyPr/>
          <a:lstStyle/>
          <a:p>
            <a:pPr lvl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Adverse selection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High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selling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costs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Inefficient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risk-bearing: common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shocks outside carrier control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Uncertainty regarding regulatory approaches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Distribution challenges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29400" y="6480175"/>
            <a:ext cx="2133600" cy="365125"/>
          </a:xfrm>
        </p:spPr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424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6475942"/>
            <a:ext cx="2133600" cy="365125"/>
          </a:xfrm>
        </p:spPr>
        <p:txBody>
          <a:bodyPr/>
          <a:lstStyle/>
          <a:p>
            <a:fld id="{147C1B20-DEF4-46E3-B77F-0FB6B8193D9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" y="1295400"/>
            <a:ext cx="9070291" cy="39100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261" y="5715000"/>
            <a:ext cx="62055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 </a:t>
            </a:r>
            <a:r>
              <a:rPr lang="en-US" sz="1400" dirty="0" err="1"/>
              <a:t>Veghte</a:t>
            </a:r>
            <a:r>
              <a:rPr lang="en-US" sz="1400" dirty="0"/>
              <a:t>, Cohen, Tell and Bradley.  “Designing a State-based Social Insurance Program for Long-Term Services and Supports.  Washington DC.  National Academy of Social Insurance.  2019.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457200"/>
            <a:ext cx="8262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Where does this leave us?</a:t>
            </a: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016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Fundamental LTSS financing 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problem: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Absence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of an effective insurance 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mechanism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19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distribution of risk makes LTSS perfectly suited to an insurance solution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Many people will have no need and a small number will be have catastrophic expenses 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It is difficult to predict where you might fall in the distribution of risk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Even for the few who have the resources, savings does not make sense and it unreasonable.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055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Federal and State Initiatives in LTSS Financing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1729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199"/>
            <a:ext cx="8229600" cy="735489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Current Federal Activity:  </a:t>
            </a:r>
            <a:br>
              <a:rPr lang="en-US" sz="2800" b="1" dirty="0" smtClean="0"/>
            </a:br>
            <a:r>
              <a:rPr lang="en-US" sz="2800" b="1" dirty="0" smtClean="0"/>
              <a:t>Proposing Additions to Medicare Coverage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63267" y="6400800"/>
            <a:ext cx="2133600" cy="365125"/>
          </a:xfrm>
        </p:spPr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3200" y="1347311"/>
            <a:ext cx="4191000" cy="327660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580467" y="1347311"/>
            <a:ext cx="4250267" cy="3276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7933" y="4744035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Pallone Bill: Catastrophic Protection plan with Medicare as a chassis</a:t>
            </a:r>
            <a:endParaRPr lang="en-US" sz="20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88933" y="4744035"/>
            <a:ext cx="42502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Sanders Medicare for All and also </a:t>
            </a:r>
            <a:r>
              <a:rPr lang="en-US" sz="2000" dirty="0">
                <a:latin typeface="+mn-lt"/>
                <a:ea typeface="Microsoft YaHei" panose="020B0503020204020204" pitchFamily="34" charset="-122"/>
              </a:rPr>
              <a:t>Dingell, </a:t>
            </a:r>
            <a:r>
              <a:rPr lang="en-US" sz="2000" dirty="0" err="1">
                <a:latin typeface="+mn-lt"/>
                <a:ea typeface="Microsoft YaHei" panose="020B0503020204020204" pitchFamily="34" charset="-122"/>
              </a:rPr>
              <a:t>Jayapal</a:t>
            </a:r>
            <a:r>
              <a:rPr lang="en-US" sz="2000" dirty="0">
                <a:latin typeface="+mn-lt"/>
                <a:ea typeface="Microsoft YaHei" panose="020B0503020204020204" pitchFamily="34" charset="-122"/>
              </a:rPr>
              <a:t> and more than 100 Co-Sponsors Introduce Medicare For All Act of </a:t>
            </a:r>
            <a:r>
              <a:rPr lang="en-US" sz="2000" dirty="0" smtClean="0">
                <a:latin typeface="+mn-lt"/>
                <a:ea typeface="Microsoft YaHei" panose="020B0503020204020204" pitchFamily="34" charset="-122"/>
              </a:rPr>
              <a:t>2019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03200" y="5967809"/>
            <a:ext cx="4250267" cy="615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+mn-lt"/>
              </a:rPr>
              <a:t>Note:  A number of think tanks advocacy groups supportive of catastrophic approach</a:t>
            </a:r>
            <a:endParaRPr lang="en-US" sz="17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210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51858"/>
            <a:ext cx="8229600" cy="557742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Why are States 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interested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LTSS reform initiatives?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609600"/>
            <a:ext cx="8953500" cy="2138887"/>
          </a:xfrm>
        </p:spPr>
        <p:txBody>
          <a:bodyPr>
            <a:noAutofit/>
          </a:bodyPr>
          <a:lstStyle/>
          <a:p>
            <a:r>
              <a:rPr lang="en-US" sz="1900" dirty="0" smtClean="0">
                <a:cs typeface="Calibri" panose="020F0502020204030204" pitchFamily="34" charset="0"/>
              </a:rPr>
              <a:t>Limited </a:t>
            </a:r>
            <a:r>
              <a:rPr lang="en-US" sz="1900" dirty="0">
                <a:cs typeface="Calibri" panose="020F0502020204030204" pitchFamily="34" charset="0"/>
              </a:rPr>
              <a:t>growth in the private market fueling search for “shared or communal approaches</a:t>
            </a:r>
            <a:r>
              <a:rPr lang="en-US" sz="1900" dirty="0" smtClean="0">
                <a:cs typeface="Calibri" panose="020F0502020204030204" pitchFamily="34" charset="0"/>
              </a:rPr>
              <a:t>”</a:t>
            </a:r>
          </a:p>
          <a:p>
            <a:pPr marL="0" indent="0">
              <a:buNone/>
            </a:pPr>
            <a:endParaRPr lang="en-US" sz="1900" dirty="0">
              <a:cs typeface="Calibri" panose="020F0502020204030204" pitchFamily="34" charset="0"/>
            </a:endParaRPr>
          </a:p>
          <a:p>
            <a:r>
              <a:rPr lang="en-US" sz="1900" dirty="0">
                <a:cs typeface="Calibri" panose="020F0502020204030204" pitchFamily="34" charset="0"/>
              </a:rPr>
              <a:t>Gridlock in policymaking at the federal </a:t>
            </a:r>
            <a:r>
              <a:rPr lang="en-US" sz="1900" dirty="0" smtClean="0">
                <a:cs typeface="Calibri" panose="020F0502020204030204" pitchFamily="34" charset="0"/>
              </a:rPr>
              <a:t>level does not offer </a:t>
            </a:r>
            <a:r>
              <a:rPr lang="en-US" sz="1900" dirty="0" smtClean="0">
                <a:cs typeface="Calibri" panose="020F0502020204030204" pitchFamily="34" charset="0"/>
              </a:rPr>
              <a:t>promise. </a:t>
            </a:r>
            <a:endParaRPr lang="en-US" sz="1900" dirty="0" smtClean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900" dirty="0">
              <a:cs typeface="Calibri" panose="020F0502020204030204" pitchFamily="34" charset="0"/>
            </a:endParaRPr>
          </a:p>
          <a:p>
            <a:r>
              <a:rPr lang="en-US" sz="1900" dirty="0">
                <a:cs typeface="Calibri" panose="020F0502020204030204" pitchFamily="34" charset="0"/>
              </a:rPr>
              <a:t>Changes in family composition </a:t>
            </a:r>
            <a:r>
              <a:rPr lang="en-US" sz="1900" dirty="0" smtClean="0">
                <a:cs typeface="Calibri" panose="020F0502020204030204" pitchFamily="34" charset="0"/>
              </a:rPr>
              <a:t>lead </a:t>
            </a:r>
            <a:r>
              <a:rPr lang="en-US" sz="1900" dirty="0">
                <a:cs typeface="Calibri" panose="020F0502020204030204" pitchFamily="34" charset="0"/>
              </a:rPr>
              <a:t>to strains on budget, workforce </a:t>
            </a:r>
            <a:r>
              <a:rPr lang="en-US" sz="1900" dirty="0" smtClean="0">
                <a:cs typeface="Calibri" panose="020F0502020204030204" pitchFamily="34" charset="0"/>
              </a:rPr>
              <a:t>&amp; delivery system.</a:t>
            </a:r>
          </a:p>
          <a:p>
            <a:pPr marL="0" indent="0" algn="ctr">
              <a:buNone/>
            </a:pPr>
            <a:r>
              <a:rPr lang="en-US" sz="1900" b="1" i="1" dirty="0" smtClean="0">
                <a:cs typeface="Calibri" panose="020F0502020204030204" pitchFamily="34" charset="0"/>
              </a:rPr>
              <a:t>The </a:t>
            </a:r>
            <a:r>
              <a:rPr lang="en-US" sz="1900" b="1" i="1" dirty="0">
                <a:cs typeface="Calibri" panose="020F0502020204030204" pitchFamily="34" charset="0"/>
              </a:rPr>
              <a:t>costs of waiting </a:t>
            </a:r>
            <a:r>
              <a:rPr lang="en-US" sz="1900" b="1" i="1" dirty="0" smtClean="0">
                <a:cs typeface="Calibri" panose="020F0502020204030204" pitchFamily="34" charset="0"/>
              </a:rPr>
              <a:t>are starting to exceed </a:t>
            </a:r>
            <a:r>
              <a:rPr lang="en-US" sz="1900" b="1" i="1" dirty="0">
                <a:cs typeface="Calibri" panose="020F0502020204030204" pitchFamily="34" charset="0"/>
              </a:rPr>
              <a:t>the costs of taking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" y="3201454"/>
            <a:ext cx="88011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6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r>
              <a:rPr lang="en-US" sz="3400" b="1" dirty="0" smtClean="0"/>
              <a:t>Key Observations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0593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It is imperative to move the LTSS financing system away from a private-pay/safety-net basis toward an insurance basis.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magnitude of the problem suggests that neither the public sector nor private sector can address this problem on its own.</a:t>
            </a:r>
          </a:p>
          <a:p>
            <a:pPr marL="0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Need mixed approaches where sectoral roles are well defined and enable citizens to plan appropriately.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“age wave” is </a:t>
            </a:r>
            <a:r>
              <a:rPr lang="en-US" dirty="0" smtClean="0"/>
              <a:t>already cresting and that means…………….</a:t>
            </a:r>
            <a:endParaRPr lang="en-US" dirty="0" smtClean="0"/>
          </a:p>
          <a:p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N</a:t>
            </a:r>
            <a:r>
              <a:rPr lang="en-US" dirty="0" smtClean="0"/>
              <a:t>ow is the time to experiment with new models of stand-alone financing programs, </a:t>
            </a:r>
            <a:r>
              <a:rPr lang="en-US" u="sng" dirty="0" smtClean="0"/>
              <a:t>and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build on existing service delivery infrastructure to deliver high quality and affordable care to the middle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655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382000" cy="533400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states have expertise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implement new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LTSS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insurance-based programs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624888" cy="5562600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States are the only level of government with experience administering comprehensive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LTSS.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More than 50 years defining and assessing benefit eligibility, certifying qualified providers, reimbursing providers, and managing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benefits</a:t>
            </a:r>
          </a:p>
          <a:p>
            <a:pPr marL="457200" lvl="1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Understand and familiar with the LTSS service delivery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system.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States also have a solid track record in launching and running social insurance programs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Workers’ compensation and unemployment insurance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Paid Family and Medical Leave (PFML) social insurance programs (4 states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lvl="1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Greater political feasibility and ability to reflect unique needs of state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residents.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9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67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States have started to take action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839200" cy="5791200"/>
          </a:xfrm>
        </p:spPr>
        <p:txBody>
          <a:bodyPr>
            <a:noAutofit/>
          </a:bodyPr>
          <a:lstStyle/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Hawaii </a:t>
            </a:r>
            <a:endParaRPr lang="en-US" sz="2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Tried but did not pass universal </a:t>
            </a:r>
            <a:r>
              <a:rPr lang="en-US" sz="1800" dirty="0"/>
              <a:t>social insurance </a:t>
            </a:r>
            <a:r>
              <a:rPr lang="en-US" sz="1800" dirty="0" smtClean="0"/>
              <a:t>with </a:t>
            </a:r>
            <a:r>
              <a:rPr lang="en-US" sz="1800" dirty="0"/>
              <a:t>0.4% </a:t>
            </a:r>
            <a:r>
              <a:rPr lang="en-US" sz="1800" dirty="0" smtClean="0"/>
              <a:t>business excise tax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err="1" smtClean="0"/>
              <a:t>Kupuna</a:t>
            </a:r>
            <a:r>
              <a:rPr lang="en-US" sz="1800" dirty="0" smtClean="0"/>
              <a:t> </a:t>
            </a:r>
            <a:r>
              <a:rPr lang="en-US" sz="1800" dirty="0"/>
              <a:t>Care – provides some LTSS at home to those age 60+ who exceed the Medicaid income-eligibility level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err="1"/>
              <a:t>Kupuna</a:t>
            </a:r>
            <a:r>
              <a:rPr lang="en-US" sz="1800" dirty="0"/>
              <a:t> </a:t>
            </a:r>
            <a:r>
              <a:rPr lang="en-US" sz="1800" dirty="0" err="1"/>
              <a:t>Cargivers</a:t>
            </a:r>
            <a:r>
              <a:rPr lang="en-US" sz="1800" dirty="0"/>
              <a:t> Program – working family caregivers get $210/week so they can purchase care for their loved one and thus stay in the </a:t>
            </a:r>
            <a:r>
              <a:rPr lang="en-US" sz="1800" dirty="0" smtClean="0"/>
              <a:t>workforce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Washington  State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LTC </a:t>
            </a:r>
            <a:r>
              <a:rPr lang="en-US" sz="1800" dirty="0"/>
              <a:t>Trust Act - the nation’s first public state-run LTSS program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Funded by employee-paid payroll tax of 0.58% with all workers contributing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Retirees or those not </a:t>
            </a:r>
            <a:r>
              <a:rPr lang="en-US" sz="1800" dirty="0"/>
              <a:t>in the work force neither contribute nor benefit from </a:t>
            </a:r>
            <a:r>
              <a:rPr lang="en-US" sz="1800" dirty="0" smtClean="0"/>
              <a:t>program 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Ten-year vesting period </a:t>
            </a:r>
            <a:r>
              <a:rPr lang="en-US" sz="1800" dirty="0" smtClean="0"/>
              <a:t>where workers </a:t>
            </a:r>
            <a:r>
              <a:rPr lang="en-US" sz="1800" dirty="0"/>
              <a:t>pay into fund before they can claim benefits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$100/day paid for LTSS services up to </a:t>
            </a:r>
            <a:r>
              <a:rPr lang="en-US" sz="1800" b="1" dirty="0"/>
              <a:t>lifetime maximum of $36,500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Benefit eligibility based on a combination of IADL, ADL and </a:t>
            </a:r>
            <a:endParaRPr lang="en-US" sz="1800" dirty="0" smtClean="0"/>
          </a:p>
          <a:p>
            <a:pPr marL="45720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cognitive </a:t>
            </a:r>
            <a:r>
              <a:rPr lang="en-US" sz="1800" dirty="0"/>
              <a:t>deficits using state Medicaid program </a:t>
            </a:r>
            <a:r>
              <a:rPr lang="en-US" sz="1800" dirty="0" smtClean="0"/>
              <a:t>criteria.</a:t>
            </a:r>
            <a:endParaRPr lang="en-US" sz="1800" b="1" dirty="0"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5966936"/>
            <a:ext cx="541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Source:  Tell and Cohen, 2010. </a:t>
            </a:r>
            <a:r>
              <a:rPr lang="en-US" sz="1400" dirty="0">
                <a:latin typeface="+mn-lt"/>
                <a:hlinkClick r:id="rId3"/>
              </a:rPr>
              <a:t>https://www.questia.com/library/journal/1P4-2235646795/the-states-can-t-wait-the-long-term-care-financing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827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67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States have started to take action (2)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791200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cs typeface="Calibri" panose="020F0502020204030204" pitchFamily="34" charset="0"/>
              </a:rPr>
              <a:t>Maine  </a:t>
            </a:r>
            <a:endParaRPr lang="en-US" sz="2200" b="1" dirty="0"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dirty="0" smtClean="0"/>
              <a:t>First state </a:t>
            </a:r>
            <a:r>
              <a:rPr lang="en-US" sz="1900" dirty="0"/>
              <a:t>to put LTSS finance reform proposal to a ballot vote (Question 1) to create Maine’s Universal Home Care Program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dirty="0"/>
              <a:t>The program </a:t>
            </a:r>
            <a:r>
              <a:rPr lang="en-US" sz="1900" dirty="0" smtClean="0"/>
              <a:t>to </a:t>
            </a:r>
            <a:r>
              <a:rPr lang="en-US" sz="1900" dirty="0"/>
              <a:t>be funded by a 1.9% tax on individuals’ earned income over $</a:t>
            </a:r>
            <a:r>
              <a:rPr lang="en-US" sz="1900" dirty="0" smtClean="0"/>
              <a:t>127,500 with a similar contribution from employers.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dirty="0" smtClean="0"/>
              <a:t>Additional </a:t>
            </a:r>
            <a:r>
              <a:rPr lang="en-US" sz="1900" dirty="0"/>
              <a:t>funding would come from a 3.8% tax on investment income about the Social Security tax cap, reduced by the payroll taxes paid</a:t>
            </a:r>
            <a:r>
              <a:rPr lang="en-US" sz="1900" dirty="0" smtClean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Program defeated decisively – 67% (opposed) to 33% (favored).</a:t>
            </a:r>
          </a:p>
          <a:p>
            <a:endParaRPr lang="en-US" sz="2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California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dirty="0"/>
              <a:t>California Aging and Disability Alliance </a:t>
            </a:r>
            <a:r>
              <a:rPr lang="en-US" sz="1900" dirty="0" smtClean="0"/>
              <a:t>pushing development of ballot initiative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dirty="0" smtClean="0"/>
              <a:t>The state budget allocates $3 </a:t>
            </a:r>
            <a:r>
              <a:rPr lang="en-US" sz="1900" dirty="0"/>
              <a:t>million </a:t>
            </a:r>
            <a:r>
              <a:rPr lang="en-US" sz="1900" dirty="0" smtClean="0"/>
              <a:t>to </a:t>
            </a:r>
            <a:r>
              <a:rPr lang="en-US" sz="1900" dirty="0"/>
              <a:t>support inclusion of LTSS questions on California Health Interview Survey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dirty="0" smtClean="0"/>
              <a:t>SB </a:t>
            </a:r>
            <a:r>
              <a:rPr lang="en-US" sz="1900" dirty="0"/>
              <a:t>512 creates LTC trust board asking $1 </a:t>
            </a:r>
            <a:r>
              <a:rPr lang="en-US" sz="1900" dirty="0" smtClean="0"/>
              <a:t>million for a f</a:t>
            </a:r>
            <a:r>
              <a:rPr lang="en-US" sz="1900" dirty="0" smtClean="0">
                <a:cs typeface="Calibri" panose="020F0502020204030204" pitchFamily="34" charset="0"/>
              </a:rPr>
              <a:t>easibility </a:t>
            </a:r>
            <a:r>
              <a:rPr lang="en-US" sz="1900" dirty="0">
                <a:cs typeface="Calibri" panose="020F0502020204030204" pitchFamily="34" charset="0"/>
              </a:rPr>
              <a:t>study of </a:t>
            </a:r>
            <a:r>
              <a:rPr lang="en-US" sz="1900" dirty="0" smtClean="0">
                <a:cs typeface="Calibri" panose="020F0502020204030204" pitchFamily="34" charset="0"/>
              </a:rPr>
              <a:t>a state-based </a:t>
            </a:r>
            <a:r>
              <a:rPr lang="en-US" sz="1900" dirty="0">
                <a:cs typeface="Calibri" panose="020F0502020204030204" pitchFamily="34" charset="0"/>
              </a:rPr>
              <a:t>LTSS financing </a:t>
            </a:r>
            <a:r>
              <a:rPr lang="en-US" sz="1900" dirty="0" smtClean="0">
                <a:cs typeface="Calibri" panose="020F0502020204030204" pitchFamily="34" charset="0"/>
              </a:rPr>
              <a:t>program</a:t>
            </a:r>
            <a:endParaRPr lang="en-US" sz="1900" dirty="0"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5966936"/>
            <a:ext cx="541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Source:  Tell and Cohen, 2010. </a:t>
            </a:r>
            <a:r>
              <a:rPr lang="en-US" sz="1400" dirty="0">
                <a:latin typeface="+mn-lt"/>
                <a:hlinkClick r:id="rId3"/>
              </a:rPr>
              <a:t>https://www.questia.com/library/journal/1P4-2235646795/the-states-can-t-wait-the-long-term-care-financing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660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67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States have started to take action (3)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220200" cy="51816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Michigan and Illinois</a:t>
            </a:r>
          </a:p>
          <a:p>
            <a:pPr marL="0" indent="0">
              <a:buNone/>
            </a:pPr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cs typeface="Calibri" panose="020F0502020204030204" pitchFamily="34" charset="0"/>
              </a:rPr>
              <a:t>Exploring new options for those not qualifying for Medicaid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Feasibility study phase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State budgets include funds for actuarial analysis to explore LTSS financing options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Stakeholder groups pushing initiatives in both states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Minnesota</a:t>
            </a:r>
          </a:p>
          <a:p>
            <a:pPr marL="0" indent="0">
              <a:buNone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Exploring options </a:t>
            </a:r>
            <a:r>
              <a:rPr lang="en-US" sz="2000" dirty="0"/>
              <a:t>for private LTSS financing vehicles </a:t>
            </a:r>
            <a:r>
              <a:rPr lang="en-US" sz="2000" dirty="0" smtClean="0"/>
              <a:t>for middle </a:t>
            </a:r>
            <a:r>
              <a:rPr lang="en-US" sz="2000" dirty="0"/>
              <a:t>income market.  </a:t>
            </a:r>
            <a:endParaRPr lang="en-US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Convened </a:t>
            </a:r>
            <a:r>
              <a:rPr lang="en-US" sz="2000" dirty="0"/>
              <a:t>an Advisory Panel of stakeholders </a:t>
            </a:r>
            <a:r>
              <a:rPr lang="en-US" sz="2000" dirty="0" smtClean="0"/>
              <a:t>to </a:t>
            </a:r>
            <a:r>
              <a:rPr lang="en-US" sz="2000" dirty="0"/>
              <a:t>explore several new concepts.  </a:t>
            </a:r>
            <a:endParaRPr lang="en-US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Hired experts to </a:t>
            </a:r>
            <a:r>
              <a:rPr lang="en-US" sz="2000" dirty="0"/>
              <a:t>support </a:t>
            </a:r>
            <a:r>
              <a:rPr lang="en-US" sz="2000" dirty="0" smtClean="0"/>
              <a:t>actuarial/market research </a:t>
            </a:r>
            <a:r>
              <a:rPr lang="en-US" sz="2000" dirty="0"/>
              <a:t>to test product </a:t>
            </a:r>
            <a:r>
              <a:rPr lang="en-US" sz="2000" dirty="0" smtClean="0"/>
              <a:t>feasibility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71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What state initiatives have in common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Trying to move away from Medicaid-financed care toward insurance-financed </a:t>
            </a:r>
            <a:r>
              <a:rPr lang="en-US" dirty="0" smtClean="0"/>
              <a:t>care – to address middle class concerns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Those exploring public social insurance approaches typically prefer: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Universality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Contributory (“earned benefit”)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Limited benefit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Affordable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Fiscally sustainable and self-funded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Room for private insurance market role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60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6858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Key Program Considerations when considering </a:t>
            </a:r>
            <a:br>
              <a:rPr lang="en-US" sz="2800" b="1" dirty="0" smtClean="0"/>
            </a:br>
            <a:r>
              <a:rPr lang="en-US" sz="2800" b="1" dirty="0" smtClean="0"/>
              <a:t>a state-based LTSS financing approach</a:t>
            </a:r>
            <a:endParaRPr lang="en-US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55943758"/>
              </p:ext>
            </p:extLst>
          </p:nvPr>
        </p:nvGraphicFramePr>
        <p:xfrm>
          <a:off x="381000" y="990600"/>
          <a:ext cx="8229600" cy="4819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35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61722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 ET Consulting,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92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Eligible population and program design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="" xmlns:a16="http://schemas.microsoft.com/office/drawing/2014/main" id="{ABFB796A-739E-2640-9DA4-640281CB889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792162"/>
            <a:ext cx="8229600" cy="5883275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Eligible </a:t>
            </a:r>
            <a:r>
              <a:rPr lang="en-US" sz="2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Population</a:t>
            </a:r>
          </a:p>
          <a:p>
            <a:pPr marL="342898" indent="-257175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Generational Transition Issues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Timing and Duration of Coverage</a:t>
            </a:r>
          </a:p>
          <a:p>
            <a:pPr marL="942975" lvl="2" indent="-257175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marL="942975" lvl="2" indent="-257175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First dollar (front-end coverage)</a:t>
            </a:r>
          </a:p>
          <a:p>
            <a:pPr marL="900113" lvl="2" indent="-214313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marL="942975" lvl="2" indent="-257175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Catastrophic Coverage (back-end) </a:t>
            </a:r>
          </a:p>
          <a:p>
            <a:pPr marL="900113" lvl="2" indent="-214313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marL="942975" lvl="2" indent="-257175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Comprehensive coverage</a:t>
            </a:r>
          </a:p>
          <a:p>
            <a:pPr lvl="2"/>
            <a:endParaRPr lang="en-US" sz="18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Benefit eligibility criteria </a:t>
            </a:r>
          </a:p>
          <a:p>
            <a:endParaRPr lang="en-US" sz="2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Level of benefit payment </a:t>
            </a:r>
          </a:p>
          <a:p>
            <a:endParaRPr lang="en-US" sz="2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Form of benefit (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cash or service reimbursement)</a:t>
            </a:r>
            <a:endParaRPr lang="en-US" sz="2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85723"/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71048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Financing sources and considerations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51E3CA57-79C8-794E-B809-96CCF17C9AC8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457200" y="685801"/>
            <a:ext cx="4038600" cy="60356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15000"/>
              </a:lnSpc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Potential Sources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  <a:p>
            <a:pPr marL="0" indent="0">
              <a:spcAft>
                <a:spcPts val="450"/>
              </a:spcAft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Existing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Federal Social Insurance Programs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Security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Medicare Part 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Medicare Parts B and 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Medicare net investment income tax</a:t>
            </a:r>
          </a:p>
          <a:p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450"/>
              </a:spcAft>
              <a:buNone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Existing State Social Insurance Programs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Workers compensation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Unemployment insurance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Paid family and medical leave</a:t>
            </a:r>
          </a:p>
          <a:p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450"/>
              </a:spcAft>
              <a:buNone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Potential Funding Approaches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Taxes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Premiums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="" xmlns:a16="http://schemas.microsoft.com/office/drawing/2014/main" id="{EABCF160-F6D9-A949-B5AE-AF619060459A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4648200" y="714376"/>
            <a:ext cx="4038600" cy="60356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FF0000"/>
                </a:solidFill>
                <a:latin typeface="+mj-lt"/>
              </a:rPr>
              <a:t>Considerations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 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You Go vs. Pre-Funding</a:t>
            </a:r>
          </a:p>
          <a:p>
            <a:pPr marL="139697"/>
            <a:endParaRPr lang="en-US" sz="2200" dirty="0">
              <a:solidFill>
                <a:schemeClr val="tx1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 of tax base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Fiscal sustainability</a:t>
            </a:r>
          </a:p>
          <a:p>
            <a:pPr marL="396872" indent="-257175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Political sustainability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Affordability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Connection 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w/program 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</a:p>
          <a:p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one funding 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4336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2C700F-6764-47FB-9BB4-53AE1615B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Calibri" panose="020F0502020204030204" pitchFamily="34" charset="0"/>
              </a:rPr>
              <a:t>Examples of estimated tax rates </a:t>
            </a:r>
            <a:br>
              <a:rPr lang="en-US" sz="3200" b="1" dirty="0" smtClean="0">
                <a:latin typeface="Calibri" panose="020F0502020204030204" pitchFamily="34" charset="0"/>
              </a:rPr>
            </a:br>
            <a:r>
              <a:rPr lang="en-US" sz="3200" b="1" dirty="0" smtClean="0">
                <a:latin typeface="Calibri" panose="020F0502020204030204" pitchFamily="34" charset="0"/>
              </a:rPr>
              <a:t>for alternative program configurations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E0E62B99-82A6-49F0-8B80-BE65AF5CF8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01355"/>
              </p:ext>
            </p:extLst>
          </p:nvPr>
        </p:nvGraphicFramePr>
        <p:xfrm>
          <a:off x="457199" y="1676401"/>
          <a:ext cx="8153400" cy="3818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2226">
                  <a:extLst>
                    <a:ext uri="{9D8B030D-6E8A-4147-A177-3AD203B41FA5}">
                      <a16:colId xmlns="" xmlns:a16="http://schemas.microsoft.com/office/drawing/2014/main" val="3776383820"/>
                    </a:ext>
                  </a:extLst>
                </a:gridCol>
                <a:gridCol w="1597058">
                  <a:extLst>
                    <a:ext uri="{9D8B030D-6E8A-4147-A177-3AD203B41FA5}">
                      <a16:colId xmlns="" xmlns:a16="http://schemas.microsoft.com/office/drawing/2014/main" val="2189418009"/>
                    </a:ext>
                  </a:extLst>
                </a:gridCol>
                <a:gridCol w="1597058">
                  <a:extLst>
                    <a:ext uri="{9D8B030D-6E8A-4147-A177-3AD203B41FA5}">
                      <a16:colId xmlns="" xmlns:a16="http://schemas.microsoft.com/office/drawing/2014/main" val="68635435"/>
                    </a:ext>
                  </a:extLst>
                </a:gridCol>
                <a:gridCol w="1597058">
                  <a:extLst>
                    <a:ext uri="{9D8B030D-6E8A-4147-A177-3AD203B41FA5}">
                      <a16:colId xmlns="" xmlns:a16="http://schemas.microsoft.com/office/drawing/2014/main" val="1376631771"/>
                    </a:ext>
                  </a:extLst>
                </a:gridCol>
              </a:tblGrid>
              <a:tr h="9581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Policy Option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Income</a:t>
                      </a:r>
                    </a:p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Tax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Medicare Tax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Social Security Tax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857797367"/>
                  </a:ext>
                </a:extLst>
              </a:tr>
              <a:tr h="5551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anose="020F0502020204030204" pitchFamily="34" charset="0"/>
                        </a:rPr>
                        <a:t>Catastrophic Protection Benefit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Plan (2 to 4 year waiting period)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0.57%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0.58%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0.74%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52314980"/>
                  </a:ext>
                </a:extLst>
              </a:tr>
              <a:tr h="5551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</a:rPr>
                        <a:t>Washington 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Front-End plan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0.58%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0.59%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0.75%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02349260"/>
                  </a:ext>
                </a:extLst>
              </a:tr>
              <a:tr h="5551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</a:rPr>
                        <a:t>Home Care $36,500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0.83%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0.85%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1.08%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55379335"/>
                  </a:ext>
                </a:extLst>
              </a:tr>
              <a:tr h="5551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</a:rPr>
                        <a:t>Home Care $73,000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1.33%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1.37%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1.73%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16163949"/>
                  </a:ext>
                </a:extLst>
              </a:tr>
              <a:tr h="5551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</a:rPr>
                        <a:t>Home Care Unlimited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3.12%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3.19%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4.03%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7327890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867400"/>
            <a:ext cx="578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Source:  </a:t>
            </a:r>
            <a:r>
              <a:rPr lang="en-US" sz="1600" dirty="0" err="1" smtClean="0">
                <a:latin typeface="+mn-lt"/>
              </a:rPr>
              <a:t>Veghte</a:t>
            </a:r>
            <a:r>
              <a:rPr lang="en-US" sz="1600" dirty="0" smtClean="0">
                <a:latin typeface="+mn-lt"/>
              </a:rPr>
              <a:t>, Cohen, Tell and Bradley.  “Designing a State-based Social Insurance Program for Long-Term Services and Supports.  Washington DC.  National Academy of Social Insurance.  2019.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383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22AF38-01BC-4361-AB04-6359CDDD3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73162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Tax rates converted to </a:t>
            </a:r>
            <a:r>
              <a:rPr lang="en-US" sz="2800" b="1" dirty="0" smtClean="0">
                <a:latin typeface="Calibri" panose="020F0502020204030204" pitchFamily="34" charset="0"/>
              </a:rPr>
              <a:t>2018 premiums </a:t>
            </a:r>
            <a:br>
              <a:rPr lang="en-US" sz="2800" b="1" dirty="0" smtClean="0">
                <a:latin typeface="Calibri" panose="020F0502020204030204" pitchFamily="34" charset="0"/>
              </a:rPr>
            </a:br>
            <a:r>
              <a:rPr lang="en-US" sz="2800" b="1" dirty="0" smtClean="0">
                <a:latin typeface="Calibri" panose="020F0502020204030204" pitchFamily="34" charset="0"/>
              </a:rPr>
              <a:t>for alternative program configurations for typical person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EF61D8DF-ED87-45CB-993C-1D7B609BAD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667975"/>
              </p:ext>
            </p:extLst>
          </p:nvPr>
        </p:nvGraphicFramePr>
        <p:xfrm>
          <a:off x="457200" y="1524001"/>
          <a:ext cx="8077201" cy="4139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0982">
                  <a:extLst>
                    <a:ext uri="{9D8B030D-6E8A-4147-A177-3AD203B41FA5}">
                      <a16:colId xmlns="" xmlns:a16="http://schemas.microsoft.com/office/drawing/2014/main" val="3776383820"/>
                    </a:ext>
                  </a:extLst>
                </a:gridCol>
                <a:gridCol w="1948696">
                  <a:extLst>
                    <a:ext uri="{9D8B030D-6E8A-4147-A177-3AD203B41FA5}">
                      <a16:colId xmlns="" xmlns:a16="http://schemas.microsoft.com/office/drawing/2014/main" val="2189418009"/>
                    </a:ext>
                  </a:extLst>
                </a:gridCol>
                <a:gridCol w="1967523">
                  <a:extLst>
                    <a:ext uri="{9D8B030D-6E8A-4147-A177-3AD203B41FA5}">
                      <a16:colId xmlns="" xmlns:a16="http://schemas.microsoft.com/office/drawing/2014/main" val="68635435"/>
                    </a:ext>
                  </a:extLst>
                </a:gridCol>
              </a:tblGrid>
              <a:tr h="103638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Policy Option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Annual Premium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Monthly Premium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857797367"/>
                  </a:ext>
                </a:extLst>
              </a:tr>
              <a:tr h="6004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Catastrophic Protection Benefit</a:t>
                      </a:r>
                      <a:r>
                        <a:rPr lang="en-US" sz="20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Plan (2 to 4 year waiting period)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$350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$29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2856232915"/>
                  </a:ext>
                </a:extLst>
              </a:tr>
              <a:tr h="6004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</a:rPr>
                        <a:t>Washington Front-End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$360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$30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3902349260"/>
                  </a:ext>
                </a:extLst>
              </a:tr>
              <a:tr h="6004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</a:rPr>
                        <a:t>Home Care $36,500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$515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$43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55379335"/>
                  </a:ext>
                </a:extLst>
              </a:tr>
              <a:tr h="6004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</a:rPr>
                        <a:t>Home Care $73,000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$820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$68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2016163949"/>
                  </a:ext>
                </a:extLst>
              </a:tr>
              <a:tr h="6004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</a:rPr>
                        <a:t>Home Care Unlimited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$1,920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$160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57327890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867400"/>
            <a:ext cx="578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Source:  </a:t>
            </a:r>
            <a:r>
              <a:rPr lang="en-US" sz="1600" dirty="0" err="1" smtClean="0">
                <a:latin typeface="+mn-lt"/>
              </a:rPr>
              <a:t>Veghte</a:t>
            </a:r>
            <a:r>
              <a:rPr lang="en-US" sz="1600" dirty="0" smtClean="0">
                <a:latin typeface="+mn-lt"/>
              </a:rPr>
              <a:t>, Cohen, Tell and Bradley.  “Designing a State-based Social Insurance Program for Long-Term Services and Supports.  Washington DC.  National Academy of Social Insurance.  2019.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413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1447801"/>
            <a:ext cx="7772400" cy="2895600"/>
          </a:xfrm>
        </p:spPr>
        <p:txBody>
          <a:bodyPr/>
          <a:lstStyle/>
          <a:p>
            <a:pPr algn="ctr"/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dirty="0" smtClean="0"/>
              <a:t>Background on Need and Cost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006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Integration Issues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: Payment &amp; Delivery System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1"/>
            <a:ext cx="8763000" cy="5257799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Coordination of benefits with other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payers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Who is second payer?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Coordination of benefits with private insurance</a:t>
            </a: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Federal Medicaid Funding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Issues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 to assure no loss of Federal Matching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program benefits considered income?</a:t>
            </a: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Integration of LTSS and Medical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Care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 to integrate with coordinated delivery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systems?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How to build on innovation occurring at service </a:t>
            </a:r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delivery level?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86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To what end?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458200" cy="53340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b="1" dirty="0"/>
              <a:t>Improving access to LTSS</a:t>
            </a:r>
            <a:r>
              <a:rPr lang="en-US" dirty="0"/>
              <a:t>. To what extent does the additional money brought into the LTSS system by the program allow the purchase of additional services?</a:t>
            </a:r>
          </a:p>
          <a:p>
            <a:endParaRPr lang="en-US" dirty="0"/>
          </a:p>
          <a:p>
            <a:pPr lvl="0"/>
            <a:r>
              <a:rPr lang="en-US" b="1" dirty="0"/>
              <a:t>Reducing family out-of-pocket spending</a:t>
            </a:r>
            <a:r>
              <a:rPr lang="en-US" dirty="0"/>
              <a:t>. To what extent does the program relieve financial burdens on families?</a:t>
            </a:r>
          </a:p>
          <a:p>
            <a:endParaRPr lang="en-US" dirty="0"/>
          </a:p>
          <a:p>
            <a:pPr lvl="0"/>
            <a:r>
              <a:rPr lang="en-US" b="1" dirty="0"/>
              <a:t>Reducing Medicaid spending</a:t>
            </a:r>
            <a:r>
              <a:rPr lang="en-US" dirty="0"/>
              <a:t>. To what extent does the program reduce budgetary pressure on Medicaid? </a:t>
            </a:r>
          </a:p>
          <a:p>
            <a:endParaRPr lang="en-US" dirty="0"/>
          </a:p>
          <a:p>
            <a:pPr lvl="0"/>
            <a:r>
              <a:rPr lang="en-US" b="1" dirty="0"/>
              <a:t>Financial sustainability/stability</a:t>
            </a:r>
            <a:r>
              <a:rPr lang="en-US" dirty="0"/>
              <a:t>. Is the program sustainable? Can it to be paid for over the long term in a stable manner?</a:t>
            </a:r>
          </a:p>
          <a:p>
            <a:endParaRPr lang="en-US" dirty="0"/>
          </a:p>
          <a:p>
            <a:r>
              <a:rPr lang="en-US" b="1" dirty="0"/>
              <a:t>Political support and sustainability. </a:t>
            </a:r>
            <a:r>
              <a:rPr lang="en-US" dirty="0"/>
              <a:t>Is the program structured in a manner that will garner broad public support that is likely to persist over </a:t>
            </a:r>
            <a:r>
              <a:rPr lang="en-US" dirty="0" smtClean="0"/>
              <a:t>time?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9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Contact Information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399709"/>
            <a:ext cx="8077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Marc A. Cohen, Ph.D.</a:t>
            </a:r>
          </a:p>
          <a:p>
            <a:r>
              <a:rPr lang="en-US" dirty="0"/>
              <a:t>Clinical Professor, Department of Gerontology, McCormack Graduate School </a:t>
            </a:r>
            <a:br>
              <a:rPr lang="en-US" dirty="0"/>
            </a:br>
            <a:r>
              <a:rPr lang="en-US" dirty="0"/>
              <a:t>Co-director, </a:t>
            </a:r>
            <a:r>
              <a:rPr lang="en-US" dirty="0" err="1"/>
              <a:t>LeadingAge</a:t>
            </a:r>
            <a:r>
              <a:rPr lang="en-US" dirty="0"/>
              <a:t> LTSS Center @UMass Boston</a:t>
            </a:r>
            <a:br>
              <a:rPr lang="en-US" dirty="0"/>
            </a:br>
            <a:r>
              <a:rPr lang="en-US" dirty="0"/>
              <a:t>Research Director, Center for Consumer Engagement and Health System Transformation, Community Catalyst </a:t>
            </a:r>
          </a:p>
          <a:p>
            <a:endParaRPr lang="en-US" b="1" dirty="0"/>
          </a:p>
          <a:p>
            <a:r>
              <a:rPr lang="en-US" b="1" dirty="0"/>
              <a:t>Contact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Phone: </a:t>
            </a:r>
            <a:r>
              <a:rPr lang="en-US" dirty="0">
                <a:hlinkClick r:id="rId3"/>
              </a:rPr>
              <a:t>617.287.7306</a:t>
            </a:r>
            <a:r>
              <a:rPr lang="en-US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Email: </a:t>
            </a:r>
            <a:r>
              <a:rPr lang="en-US" dirty="0">
                <a:hlinkClick r:id="rId4"/>
              </a:rPr>
              <a:t>Marc.Cohen@umb.edu</a:t>
            </a:r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112233"/>
            <a:ext cx="2381250" cy="260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7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Autofit/>
          </a:bodyPr>
          <a:lstStyle/>
          <a:p>
            <a:r>
              <a:rPr lang="en-US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LTSS </a:t>
            </a:r>
            <a:r>
              <a:rPr lang="en-US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financing challenge is BIG</a:t>
            </a: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Roughly 25 million of today’s seniors will need LTSS services (paid and unpaid</a:t>
            </a:r>
            <a:r>
              <a:rPr lang="en-US" alt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) and </a:t>
            </a:r>
            <a:r>
              <a:rPr lang="en-US" alt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costs will </a:t>
            </a:r>
            <a:r>
              <a:rPr lang="en-US" alt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exceed $2.5 trillion over 10 years.</a:t>
            </a:r>
          </a:p>
          <a:p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Note that 40% of those needing LTSS today are under age 65 </a:t>
            </a:r>
          </a:p>
          <a:p>
            <a:pPr marL="0" indent="0">
              <a:buNone/>
            </a:pPr>
            <a:endParaRPr lang="en-US" altLang="en-US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Americans are 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unprepared to absorb potential </a:t>
            </a:r>
            <a:r>
              <a:rPr lang="en-US" alt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LTSS 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costs. </a:t>
            </a:r>
          </a:p>
          <a:p>
            <a:pPr lvl="1" defTabSz="457200">
              <a:buFont typeface="Wingdings" panose="05000000000000000000" pitchFamily="2" charset="2"/>
              <a:buChar char="Ø"/>
            </a:pPr>
            <a:endParaRPr lang="en-US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defTabSz="457200">
              <a:buFont typeface="Wingdings" panose="05000000000000000000" pitchFamily="2" charset="2"/>
              <a:buChar char="Ø"/>
            </a:pPr>
            <a:r>
              <a:rPr lang="en-US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Most </a:t>
            </a:r>
            <a:r>
              <a:rPr lang="en-US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people are </a:t>
            </a:r>
            <a:r>
              <a:rPr lang="en-US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not poor enough to immediately </a:t>
            </a:r>
            <a:r>
              <a:rPr lang="en-US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qualify for </a:t>
            </a:r>
            <a:r>
              <a:rPr lang="en-US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the social safety </a:t>
            </a:r>
            <a:r>
              <a:rPr lang="en-US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net </a:t>
            </a:r>
            <a:r>
              <a:rPr lang="en-US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so they are most </a:t>
            </a:r>
            <a:r>
              <a:rPr lang="en-US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exposed to potentially catastrophic costs.</a:t>
            </a:r>
            <a:endParaRPr lang="en-US" alt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defTabSz="457200">
              <a:buFont typeface="Wingdings" panose="05000000000000000000" pitchFamily="2" charset="2"/>
              <a:buChar char="Ø"/>
            </a:pPr>
            <a:endParaRPr lang="en-US" alt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defTabSz="457200">
              <a:buFont typeface="Wingdings" panose="05000000000000000000" pitchFamily="2" charset="2"/>
              <a:buChar char="Ø"/>
            </a:pPr>
            <a:r>
              <a:rPr lang="en-US" sz="2100" dirty="0"/>
              <a:t>The expected costs of LTSS would account for about 31% of the net worth of households with a head </a:t>
            </a:r>
            <a:r>
              <a:rPr lang="en-US" sz="2100" dirty="0" smtClean="0"/>
              <a:t>aged </a:t>
            </a:r>
            <a:r>
              <a:rPr lang="en-US" sz="2100" dirty="0"/>
              <a:t>65-74.</a:t>
            </a:r>
            <a:endParaRPr lang="en-US" alt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defTabSz="457200">
              <a:buFont typeface="Wingdings" panose="05000000000000000000" pitchFamily="2" charset="2"/>
              <a:buChar char="Ø"/>
            </a:pPr>
            <a:endParaRPr lang="en-US" altLang="en-US" sz="2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defTabSz="457200">
              <a:buFont typeface="Wingdings" panose="05000000000000000000" pitchFamily="2" charset="2"/>
              <a:buChar char="Ø"/>
            </a:pPr>
            <a:r>
              <a:rPr lang="en-US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Only </a:t>
            </a:r>
            <a:r>
              <a:rPr lang="en-US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the wealthiest 10% to </a:t>
            </a:r>
            <a:r>
              <a:rPr lang="en-US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15%  </a:t>
            </a:r>
            <a:r>
              <a:rPr lang="en-US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have savings equivalent to cover these costs. </a:t>
            </a:r>
            <a:endParaRPr lang="en-US" altLang="en-US" sz="2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Projected </a:t>
            </a:r>
            <a:r>
              <a:rPr lang="en-US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need and lack of financial protection leaves families with ever increasing caregiving burdens;</a:t>
            </a:r>
            <a:r>
              <a:rPr lang="en-US" sz="2100" dirty="0"/>
              <a:t> </a:t>
            </a:r>
            <a:endParaRPr lang="en-US" alt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short, LTSS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needs 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undermine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individuals preparedness for retirement – where there is already a concerning shortfall.   </a:t>
            </a:r>
            <a:endParaRPr lang="en-US" alt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0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2875" y="113506"/>
            <a:ext cx="8839200" cy="623887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A majority of those turning 65 today, will need some level of LTSS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lc="http://schemas.openxmlformats.org/drawingml/2006/lockedCanvas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id="{7C42228F-E83A-41E4-9ADC-6E092613E6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0288770"/>
              </p:ext>
            </p:extLst>
          </p:nvPr>
        </p:nvGraphicFramePr>
        <p:xfrm>
          <a:off x="295275" y="898525"/>
          <a:ext cx="8534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6808" y="5867400"/>
            <a:ext cx="612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Note: 40% of those who need LTSS are under age 65; Source:  Favreault, 2015 and Favreault and </a:t>
            </a:r>
            <a:r>
              <a:rPr lang="en-US" sz="1400" dirty="0" err="1" smtClean="0">
                <a:latin typeface="+mj-lt"/>
              </a:rPr>
              <a:t>Dey</a:t>
            </a:r>
            <a:r>
              <a:rPr lang="en-US" sz="1400" dirty="0" smtClean="0">
                <a:latin typeface="+mj-lt"/>
              </a:rPr>
              <a:t>, 2016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0063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88963" y="76200"/>
            <a:ext cx="8174037" cy="784225"/>
          </a:xfrm>
        </p:spPr>
        <p:txBody>
          <a:bodyPr>
            <a:noAutofit/>
          </a:bodyPr>
          <a:lstStyle/>
          <a:p>
            <a:pPr algn="ctr"/>
            <a:r>
              <a:rPr lang="en-US" altLang="en-US" sz="2800" b="1" dirty="0" smtClean="0">
                <a:latin typeface="Calibri" panose="020F0502020204030204" pitchFamily="34" charset="0"/>
              </a:rPr>
              <a:t>Among those with a high level of need, </a:t>
            </a:r>
            <a:br>
              <a:rPr lang="en-US" altLang="en-US" sz="2800" b="1" dirty="0" smtClean="0">
                <a:latin typeface="Calibri" panose="020F0502020204030204" pitchFamily="34" charset="0"/>
              </a:rPr>
            </a:br>
            <a:r>
              <a:rPr lang="en-US" altLang="en-US" sz="2800" b="1" dirty="0" smtClean="0">
                <a:latin typeface="Calibri" panose="020F0502020204030204" pitchFamily="34" charset="0"/>
              </a:rPr>
              <a:t>the LTSS risk is highly skewed</a:t>
            </a:r>
            <a:endParaRPr lang="en-US" altLang="en-US" sz="2800" b="1" dirty="0" smtClean="0"/>
          </a:p>
        </p:txBody>
      </p:sp>
      <p:pic>
        <p:nvPicPr>
          <p:cNvPr id="25604" name="Chart Placeholder 6" descr="slide8.jpg. Pie chart. Need lasting less than 2 years, 27%. Need lasting 2 to 5 years, 12%. Need lasting more than 5 years, 14% 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963" y="1143001"/>
            <a:ext cx="7564437" cy="4572000"/>
          </a:xfrm>
        </p:spPr>
      </p:pic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228600" y="5785814"/>
            <a:ext cx="631259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 sz="2000">
                <a:solidFill>
                  <a:srgbClr val="005A8B"/>
                </a:solidFill>
                <a:latin typeface="Arial" panose="020B0604020202020204" pitchFamily="34" charset="0"/>
                <a:ea typeface="ヒラギノ角ゴ Pro W3" pitchFamily="36" charset="-128"/>
              </a:defRPr>
            </a:lvl1pPr>
            <a:lvl2pPr marL="742950" indent="-285750"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2pPr>
            <a:lvl3pPr marL="1143000" indent="-228600">
              <a:spcBef>
                <a:spcPct val="20000"/>
              </a:spcBef>
              <a:buClr>
                <a:srgbClr val="005389"/>
              </a:buClr>
              <a:buSzPct val="75000"/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" panose="020B0604020202020204" pitchFamily="34" charset="0"/>
                <a:ea typeface="ヒラギノ角ゴ Pro W3" pitchFamily="36" charset="-128"/>
              </a:defRPr>
            </a:lvl3pPr>
            <a:lvl4pPr marL="1600200" indent="-228600"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" panose="020B0604020202020204" pitchFamily="34" charset="0"/>
                <a:ea typeface="ヒラギノ角ゴ Pro W3" pitchFamily="36" charset="-128"/>
              </a:defRPr>
            </a:lvl4pPr>
            <a:lvl5pPr marL="2057400" indent="-228600"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Ann Tumlinson Innovations based on Favreault &amp; </a:t>
            </a:r>
            <a:r>
              <a:rPr lang="en-US" altLang="en-US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Dey</a:t>
            </a:r>
            <a:r>
              <a:rPr lang="en-US" alt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(2015) Table 1. </a:t>
            </a:r>
            <a:r>
              <a:rPr lang="en-US" alt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</a:t>
            </a:r>
            <a:r>
              <a:rPr lang="en-US" altLang="en-US" sz="15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www.thescanfoundation.org/sites/default/files/financing_long-term_care_chartpack_092016_final.pptx</a:t>
            </a:r>
            <a:endParaRPr lang="en-US" altLang="en-US" sz="15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5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0" y="31242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48%</a:t>
            </a:r>
            <a:endParaRPr lang="en-US" sz="1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2581" y="24384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27%</a:t>
            </a:r>
            <a:endParaRPr lang="en-US" sz="1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3653979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12%</a:t>
            </a:r>
            <a:endParaRPr lang="en-US" sz="14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9522" y="4366023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14%</a:t>
            </a:r>
            <a:endParaRPr lang="en-US" sz="14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033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57370"/>
          </a:xfrm>
        </p:spPr>
        <p:txBody>
          <a:bodyPr>
            <a:normAutofit fontScale="90000"/>
          </a:bodyPr>
          <a:lstStyle/>
          <a:p>
            <a:r>
              <a:rPr lang="en-US" sz="3800" b="1" dirty="0" smtClean="0"/>
              <a:t>LTSS services are costly</a:t>
            </a:r>
            <a:endParaRPr lang="en-US" sz="3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839539"/>
              </p:ext>
            </p:extLst>
          </p:nvPr>
        </p:nvGraphicFramePr>
        <p:xfrm>
          <a:off x="304800" y="879103"/>
          <a:ext cx="8534400" cy="4799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7733"/>
                <a:gridCol w="2370666"/>
                <a:gridCol w="2054578"/>
                <a:gridCol w="1501423"/>
              </a:tblGrid>
              <a:tr h="65595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Service Setting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New York State </a:t>
                      </a:r>
                    </a:p>
                    <a:p>
                      <a:pPr algn="ctr"/>
                      <a:r>
                        <a:rPr lang="en-US" sz="1900" dirty="0" smtClean="0"/>
                        <a:t>Median Monthly Cost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National Median </a:t>
                      </a:r>
                    </a:p>
                    <a:p>
                      <a:pPr algn="ctr"/>
                      <a:r>
                        <a:rPr lang="en-US" sz="1900" dirty="0" smtClean="0"/>
                        <a:t>Monthly Cost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% Difference</a:t>
                      </a:r>
                    </a:p>
                    <a:p>
                      <a:pPr algn="ctr"/>
                      <a:r>
                        <a:rPr lang="en-US" sz="1900" dirty="0" smtClean="0"/>
                        <a:t>(NY/Nation)</a:t>
                      </a:r>
                      <a:endParaRPr lang="en-US" sz="1900" dirty="0"/>
                    </a:p>
                  </a:txBody>
                  <a:tcPr/>
                </a:tc>
              </a:tr>
              <a:tr h="1499324">
                <a:tc>
                  <a:txBody>
                    <a:bodyPr/>
                    <a:lstStyle/>
                    <a:p>
                      <a:r>
                        <a:rPr lang="en-US" sz="1900" b="1" dirty="0" smtClean="0"/>
                        <a:t>Home</a:t>
                      </a:r>
                      <a:r>
                        <a:rPr lang="en-US" sz="1900" b="1" baseline="0" dirty="0" smtClean="0"/>
                        <a:t> Health Care</a:t>
                      </a:r>
                    </a:p>
                    <a:p>
                      <a:endParaRPr lang="en-US" sz="1900" baseline="0" dirty="0" smtClean="0"/>
                    </a:p>
                    <a:p>
                      <a:pPr algn="l"/>
                      <a:r>
                        <a:rPr lang="en-US" sz="1900" baseline="0" dirty="0" smtClean="0"/>
                        <a:t>Homemaker Services</a:t>
                      </a:r>
                    </a:p>
                    <a:p>
                      <a:pPr algn="l"/>
                      <a:r>
                        <a:rPr lang="en-US" sz="1900" baseline="0" dirty="0" smtClean="0"/>
                        <a:t>Homemaker Health Aide</a:t>
                      </a:r>
                    </a:p>
                    <a:p>
                      <a:pPr algn="l"/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1900" dirty="0" smtClean="0"/>
                        <a:t>$4,690</a:t>
                      </a:r>
                      <a:r>
                        <a:rPr lang="en-US" sz="1900" baseline="30000" dirty="0" smtClean="0"/>
                        <a:t>*</a:t>
                      </a:r>
                      <a:r>
                        <a:rPr lang="en-US" sz="1900" dirty="0" smtClean="0"/>
                        <a:t>   </a:t>
                      </a:r>
                      <a:r>
                        <a:rPr lang="en-US" sz="1500" dirty="0" smtClean="0"/>
                        <a:t>($24.6/hour)</a:t>
                      </a:r>
                    </a:p>
                    <a:p>
                      <a:pPr algn="ctr"/>
                      <a:r>
                        <a:rPr lang="en-US" sz="1900" dirty="0" smtClean="0"/>
                        <a:t>$4,767  </a:t>
                      </a:r>
                      <a:r>
                        <a:rPr lang="en-US" sz="1500" dirty="0" smtClean="0"/>
                        <a:t>($25/hour)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1900" dirty="0" smtClean="0"/>
                        <a:t>$4,004 </a:t>
                      </a:r>
                      <a:r>
                        <a:rPr lang="en-US" sz="1500" dirty="0" smtClean="0"/>
                        <a:t>($21.0/hour)</a:t>
                      </a:r>
                    </a:p>
                    <a:p>
                      <a:pPr algn="ctr"/>
                      <a:r>
                        <a:rPr lang="en-US" sz="1900" dirty="0" smtClean="0"/>
                        <a:t>$4,195 </a:t>
                      </a:r>
                      <a:r>
                        <a:rPr lang="en-US" sz="1500" dirty="0" smtClean="0"/>
                        <a:t>($22.0/hour)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1900" dirty="0" smtClean="0"/>
                        <a:t>17%</a:t>
                      </a:r>
                    </a:p>
                    <a:p>
                      <a:pPr algn="ctr"/>
                      <a:r>
                        <a:rPr lang="en-US" sz="1900" dirty="0" smtClean="0"/>
                        <a:t>14%</a:t>
                      </a:r>
                      <a:endParaRPr lang="en-US" sz="1900" dirty="0"/>
                    </a:p>
                  </a:txBody>
                  <a:tcPr/>
                </a:tc>
              </a:tr>
              <a:tr h="577864">
                <a:tc>
                  <a:txBody>
                    <a:bodyPr/>
                    <a:lstStyle/>
                    <a:p>
                      <a:r>
                        <a:rPr lang="en-US" sz="1900" b="1" dirty="0" smtClean="0"/>
                        <a:t>Adult Day Care</a:t>
                      </a:r>
                      <a:endParaRPr lang="en-US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$1,625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$1,560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4%</a:t>
                      </a:r>
                      <a:endParaRPr lang="en-US" sz="1900" dirty="0"/>
                    </a:p>
                  </a:txBody>
                  <a:tcPr/>
                </a:tc>
              </a:tr>
              <a:tr h="655954">
                <a:tc>
                  <a:txBody>
                    <a:bodyPr/>
                    <a:lstStyle/>
                    <a:p>
                      <a:r>
                        <a:rPr lang="en-US" sz="1900" b="1" dirty="0" smtClean="0"/>
                        <a:t>Assisted Living</a:t>
                      </a:r>
                    </a:p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$4,185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$4,000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5%</a:t>
                      </a:r>
                      <a:endParaRPr lang="en-US" sz="1900" dirty="0"/>
                    </a:p>
                  </a:txBody>
                  <a:tcPr/>
                </a:tc>
              </a:tr>
              <a:tr h="1218201">
                <a:tc>
                  <a:txBody>
                    <a:bodyPr/>
                    <a:lstStyle/>
                    <a:p>
                      <a:r>
                        <a:rPr lang="en-US" sz="1900" b="1" dirty="0" smtClean="0"/>
                        <a:t>Nursing</a:t>
                      </a:r>
                      <a:r>
                        <a:rPr lang="en-US" sz="1900" b="1" baseline="0" dirty="0" smtClean="0"/>
                        <a:t> Home Care</a:t>
                      </a:r>
                    </a:p>
                    <a:p>
                      <a:endParaRPr lang="en-US" sz="1900" baseline="0" dirty="0" smtClean="0"/>
                    </a:p>
                    <a:p>
                      <a:r>
                        <a:rPr lang="en-US" sz="1900" baseline="0" dirty="0" smtClean="0"/>
                        <a:t>Semi-Private Room</a:t>
                      </a:r>
                    </a:p>
                    <a:p>
                      <a:r>
                        <a:rPr lang="en-US" sz="1900" baseline="0" dirty="0" smtClean="0"/>
                        <a:t>Private Room</a:t>
                      </a:r>
                      <a:endParaRPr lang="en-US" sz="1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 smtClean="0"/>
                    </a:p>
                    <a:p>
                      <a:pPr algn="ctr"/>
                      <a:endParaRPr lang="en-US" sz="1900" dirty="0" smtClean="0"/>
                    </a:p>
                    <a:p>
                      <a:pPr algn="ctr"/>
                      <a:r>
                        <a:rPr lang="en-US" sz="1900" dirty="0" smtClean="0"/>
                        <a:t>$11,756</a:t>
                      </a:r>
                    </a:p>
                    <a:p>
                      <a:pPr algn="ctr"/>
                      <a:r>
                        <a:rPr lang="en-US" sz="1900" dirty="0" smtClean="0"/>
                        <a:t>$12,189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 smtClean="0"/>
                    </a:p>
                    <a:p>
                      <a:pPr algn="ctr"/>
                      <a:endParaRPr lang="en-US" sz="1900" dirty="0" smtClean="0"/>
                    </a:p>
                    <a:p>
                      <a:pPr algn="ctr"/>
                      <a:r>
                        <a:rPr lang="en-US" sz="1900" dirty="0" smtClean="0"/>
                        <a:t>$7,441</a:t>
                      </a:r>
                    </a:p>
                    <a:p>
                      <a:pPr algn="ctr"/>
                      <a:r>
                        <a:rPr lang="en-US" sz="1900" dirty="0" smtClean="0"/>
                        <a:t>$8,365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 smtClean="0"/>
                    </a:p>
                    <a:p>
                      <a:pPr algn="ctr"/>
                      <a:endParaRPr lang="en-US" sz="1900" dirty="0" smtClean="0"/>
                    </a:p>
                    <a:p>
                      <a:pPr algn="ctr"/>
                      <a:r>
                        <a:rPr lang="en-US" sz="1900" dirty="0" smtClean="0"/>
                        <a:t>58%</a:t>
                      </a:r>
                    </a:p>
                    <a:p>
                      <a:pPr algn="ctr"/>
                      <a:r>
                        <a:rPr lang="en-US" sz="1900" dirty="0" smtClean="0"/>
                        <a:t>46%</a:t>
                      </a:r>
                      <a:endParaRPr lang="en-US" sz="1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6019800"/>
            <a:ext cx="647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+mn-lt"/>
              </a:rPr>
              <a:t>Source:  Genworth Cost of Care Survey, 2018  </a:t>
            </a:r>
            <a:r>
              <a:rPr lang="en-US" sz="1500" dirty="0">
                <a:latin typeface="+mn-lt"/>
                <a:hlinkClick r:id="rId3"/>
              </a:rPr>
              <a:t>https://www.genworth.com/aging-and-you/finances/cost-of-care.html</a:t>
            </a:r>
            <a:endParaRPr lang="en-US" sz="15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5655733"/>
            <a:ext cx="60113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aseline="30000" dirty="0" smtClean="0">
                <a:latin typeface="+mn-lt"/>
              </a:rPr>
              <a:t>*     </a:t>
            </a:r>
            <a:r>
              <a:rPr lang="en-US" sz="1500" dirty="0" smtClean="0">
                <a:latin typeface="+mn-lt"/>
              </a:rPr>
              <a:t>Assumes 44 hours per week of care</a:t>
            </a:r>
            <a:endParaRPr lang="en-US" sz="1500" baseline="30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8314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4959708"/>
              </p:ext>
            </p:extLst>
          </p:nvPr>
        </p:nvGraphicFramePr>
        <p:xfrm>
          <a:off x="270933" y="1212301"/>
          <a:ext cx="8153400" cy="452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700" name="Title 2"/>
          <p:cNvSpPr>
            <a:spLocks noGrp="1"/>
          </p:cNvSpPr>
          <p:nvPr>
            <p:ph type="title"/>
          </p:nvPr>
        </p:nvSpPr>
        <p:spPr>
          <a:xfrm>
            <a:off x="152400" y="326202"/>
            <a:ext cx="8839200" cy="806450"/>
          </a:xfrm>
        </p:spPr>
        <p:txBody>
          <a:bodyPr>
            <a:noAutofit/>
          </a:bodyPr>
          <a:lstStyle/>
          <a:p>
            <a:r>
              <a:rPr lang="en-US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Expected costs of LTSS 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to individuals </a:t>
            </a:r>
            <a:r>
              <a:rPr lang="en-US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who are turning age 65 today and needing significant care in the future </a:t>
            </a:r>
            <a:br>
              <a:rPr lang="en-US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(2015 dollars</a:t>
            </a:r>
            <a:r>
              <a:rPr lang="en-US" alt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270933" y="5733501"/>
            <a:ext cx="6477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 sz="2000">
                <a:solidFill>
                  <a:srgbClr val="005A8B"/>
                </a:solidFill>
                <a:latin typeface="Arial" panose="020B0604020202020204" pitchFamily="34" charset="0"/>
                <a:ea typeface="ヒラギノ角ゴ Pro W3" pitchFamily="36" charset="-128"/>
              </a:defRPr>
            </a:lvl1pPr>
            <a:lvl2pPr marL="742950" indent="-285750"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2pPr>
            <a:lvl3pPr marL="1143000" indent="-228600">
              <a:spcBef>
                <a:spcPct val="20000"/>
              </a:spcBef>
              <a:buClr>
                <a:srgbClr val="005389"/>
              </a:buClr>
              <a:buSzPct val="75000"/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" panose="020B0604020202020204" pitchFamily="34" charset="0"/>
                <a:ea typeface="ヒラギノ角ゴ Pro W3" pitchFamily="36" charset="-128"/>
              </a:defRPr>
            </a:lvl3pPr>
            <a:lvl4pPr marL="1600200" indent="-228600"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" panose="020B0604020202020204" pitchFamily="34" charset="0"/>
                <a:ea typeface="ヒラギノ角ゴ Pro W3" pitchFamily="36" charset="-128"/>
              </a:defRPr>
            </a:lvl4pPr>
            <a:lvl5pPr marL="2057400" indent="-228600"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Source: ASPE Issue Brief on LTC Financing, July </a:t>
            </a:r>
            <a:r>
              <a:rPr lang="en-US" altLang="en-US" sz="1400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2015, </a:t>
            </a:r>
            <a:r>
              <a:rPr lang="en-US" sz="1400" dirty="0">
                <a:latin typeface="+mn-lt"/>
                <a:hlinkClick r:id="rId4"/>
              </a:rPr>
              <a:t>https://</a:t>
            </a:r>
            <a:r>
              <a:rPr lang="en-US" sz="1400" dirty="0" smtClean="0">
                <a:latin typeface="+mn-lt"/>
                <a:hlinkClick r:id="rId4"/>
              </a:rPr>
              <a:t>aspe.hhs.gov/basic-report/long-term-services-and-supports-older-americans-risks-and-financing-research-brief</a:t>
            </a:r>
            <a:endParaRPr lang="en-US" altLang="en-US" sz="14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1524000"/>
            <a:ext cx="228600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Average lifetime costs exceed $266,000, when focusing exclusively on those who use care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4727931"/>
      </p:ext>
    </p:extLst>
  </p:cSld>
  <p:clrMapOvr>
    <a:masterClrMapping/>
  </p:clrMapOvr>
</p:sld>
</file>

<file path=ppt/theme/theme1.xml><?xml version="1.0" encoding="utf-8"?>
<a:theme xmlns:a="http://schemas.openxmlformats.org/drawingml/2006/main" name="1_2012LeadingAge_gray2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7 White_Option_1_notes.pptx" id="{8E7CD06E-B175-40CF-9967-48C1DDE165DE}" vid="{19A2CC29-3148-445F-A129-3DC69871D6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3510</TotalTime>
  <Words>3005</Words>
  <Application>Microsoft Office PowerPoint</Application>
  <PresentationFormat>On-screen Show (4:3)</PresentationFormat>
  <Paragraphs>623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Microsoft YaHei</vt:lpstr>
      <vt:lpstr>Arial</vt:lpstr>
      <vt:lpstr>Calibri</vt:lpstr>
      <vt:lpstr>Lucida Grande</vt:lpstr>
      <vt:lpstr>Times New Roman</vt:lpstr>
      <vt:lpstr>Wingdings</vt:lpstr>
      <vt:lpstr>ヒラギノ角ゴ Pro W3</vt:lpstr>
      <vt:lpstr>1_2012LeadingAge_gray2PPT</vt:lpstr>
      <vt:lpstr>PowerPoint Presentation</vt:lpstr>
      <vt:lpstr>Purpose</vt:lpstr>
      <vt:lpstr>Key Observations</vt:lpstr>
      <vt:lpstr>  Background on Need and Cost</vt:lpstr>
      <vt:lpstr>The LTSS financing challenge is BIG</vt:lpstr>
      <vt:lpstr>A majority of those turning 65 today, will need some level of LTSS</vt:lpstr>
      <vt:lpstr>Among those with a high level of need,  the LTSS risk is highly skewed</vt:lpstr>
      <vt:lpstr>LTSS services are costly</vt:lpstr>
      <vt:lpstr>Expected costs of LTSS to individuals who are turning age 65 today and needing significant care in the future  (2015 dollars)</vt:lpstr>
      <vt:lpstr>Because utilization is skewed,  so too is the distribution of future expected costs</vt:lpstr>
      <vt:lpstr>Current approaches to financing LTSS services</vt:lpstr>
      <vt:lpstr>The Medicaid program and families will pay most LTSS costs for elders with significant needs</vt:lpstr>
      <vt:lpstr>Publicly Financed LTSS:  Medicaid in U.S. and New York (2016)</vt:lpstr>
      <vt:lpstr>Challenges with Medicaid financing</vt:lpstr>
      <vt:lpstr>Can we rely on the Private Insurance Market to Solve the Problem? </vt:lpstr>
      <vt:lpstr>Long-term care insurance</vt:lpstr>
      <vt:lpstr>Current industry parameters (2017)</vt:lpstr>
      <vt:lpstr>Number of individual and group insured lives  has been relatively flat since 2006 (thousands)</vt:lpstr>
      <vt:lpstr>Annual sales of stand-alone individual policies have been declining for close to 20 years</vt:lpstr>
      <vt:lpstr>Combination products are growing in the market  (thousands of policies in force)</vt:lpstr>
      <vt:lpstr>The share of LTC individual policy sales  to the middle market age 40-69 is declining</vt:lpstr>
      <vt:lpstr>Trends affecting profitability have been consistently negative</vt:lpstr>
      <vt:lpstr>Claims experience is deteriorating in recent years: Industry Actual to Expected Annual Incurred Claims, 2009-2017</vt:lpstr>
      <vt:lpstr>Why the private market is limited in its reach: Demand and Supply Issues</vt:lpstr>
      <vt:lpstr>PowerPoint Presentation</vt:lpstr>
      <vt:lpstr>Fundamental LTSS financing problem: Absence of an effective insurance mechanism</vt:lpstr>
      <vt:lpstr>Federal and State Initiatives in LTSS Financing </vt:lpstr>
      <vt:lpstr>Current Federal Activity:   Proposing Additions to Medicare Coverage</vt:lpstr>
      <vt:lpstr>Why are States interested in LTSS reform initiatives?</vt:lpstr>
      <vt:lpstr>Do states have expertise to implement new LTSS insurance-based programs?</vt:lpstr>
      <vt:lpstr>States have started to take action</vt:lpstr>
      <vt:lpstr>States have started to take action (2)</vt:lpstr>
      <vt:lpstr>States have started to take action (3)</vt:lpstr>
      <vt:lpstr>What state initiatives have in common</vt:lpstr>
      <vt:lpstr>Key Program Considerations when considering  a state-based LTSS financing approach</vt:lpstr>
      <vt:lpstr>Eligible population and program design</vt:lpstr>
      <vt:lpstr>Financing sources and considerations</vt:lpstr>
      <vt:lpstr>Examples of estimated tax rates  for alternative program configurations</vt:lpstr>
      <vt:lpstr>Tax rates converted to 2018 premiums  for alternative program configurations for typical person</vt:lpstr>
      <vt:lpstr>Integration Issues: Payment &amp; Delivery System </vt:lpstr>
      <vt:lpstr>To what end?</vt:lpstr>
      <vt:lpstr>Contact Information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</dc:title>
  <dc:creator>Glenn Crenshaw</dc:creator>
  <cp:lastModifiedBy>Marc Cohen</cp:lastModifiedBy>
  <cp:revision>383</cp:revision>
  <cp:lastPrinted>2019-10-21T21:59:08Z</cp:lastPrinted>
  <dcterms:created xsi:type="dcterms:W3CDTF">2017-05-26T17:02:57Z</dcterms:created>
  <dcterms:modified xsi:type="dcterms:W3CDTF">2019-10-25T01:11:49Z</dcterms:modified>
  <cp:contentStatus/>
</cp:coreProperties>
</file>