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5"/>
    <p:sldMasterId id="2147483660" r:id="rId6"/>
    <p:sldMasterId id="2147483674" r:id="rId7"/>
  </p:sldMasterIdLst>
  <p:notesMasterIdLst>
    <p:notesMasterId r:id="rId39"/>
  </p:notesMasterIdLst>
  <p:handoutMasterIdLst>
    <p:handoutMasterId r:id="rId40"/>
  </p:handoutMasterIdLst>
  <p:sldIdLst>
    <p:sldId id="256" r:id="rId8"/>
    <p:sldId id="454" r:id="rId9"/>
    <p:sldId id="366" r:id="rId10"/>
    <p:sldId id="455" r:id="rId11"/>
    <p:sldId id="456" r:id="rId12"/>
    <p:sldId id="429" r:id="rId13"/>
    <p:sldId id="439" r:id="rId14"/>
    <p:sldId id="377" r:id="rId15"/>
    <p:sldId id="451" r:id="rId16"/>
    <p:sldId id="408" r:id="rId17"/>
    <p:sldId id="421" r:id="rId18"/>
    <p:sldId id="459" r:id="rId19"/>
    <p:sldId id="460" r:id="rId20"/>
    <p:sldId id="443" r:id="rId21"/>
    <p:sldId id="442" r:id="rId22"/>
    <p:sldId id="412" r:id="rId23"/>
    <p:sldId id="423" r:id="rId24"/>
    <p:sldId id="438" r:id="rId25"/>
    <p:sldId id="416" r:id="rId26"/>
    <p:sldId id="444" r:id="rId27"/>
    <p:sldId id="379" r:id="rId28"/>
    <p:sldId id="434" r:id="rId29"/>
    <p:sldId id="433" r:id="rId30"/>
    <p:sldId id="414" r:id="rId31"/>
    <p:sldId id="415" r:id="rId32"/>
    <p:sldId id="445" r:id="rId33"/>
    <p:sldId id="446" r:id="rId34"/>
    <p:sldId id="447" r:id="rId35"/>
    <p:sldId id="453" r:id="rId36"/>
    <p:sldId id="449" r:id="rId37"/>
    <p:sldId id="450" r:id="rId38"/>
  </p:sldIdLst>
  <p:sldSz cx="9144000" cy="5143500" type="screen16x9"/>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hmad, Nina (HEALTH)" initials="AN(" lastIdx="10" clrIdx="0">
    <p:extLst>
      <p:ext uri="{19B8F6BF-5375-455C-9EA6-DF929625EA0E}">
        <p15:presenceInfo xmlns:p15="http://schemas.microsoft.com/office/powerpoint/2012/main" userId="S-1-5-21-218105429-2715934002-73406468-21984" providerId="AD"/>
      </p:ext>
    </p:extLst>
  </p:cmAuthor>
  <p:cmAuthor id="2" name="Baker, Kimberley M (HEALTH)" initials="BKM(" lastIdx="19" clrIdx="1">
    <p:extLst>
      <p:ext uri="{19B8F6BF-5375-455C-9EA6-DF929625EA0E}">
        <p15:presenceInfo xmlns:p15="http://schemas.microsoft.com/office/powerpoint/2012/main" userId="S-1-5-21-218105429-2715934002-73406468-101262" providerId="AD"/>
      </p:ext>
    </p:extLst>
  </p:cmAuthor>
  <p:cmAuthor id="3" name="Kogut, Sarah (HEALTH)" initials="KS(" lastIdx="60" clrIdx="2">
    <p:extLst>
      <p:ext uri="{19B8F6BF-5375-455C-9EA6-DF929625EA0E}">
        <p15:presenceInfo xmlns:p15="http://schemas.microsoft.com/office/powerpoint/2012/main" userId="S-1-5-21-218105429-2715934002-73406468-700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27D"/>
    <a:srgbClr val="3FFF56"/>
    <a:srgbClr val="646569"/>
    <a:srgbClr val="553278"/>
    <a:srgbClr val="002D73"/>
    <a:srgbClr val="007681"/>
    <a:srgbClr val="1F3261"/>
    <a:srgbClr val="4589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72566" autoAdjust="0"/>
  </p:normalViewPr>
  <p:slideViewPr>
    <p:cSldViewPr>
      <p:cViewPr varScale="1">
        <p:scale>
          <a:sx n="79" d="100"/>
          <a:sy n="79" d="100"/>
        </p:scale>
        <p:origin x="642" y="72"/>
      </p:cViewPr>
      <p:guideLst>
        <p:guide orient="horz" pos="1620"/>
        <p:guide pos="2880"/>
      </p:guideLst>
    </p:cSldViewPr>
  </p:slideViewPr>
  <p:outlineViewPr>
    <p:cViewPr>
      <p:scale>
        <a:sx n="33" d="100"/>
        <a:sy n="33" d="100"/>
      </p:scale>
      <p:origin x="0" y="-5904"/>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113" d="100"/>
          <a:sy n="113" d="100"/>
        </p:scale>
        <p:origin x="1584" y="84"/>
      </p:cViewPr>
      <p:guideLst>
        <p:guide orient="horz" pos="2208"/>
        <p:guide pos="29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02299" cy="351737"/>
          </a:xfrm>
          <a:prstGeom prst="rect">
            <a:avLst/>
          </a:prstGeom>
        </p:spPr>
        <p:txBody>
          <a:bodyPr vert="horz" lIns="92818" tIns="46409" rIns="92818" bIns="46409" rtlCol="0"/>
          <a:lstStyle>
            <a:lvl1pPr algn="l">
              <a:defRPr sz="1200"/>
            </a:lvl1pPr>
          </a:lstStyle>
          <a:p>
            <a:endParaRPr lang="en-US"/>
          </a:p>
        </p:txBody>
      </p:sp>
      <p:sp>
        <p:nvSpPr>
          <p:cNvPr id="3" name="Date Placeholder 2"/>
          <p:cNvSpPr>
            <a:spLocks noGrp="1"/>
          </p:cNvSpPr>
          <p:nvPr>
            <p:ph type="dt" sz="quarter" idx="1"/>
          </p:nvPr>
        </p:nvSpPr>
        <p:spPr>
          <a:xfrm>
            <a:off x="5231640" y="2"/>
            <a:ext cx="4002299" cy="351737"/>
          </a:xfrm>
          <a:prstGeom prst="rect">
            <a:avLst/>
          </a:prstGeom>
        </p:spPr>
        <p:txBody>
          <a:bodyPr vert="horz" lIns="92818" tIns="46409" rIns="92818" bIns="46409" rtlCol="0"/>
          <a:lstStyle>
            <a:lvl1pPr algn="r">
              <a:defRPr sz="1200"/>
            </a:lvl1pPr>
          </a:lstStyle>
          <a:p>
            <a:fld id="{25D08EB4-6DE6-407D-8B25-3FB529AE775A}" type="datetimeFigureOut">
              <a:rPr lang="en-US" smtClean="0"/>
              <a:t>8/7/2017</a:t>
            </a:fld>
            <a:endParaRPr lang="en-US"/>
          </a:p>
        </p:txBody>
      </p:sp>
      <p:sp>
        <p:nvSpPr>
          <p:cNvPr id="4" name="Footer Placeholder 3"/>
          <p:cNvSpPr>
            <a:spLocks noGrp="1"/>
          </p:cNvSpPr>
          <p:nvPr>
            <p:ph type="ftr" sz="quarter" idx="2"/>
          </p:nvPr>
        </p:nvSpPr>
        <p:spPr>
          <a:xfrm>
            <a:off x="0" y="6658664"/>
            <a:ext cx="4002299" cy="351736"/>
          </a:xfrm>
          <a:prstGeom prst="rect">
            <a:avLst/>
          </a:prstGeom>
        </p:spPr>
        <p:txBody>
          <a:bodyPr vert="horz" lIns="92818" tIns="46409" rIns="92818" bIns="46409" rtlCol="0" anchor="b"/>
          <a:lstStyle>
            <a:lvl1pPr algn="l">
              <a:defRPr sz="1200"/>
            </a:lvl1pPr>
          </a:lstStyle>
          <a:p>
            <a:endParaRPr lang="en-US"/>
          </a:p>
        </p:txBody>
      </p:sp>
      <p:sp>
        <p:nvSpPr>
          <p:cNvPr id="5" name="Slide Number Placeholder 4"/>
          <p:cNvSpPr>
            <a:spLocks noGrp="1"/>
          </p:cNvSpPr>
          <p:nvPr>
            <p:ph type="sldNum" sz="quarter" idx="3"/>
          </p:nvPr>
        </p:nvSpPr>
        <p:spPr>
          <a:xfrm>
            <a:off x="5231640" y="6658664"/>
            <a:ext cx="4002299" cy="351736"/>
          </a:xfrm>
          <a:prstGeom prst="rect">
            <a:avLst/>
          </a:prstGeom>
        </p:spPr>
        <p:txBody>
          <a:bodyPr vert="horz" lIns="92818" tIns="46409" rIns="92818" bIns="46409" rtlCol="0" anchor="b"/>
          <a:lstStyle>
            <a:lvl1pPr algn="r">
              <a:defRPr sz="1200"/>
            </a:lvl1pPr>
          </a:lstStyle>
          <a:p>
            <a:fld id="{CCF52F16-549B-4E19-AD5C-F33E028BB3A3}" type="slidenum">
              <a:rPr lang="en-US" smtClean="0"/>
              <a:t>‹#›</a:t>
            </a:fld>
            <a:endParaRPr lang="en-US"/>
          </a:p>
        </p:txBody>
      </p:sp>
    </p:spTree>
    <p:extLst>
      <p:ext uri="{BB962C8B-B14F-4D97-AF65-F5344CB8AC3E}">
        <p14:creationId xmlns:p14="http://schemas.microsoft.com/office/powerpoint/2010/main" val="21182490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0520"/>
          </a:xfrm>
          <a:prstGeom prst="rect">
            <a:avLst/>
          </a:prstGeom>
        </p:spPr>
        <p:txBody>
          <a:bodyPr vert="horz" lIns="92818" tIns="46409" rIns="92818" bIns="46409" rtlCol="0"/>
          <a:lstStyle>
            <a:lvl1pPr algn="l">
              <a:defRPr sz="1200"/>
            </a:lvl1pPr>
          </a:lstStyle>
          <a:p>
            <a:endParaRPr lang="en-US"/>
          </a:p>
        </p:txBody>
      </p:sp>
      <p:sp>
        <p:nvSpPr>
          <p:cNvPr id="3" name="Date Placeholder 2"/>
          <p:cNvSpPr>
            <a:spLocks noGrp="1"/>
          </p:cNvSpPr>
          <p:nvPr>
            <p:ph type="dt" idx="1"/>
          </p:nvPr>
        </p:nvSpPr>
        <p:spPr>
          <a:xfrm>
            <a:off x="5231640" y="0"/>
            <a:ext cx="4002299" cy="350520"/>
          </a:xfrm>
          <a:prstGeom prst="rect">
            <a:avLst/>
          </a:prstGeom>
        </p:spPr>
        <p:txBody>
          <a:bodyPr vert="horz" lIns="92818" tIns="46409" rIns="92818" bIns="46409" rtlCol="0"/>
          <a:lstStyle>
            <a:lvl1pPr algn="r">
              <a:defRPr sz="1200"/>
            </a:lvl1pPr>
          </a:lstStyle>
          <a:p>
            <a:fld id="{CF2C164A-7038-42D0-953C-2EB4816D4C81}" type="datetimeFigureOut">
              <a:rPr lang="en-US" smtClean="0"/>
              <a:t>8/7/2017</a:t>
            </a:fld>
            <a:endParaRPr lang="en-US"/>
          </a:p>
        </p:txBody>
      </p:sp>
      <p:sp>
        <p:nvSpPr>
          <p:cNvPr id="4" name="Slide Image Placeholder 3"/>
          <p:cNvSpPr>
            <a:spLocks noGrp="1" noRot="1" noChangeAspect="1"/>
          </p:cNvSpPr>
          <p:nvPr>
            <p:ph type="sldImg" idx="2"/>
          </p:nvPr>
        </p:nvSpPr>
        <p:spPr>
          <a:xfrm>
            <a:off x="2282825" y="525463"/>
            <a:ext cx="4673600" cy="2628900"/>
          </a:xfrm>
          <a:prstGeom prst="rect">
            <a:avLst/>
          </a:prstGeom>
          <a:noFill/>
          <a:ln w="12700">
            <a:solidFill>
              <a:prstClr val="black"/>
            </a:solidFill>
          </a:ln>
        </p:spPr>
        <p:txBody>
          <a:bodyPr vert="horz" lIns="92818" tIns="46409" rIns="92818" bIns="46409" rtlCol="0" anchor="ctr"/>
          <a:lstStyle/>
          <a:p>
            <a:endParaRPr lang="en-US"/>
          </a:p>
        </p:txBody>
      </p:sp>
      <p:sp>
        <p:nvSpPr>
          <p:cNvPr id="6" name="Footer Placeholder 5"/>
          <p:cNvSpPr>
            <a:spLocks noGrp="1"/>
          </p:cNvSpPr>
          <p:nvPr>
            <p:ph type="ftr" sz="quarter" idx="4"/>
          </p:nvPr>
        </p:nvSpPr>
        <p:spPr>
          <a:xfrm>
            <a:off x="0" y="6658664"/>
            <a:ext cx="4002299" cy="350520"/>
          </a:xfrm>
          <a:prstGeom prst="rect">
            <a:avLst/>
          </a:prstGeom>
        </p:spPr>
        <p:txBody>
          <a:bodyPr vert="horz" lIns="92818" tIns="46409" rIns="92818" bIns="46409" rtlCol="0" anchor="b"/>
          <a:lstStyle>
            <a:lvl1pPr algn="l">
              <a:defRPr sz="1200"/>
            </a:lvl1pPr>
          </a:lstStyle>
          <a:p>
            <a:endParaRPr lang="en-US"/>
          </a:p>
        </p:txBody>
      </p:sp>
      <p:sp>
        <p:nvSpPr>
          <p:cNvPr id="7" name="Slide Number Placeholder 6"/>
          <p:cNvSpPr>
            <a:spLocks noGrp="1"/>
          </p:cNvSpPr>
          <p:nvPr>
            <p:ph type="sldNum" sz="quarter" idx="5"/>
          </p:nvPr>
        </p:nvSpPr>
        <p:spPr>
          <a:xfrm>
            <a:off x="5231640" y="6658664"/>
            <a:ext cx="4002299" cy="350520"/>
          </a:xfrm>
          <a:prstGeom prst="rect">
            <a:avLst/>
          </a:prstGeom>
        </p:spPr>
        <p:txBody>
          <a:bodyPr vert="horz" lIns="92818" tIns="46409" rIns="92818" bIns="46409" rtlCol="0" anchor="b"/>
          <a:lstStyle>
            <a:lvl1pPr algn="r">
              <a:defRPr sz="1200"/>
            </a:lvl1pPr>
          </a:lstStyle>
          <a:p>
            <a:fld id="{F6DA9C80-B631-4EC4-8253-F63CFD0157DF}" type="slidenum">
              <a:rPr lang="en-US" smtClean="0"/>
              <a:t>‹#›</a:t>
            </a:fld>
            <a:endParaRPr lang="en-US"/>
          </a:p>
        </p:txBody>
      </p:sp>
    </p:spTree>
    <p:extLst>
      <p:ext uri="{BB962C8B-B14F-4D97-AF65-F5344CB8AC3E}">
        <p14:creationId xmlns:p14="http://schemas.microsoft.com/office/powerpoint/2010/main" val="1943357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3608" y="3373754"/>
            <a:ext cx="7388860" cy="2760346"/>
          </a:xfrm>
          <a:prstGeom prst="rect">
            <a:avLst/>
          </a:prstGeom>
        </p:spPr>
        <p:txBody>
          <a:bodyPr lIns="92818" tIns="46409" rIns="92818" bIns="46409"/>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1</a:t>
            </a:fld>
            <a:endParaRPr lang="en-US"/>
          </a:p>
        </p:txBody>
      </p:sp>
    </p:spTree>
    <p:extLst>
      <p:ext uri="{BB962C8B-B14F-4D97-AF65-F5344CB8AC3E}">
        <p14:creationId xmlns:p14="http://schemas.microsoft.com/office/powerpoint/2010/main" val="327732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3926" y="3373438"/>
            <a:ext cx="7388225" cy="2760662"/>
          </a:xfrm>
          <a:prstGeom prst="rect">
            <a:avLst/>
          </a:prstGeom>
        </p:spPr>
        <p:txBody>
          <a:bodyPr lIns="91428" tIns="45714" rIns="91428" bIns="45714"/>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11</a:t>
            </a:fld>
            <a:endParaRPr lang="en-US"/>
          </a:p>
        </p:txBody>
      </p:sp>
    </p:spTree>
    <p:extLst>
      <p:ext uri="{BB962C8B-B14F-4D97-AF65-F5344CB8AC3E}">
        <p14:creationId xmlns:p14="http://schemas.microsoft.com/office/powerpoint/2010/main" val="1444535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3925" y="3373438"/>
            <a:ext cx="7388225" cy="2760662"/>
          </a:xfrm>
          <a:prstGeom prst="rect">
            <a:avLst/>
          </a:prstGeom>
        </p:spPr>
        <p:txBody>
          <a:bodyPr/>
          <a:lstStyle/>
          <a:p>
            <a:r>
              <a:rPr lang="en-US" dirty="0"/>
              <a:t>The patient zone includes</a:t>
            </a:r>
            <a:r>
              <a:rPr lang="en-US" baseline="0" dirty="0"/>
              <a:t> the equipment and furniture closest to or touching the patient or resident. This is the most contaminated area of a patient room or cubicle. The healthcare zone includes equipment and surfaces that healthcare workers may touch when providing care to the patient or resident. This may include high touch surfaces that need greater emphasis when cleaning.</a:t>
            </a:r>
          </a:p>
          <a:p>
            <a:endParaRPr lang="en-US" baseline="0" dirty="0"/>
          </a:p>
          <a:p>
            <a:r>
              <a:rPr lang="en-US" baseline="0" dirty="0"/>
              <a:t>APIC Chapter: Chou T. APIC Text Online: Environmental Services Chapter. http://text.apic.org/. Published 10/3/2014. Accessed 6/9/2017.</a:t>
            </a: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12</a:t>
            </a:fld>
            <a:endParaRPr lang="en-US"/>
          </a:p>
        </p:txBody>
      </p:sp>
    </p:spTree>
    <p:extLst>
      <p:ext uri="{BB962C8B-B14F-4D97-AF65-F5344CB8AC3E}">
        <p14:creationId xmlns:p14="http://schemas.microsoft.com/office/powerpoint/2010/main" val="3369042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3925" y="3373438"/>
            <a:ext cx="7388225" cy="2760662"/>
          </a:xfrm>
          <a:prstGeom prst="rect">
            <a:avLst/>
          </a:prstGeom>
        </p:spPr>
        <p:txBody>
          <a:bodyPr/>
          <a:lstStyle/>
          <a:p>
            <a:r>
              <a:rPr lang="en-US" sz="2400" i="1" dirty="0"/>
              <a:t>C. </a:t>
            </a:r>
            <a:r>
              <a:rPr lang="en-US" sz="2400" i="1" dirty="0" err="1"/>
              <a:t>auris</a:t>
            </a:r>
            <a:r>
              <a:rPr lang="en-US" sz="2400" dirty="0"/>
              <a:t> has been found on high touch surfaces in hospitals and nursing homes,</a:t>
            </a:r>
            <a:r>
              <a:rPr lang="en-US" sz="2400" baseline="0" dirty="0"/>
              <a:t> both i</a:t>
            </a:r>
            <a:r>
              <a:rPr lang="en-US" sz="1600" dirty="0"/>
              <a:t>n patient rooms and spread through the unit.</a:t>
            </a:r>
          </a:p>
          <a:p>
            <a:endParaRPr lang="en-US" sz="1600" dirty="0"/>
          </a:p>
          <a:p>
            <a:r>
              <a:rPr lang="en-US" sz="1600" dirty="0"/>
              <a:t>Special</a:t>
            </a:r>
            <a:r>
              <a:rPr lang="en-US" sz="1600" baseline="0" dirty="0"/>
              <a:t> attention should be paid to cleaning high touch surfaces and surfaces in close proximity to the patient or resident.</a:t>
            </a:r>
            <a:endParaRPr lang="en-US" sz="1600" dirty="0"/>
          </a:p>
          <a:p>
            <a:endParaRPr lang="en-US" dirty="0"/>
          </a:p>
          <a:p>
            <a:r>
              <a:rPr lang="en-US" dirty="0"/>
              <a:t>Facility should review their</a:t>
            </a:r>
            <a:r>
              <a:rPr lang="en-US" baseline="0" dirty="0"/>
              <a:t> cleaning processes and policy for cleaning high touch surfaces.</a:t>
            </a: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14</a:t>
            </a:fld>
            <a:endParaRPr lang="en-US"/>
          </a:p>
        </p:txBody>
      </p:sp>
    </p:spTree>
    <p:extLst>
      <p:ext uri="{BB962C8B-B14F-4D97-AF65-F5344CB8AC3E}">
        <p14:creationId xmlns:p14="http://schemas.microsoft.com/office/powerpoint/2010/main" val="558583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3925" y="3373438"/>
            <a:ext cx="7388225" cy="2760662"/>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15</a:t>
            </a:fld>
            <a:endParaRPr lang="en-US"/>
          </a:p>
        </p:txBody>
      </p:sp>
    </p:spTree>
    <p:extLst>
      <p:ext uri="{BB962C8B-B14F-4D97-AF65-F5344CB8AC3E}">
        <p14:creationId xmlns:p14="http://schemas.microsoft.com/office/powerpoint/2010/main" val="2465937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3608" y="3373754"/>
            <a:ext cx="7388860" cy="2760346"/>
          </a:xfrm>
          <a:prstGeom prst="rect">
            <a:avLst/>
          </a:prstGeom>
        </p:spPr>
        <p:txBody>
          <a:bodyPr lIns="92818" tIns="46409" rIns="92818" bIns="46409"/>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16</a:t>
            </a:fld>
            <a:endParaRPr lang="en-US"/>
          </a:p>
        </p:txBody>
      </p:sp>
    </p:spTree>
    <p:extLst>
      <p:ext uri="{BB962C8B-B14F-4D97-AF65-F5344CB8AC3E}">
        <p14:creationId xmlns:p14="http://schemas.microsoft.com/office/powerpoint/2010/main" val="2424156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3608" y="3373754"/>
            <a:ext cx="7388860" cy="2760346"/>
          </a:xfrm>
          <a:prstGeom prst="rect">
            <a:avLst/>
          </a:prstGeom>
        </p:spPr>
        <p:txBody>
          <a:bodyPr lIns="92818" tIns="46409" rIns="92818" bIns="46409"/>
          <a:lstStyle/>
          <a:p>
            <a:r>
              <a:rPr lang="en-US" dirty="0"/>
              <a:t>Images from CDC PHIL</a:t>
            </a:r>
          </a:p>
          <a:p>
            <a:pPr marL="0" indent="0">
              <a:buNone/>
            </a:pPr>
            <a:r>
              <a:rPr lang="en-US" dirty="0"/>
              <a:t>It’s important to know when to use soap and water</a:t>
            </a:r>
            <a:r>
              <a:rPr lang="en-US" baseline="0" dirty="0"/>
              <a:t> and when it is ok to use alcohol-based hand sanitizer (gel or foam). </a:t>
            </a:r>
            <a:endParaRPr lang="en-US" dirty="0"/>
          </a:p>
          <a:p>
            <a:pPr marL="0" indent="0">
              <a:buNone/>
            </a:pPr>
            <a:endParaRPr lang="en-US" dirty="0"/>
          </a:p>
          <a:p>
            <a:pPr marL="0" indent="0">
              <a:buNone/>
            </a:pPr>
            <a:r>
              <a:rPr lang="en-US" dirty="0"/>
              <a:t>Wash with soap and water when: </a:t>
            </a:r>
          </a:p>
          <a:p>
            <a:pPr lvl="1"/>
            <a:r>
              <a:rPr lang="en-US" dirty="0"/>
              <a:t>Hands are visibly dirty</a:t>
            </a:r>
          </a:p>
          <a:p>
            <a:pPr lvl="1"/>
            <a:r>
              <a:rPr lang="en-US" dirty="0"/>
              <a:t>Caring for a person with </a:t>
            </a:r>
            <a:r>
              <a:rPr lang="en-US" i="1" dirty="0"/>
              <a:t>C. difficile </a:t>
            </a:r>
            <a:r>
              <a:rPr lang="en-US" dirty="0"/>
              <a:t>or infectious diarrhea during norovirus outbreaks</a:t>
            </a:r>
          </a:p>
          <a:p>
            <a:pPr lvl="1"/>
            <a:r>
              <a:rPr lang="en-US" dirty="0"/>
              <a:t>Before eating</a:t>
            </a:r>
          </a:p>
          <a:p>
            <a:pPr lvl="1"/>
            <a:r>
              <a:rPr lang="en-US" dirty="0"/>
              <a:t>After using the restroom</a:t>
            </a:r>
          </a:p>
          <a:p>
            <a:pPr marL="0" indent="0">
              <a:buNone/>
            </a:pPr>
            <a:r>
              <a:rPr lang="en-US" dirty="0"/>
              <a:t>Otherwise, use alcohol-based hand sanitizer</a:t>
            </a:r>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17</a:t>
            </a:fld>
            <a:endParaRPr lang="en-US"/>
          </a:p>
        </p:txBody>
      </p:sp>
    </p:spTree>
    <p:extLst>
      <p:ext uri="{BB962C8B-B14F-4D97-AF65-F5344CB8AC3E}">
        <p14:creationId xmlns:p14="http://schemas.microsoft.com/office/powerpoint/2010/main" val="1631166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3608" y="3373754"/>
            <a:ext cx="7388860" cy="2760346"/>
          </a:xfrm>
          <a:prstGeom prst="rect">
            <a:avLst/>
          </a:prstGeom>
        </p:spPr>
        <p:txBody>
          <a:bodyPr lIns="92818" tIns="46409" rIns="92818" bIns="46409"/>
          <a:lstStyle/>
          <a:p>
            <a:r>
              <a:rPr lang="en-US" dirty="0"/>
              <a:t>Wash your hands with soap</a:t>
            </a:r>
            <a:r>
              <a:rPr lang="en-US" baseline="0" dirty="0"/>
              <a:t> and water when you can see they are dirty, after you use the restroom, and before you eat. Facility policy  </a:t>
            </a:r>
          </a:p>
          <a:p>
            <a:endParaRPr lang="en-US" baseline="0" dirty="0"/>
          </a:p>
          <a:p>
            <a:r>
              <a:rPr lang="en-US" baseline="0" dirty="0"/>
              <a:t>Follow the steps in the diagram:</a:t>
            </a:r>
            <a:endParaRPr lang="en-US" dirty="0"/>
          </a:p>
          <a:p>
            <a:r>
              <a:rPr lang="en-US" dirty="0"/>
              <a:t>Make sure to wash for 15-20 seconds (or per your facility policy)</a:t>
            </a:r>
          </a:p>
          <a:p>
            <a:endParaRPr lang="en-US" dirty="0"/>
          </a:p>
          <a:p>
            <a:pPr marL="0" indent="0">
              <a:buNone/>
            </a:pPr>
            <a:r>
              <a:rPr lang="en-US" dirty="0"/>
              <a:t>Steps for </a:t>
            </a:r>
            <a:r>
              <a:rPr lang="en-US" dirty="0" err="1"/>
              <a:t>aoap</a:t>
            </a:r>
            <a:r>
              <a:rPr lang="en-US" dirty="0"/>
              <a:t> and water wash:</a:t>
            </a:r>
            <a:endParaRPr lang="en-US" i="1" dirty="0"/>
          </a:p>
          <a:p>
            <a:r>
              <a:rPr lang="en-US" dirty="0"/>
              <a:t>Wet hands with water and apply soap</a:t>
            </a:r>
          </a:p>
          <a:p>
            <a:r>
              <a:rPr lang="en-US" dirty="0"/>
              <a:t>Rub hands vigorously for 15-20 seconds</a:t>
            </a:r>
          </a:p>
          <a:p>
            <a:r>
              <a:rPr lang="en-US" dirty="0"/>
              <a:t>Make sure to clean your whole hand, including nails</a:t>
            </a:r>
          </a:p>
          <a:p>
            <a:r>
              <a:rPr lang="en-US" dirty="0"/>
              <a:t>Rinse with water</a:t>
            </a:r>
          </a:p>
          <a:p>
            <a:r>
              <a:rPr lang="en-US" dirty="0"/>
              <a:t>Dry hands completely with a disposable towel</a:t>
            </a:r>
          </a:p>
          <a:p>
            <a:r>
              <a:rPr lang="en-US" dirty="0"/>
              <a:t>Use a paper towel to turn off faucet</a:t>
            </a:r>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18</a:t>
            </a:fld>
            <a:endParaRPr lang="en-US"/>
          </a:p>
        </p:txBody>
      </p:sp>
    </p:spTree>
    <p:extLst>
      <p:ext uri="{BB962C8B-B14F-4D97-AF65-F5344CB8AC3E}">
        <p14:creationId xmlns:p14="http://schemas.microsoft.com/office/powerpoint/2010/main" val="3951735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3608" y="3373754"/>
            <a:ext cx="7388860" cy="2760346"/>
          </a:xfrm>
          <a:prstGeom prst="rect">
            <a:avLst/>
          </a:prstGeom>
        </p:spPr>
        <p:txBody>
          <a:bodyPr lIns="92818" tIns="46409" rIns="92818" bIns="46409"/>
          <a:lstStyle/>
          <a:p>
            <a:r>
              <a:rPr lang="en-US" dirty="0"/>
              <a:t>For example,  you may use alcohol rub/gel when you change gloves</a:t>
            </a:r>
            <a:r>
              <a:rPr lang="en-US" baseline="0" dirty="0"/>
              <a:t> during cleaning</a:t>
            </a:r>
            <a:endParaRPr lang="en-US" dirty="0"/>
          </a:p>
          <a:p>
            <a:endParaRPr lang="en-US" dirty="0"/>
          </a:p>
          <a:p>
            <a:r>
              <a:rPr lang="en-US" dirty="0"/>
              <a:t>Image from CDC PHIL</a:t>
            </a:r>
            <a:br>
              <a:rPr lang="en-US" dirty="0"/>
            </a:b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19</a:t>
            </a:fld>
            <a:endParaRPr lang="en-US"/>
          </a:p>
        </p:txBody>
      </p:sp>
    </p:spTree>
    <p:extLst>
      <p:ext uri="{BB962C8B-B14F-4D97-AF65-F5344CB8AC3E}">
        <p14:creationId xmlns:p14="http://schemas.microsoft.com/office/powerpoint/2010/main" val="3048244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3925" y="3373438"/>
            <a:ext cx="7388225" cy="2760662"/>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20</a:t>
            </a:fld>
            <a:endParaRPr lang="en-US"/>
          </a:p>
        </p:txBody>
      </p:sp>
    </p:spTree>
    <p:extLst>
      <p:ext uri="{BB962C8B-B14F-4D97-AF65-F5344CB8AC3E}">
        <p14:creationId xmlns:p14="http://schemas.microsoft.com/office/powerpoint/2010/main" val="3136907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3608" y="3373754"/>
            <a:ext cx="7388860" cy="2760346"/>
          </a:xfrm>
          <a:prstGeom prst="rect">
            <a:avLst/>
          </a:prstGeom>
        </p:spPr>
        <p:txBody>
          <a:bodyPr lIns="92818" tIns="46409" rIns="92818" bIns="46409"/>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21</a:t>
            </a:fld>
            <a:endParaRPr lang="en-US"/>
          </a:p>
        </p:txBody>
      </p:sp>
    </p:spTree>
    <p:extLst>
      <p:ext uri="{BB962C8B-B14F-4D97-AF65-F5344CB8AC3E}">
        <p14:creationId xmlns:p14="http://schemas.microsoft.com/office/powerpoint/2010/main" val="3341686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3608" y="3373754"/>
            <a:ext cx="7388860" cy="2760346"/>
          </a:xfrm>
          <a:prstGeom prst="rect">
            <a:avLst/>
          </a:prstGeom>
        </p:spPr>
        <p:txBody>
          <a:bodyPr lIns="92818" tIns="46409" rIns="92818" bIns="46409"/>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2</a:t>
            </a:fld>
            <a:endParaRPr lang="en-US" dirty="0"/>
          </a:p>
        </p:txBody>
      </p:sp>
    </p:spTree>
    <p:extLst>
      <p:ext uri="{BB962C8B-B14F-4D97-AF65-F5344CB8AC3E}">
        <p14:creationId xmlns:p14="http://schemas.microsoft.com/office/powerpoint/2010/main" val="1499023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3608" y="3373754"/>
            <a:ext cx="7388860" cy="2760346"/>
          </a:xfrm>
          <a:prstGeom prst="rect">
            <a:avLst/>
          </a:prstGeom>
        </p:spPr>
        <p:txBody>
          <a:bodyPr lIns="92818" tIns="46409" rIns="92818" bIns="46409"/>
          <a:lstStyle/>
          <a:p>
            <a:r>
              <a:rPr lang="en-US" dirty="0"/>
              <a:t>Images from: https://www.cdc.gov/hai/prevent/ppe.html. Slide set: Guidance for the Selection and Use of Personal</a:t>
            </a:r>
            <a:r>
              <a:rPr lang="en-US" baseline="0" dirty="0"/>
              <a:t> Protective Equipment in Healthcare Settings</a:t>
            </a:r>
            <a:endParaRPr lang="en-US" dirty="0"/>
          </a:p>
          <a:p>
            <a:endParaRPr lang="en-US" dirty="0"/>
          </a:p>
          <a:p>
            <a:r>
              <a:rPr lang="en-US" dirty="0"/>
              <a:t>Presenters should review the facility specific use of PPE for Environmental Services staff during routine cleaning and</a:t>
            </a:r>
            <a:r>
              <a:rPr lang="en-US" baseline="0" dirty="0"/>
              <a:t> when the patient or resident is on contact precautions. </a:t>
            </a:r>
          </a:p>
          <a:p>
            <a:endParaRPr lang="en-US" baseline="0" dirty="0"/>
          </a:p>
          <a:p>
            <a:r>
              <a:rPr lang="en-US" baseline="0" dirty="0"/>
              <a:t>Review when gloves should be changed during the cleaning process, including hand hygiene between glove changes</a:t>
            </a: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22</a:t>
            </a:fld>
            <a:endParaRPr lang="en-US"/>
          </a:p>
        </p:txBody>
      </p:sp>
    </p:spTree>
    <p:extLst>
      <p:ext uri="{BB962C8B-B14F-4D97-AF65-F5344CB8AC3E}">
        <p14:creationId xmlns:p14="http://schemas.microsoft.com/office/powerpoint/2010/main" val="1515609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3608" y="3373754"/>
            <a:ext cx="7388860" cy="2760346"/>
          </a:xfrm>
          <a:prstGeom prst="rect">
            <a:avLst/>
          </a:prstGeom>
        </p:spPr>
        <p:txBody>
          <a:bodyPr lIns="92818" tIns="46409" rIns="92818" bIns="46409"/>
          <a:lstStyle/>
          <a:p>
            <a:r>
              <a:rPr lang="en-US" dirty="0"/>
              <a:t>Contact precautions are used</a:t>
            </a:r>
            <a:r>
              <a:rPr lang="en-US" baseline="0" dirty="0"/>
              <a:t> in addition to Standard Precautions and should apply each time you care for a patient with an organisms that can be spread or moved by touching</a:t>
            </a: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23</a:t>
            </a:fld>
            <a:endParaRPr lang="en-US"/>
          </a:p>
        </p:txBody>
      </p:sp>
    </p:spTree>
    <p:extLst>
      <p:ext uri="{BB962C8B-B14F-4D97-AF65-F5344CB8AC3E}">
        <p14:creationId xmlns:p14="http://schemas.microsoft.com/office/powerpoint/2010/main" val="42342516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3608" y="3373754"/>
            <a:ext cx="7388860" cy="2760346"/>
          </a:xfrm>
          <a:prstGeom prst="rect">
            <a:avLst/>
          </a:prstGeom>
        </p:spPr>
        <p:txBody>
          <a:bodyPr lIns="92818" tIns="46409" rIns="92818" bIns="46409"/>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24</a:t>
            </a:fld>
            <a:endParaRPr lang="en-US"/>
          </a:p>
        </p:txBody>
      </p:sp>
    </p:spTree>
    <p:extLst>
      <p:ext uri="{BB962C8B-B14F-4D97-AF65-F5344CB8AC3E}">
        <p14:creationId xmlns:p14="http://schemas.microsoft.com/office/powerpoint/2010/main" val="30698591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3608" y="3373754"/>
            <a:ext cx="7388860" cy="2760346"/>
          </a:xfrm>
          <a:prstGeom prst="rect">
            <a:avLst/>
          </a:prstGeom>
        </p:spPr>
        <p:txBody>
          <a:bodyPr lIns="92818" tIns="46409" rIns="92818" bIns="46409"/>
          <a:lstStyle/>
          <a:p>
            <a:pPr marL="0" indent="0" algn="l">
              <a:buNone/>
            </a:pPr>
            <a:r>
              <a:rPr lang="en-US" dirty="0"/>
              <a:t>Use this slide to review your facility specific signs for transmission based precautions.</a:t>
            </a:r>
            <a:r>
              <a:rPr lang="en-US" baseline="0" dirty="0"/>
              <a:t> Review any conventions for communicating that Contact Precautions are needed.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this slide to discuss</a:t>
            </a:r>
            <a:r>
              <a:rPr lang="en-US" baseline="0" dirty="0"/>
              <a:t> facility-specific policies and practices used to communicate infection control related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Discussion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do I know when I need to use Contact Precautions?</a:t>
            </a:r>
          </a:p>
          <a:p>
            <a:r>
              <a:rPr lang="en-US" dirty="0"/>
              <a:t>How do I know when I need to do a terminal clean</a:t>
            </a:r>
            <a:r>
              <a:rPr lang="en-US" baseline="0" dirty="0"/>
              <a:t> and what type of terminal clean (regular, C. difficile/C. auris, other Contact Precautions, etc.)</a:t>
            </a:r>
            <a:r>
              <a:rPr lang="en-US" dirty="0"/>
              <a:t>?</a:t>
            </a:r>
            <a:r>
              <a:rPr lang="en-US" baseline="0" dirty="0"/>
              <a:t> </a:t>
            </a:r>
            <a:endParaRPr lang="en-US" dirty="0"/>
          </a:p>
          <a:p>
            <a:endParaRPr lang="en-US" baseline="0" dirty="0"/>
          </a:p>
          <a:p>
            <a:r>
              <a:rPr lang="en-US" dirty="0"/>
              <a:t>Sign example: https://www.mnhospitals.org/Portals/0/Documents/ptsafety/CDICleaning/4.%20Environmental%20Services%20Cleaning%20Guidebook.pdf</a:t>
            </a:r>
          </a:p>
        </p:txBody>
      </p:sp>
      <p:sp>
        <p:nvSpPr>
          <p:cNvPr id="4" name="Slide Number Placeholder 3"/>
          <p:cNvSpPr>
            <a:spLocks noGrp="1"/>
          </p:cNvSpPr>
          <p:nvPr>
            <p:ph type="sldNum" sz="quarter" idx="10"/>
          </p:nvPr>
        </p:nvSpPr>
        <p:spPr/>
        <p:txBody>
          <a:bodyPr/>
          <a:lstStyle/>
          <a:p>
            <a:fld id="{F6DA9C80-B631-4EC4-8253-F63CFD0157DF}" type="slidenum">
              <a:rPr lang="en-US" smtClean="0"/>
              <a:t>25</a:t>
            </a:fld>
            <a:endParaRPr lang="en-US"/>
          </a:p>
        </p:txBody>
      </p:sp>
    </p:spTree>
    <p:extLst>
      <p:ext uri="{BB962C8B-B14F-4D97-AF65-F5344CB8AC3E}">
        <p14:creationId xmlns:p14="http://schemas.microsoft.com/office/powerpoint/2010/main" val="35407560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3925" y="3373438"/>
            <a:ext cx="7388225" cy="2760662"/>
          </a:xfrm>
          <a:prstGeom prst="rect">
            <a:avLst/>
          </a:prstGeom>
        </p:spPr>
        <p:txBody>
          <a:bodyPr/>
          <a:lstStyle/>
          <a:p>
            <a:pPr marL="0" indent="0">
              <a:buNone/>
            </a:pPr>
            <a:r>
              <a:rPr lang="en-US" sz="1200" dirty="0"/>
              <a:t>Thank you</a:t>
            </a:r>
          </a:p>
          <a:p>
            <a:pPr marL="0" indent="0">
              <a:buNone/>
            </a:pPr>
            <a:endParaRPr lang="en-US" dirty="0"/>
          </a:p>
          <a:p>
            <a:pPr marL="0" indent="0">
              <a:buNone/>
            </a:pPr>
            <a:r>
              <a:rPr lang="en-US" sz="1200" dirty="0"/>
              <a:t>Multidrug-resistant organisms are common. Healthcare workers should perform hand hygiene and use Standard and Contact Precautions correctly. Healthcare workers should also know how to correctly clean and disinfect healthcare surfaces, including equipment used to care for patients and residents. </a:t>
            </a:r>
          </a:p>
          <a:p>
            <a:pPr marL="0" indent="0">
              <a:buNone/>
            </a:pPr>
            <a:r>
              <a:rPr lang="en-US" sz="1200" dirty="0"/>
              <a:t>It is expected that healthcare facilities, including nursing homes and dialysis facilities, maintain the capacity to manage infection control for patients or residents infected or colonized with </a:t>
            </a:r>
            <a:r>
              <a:rPr lang="en-US" sz="1200" i="1" dirty="0"/>
              <a:t>C. </a:t>
            </a:r>
            <a:r>
              <a:rPr lang="en-US" sz="1200" i="1" dirty="0" err="1"/>
              <a:t>auris</a:t>
            </a:r>
            <a:r>
              <a:rPr lang="en-US" sz="1200" dirty="0"/>
              <a:t> or any MDRO.</a:t>
            </a:r>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26</a:t>
            </a:fld>
            <a:endParaRPr lang="en-US"/>
          </a:p>
        </p:txBody>
      </p:sp>
    </p:spTree>
    <p:extLst>
      <p:ext uri="{BB962C8B-B14F-4D97-AF65-F5344CB8AC3E}">
        <p14:creationId xmlns:p14="http://schemas.microsoft.com/office/powerpoint/2010/main" val="6609722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3608" y="3373754"/>
            <a:ext cx="7388860" cy="2760346"/>
          </a:xfrm>
          <a:prstGeom prst="rect">
            <a:avLst/>
          </a:prstGeom>
        </p:spPr>
        <p:txBody>
          <a:bodyPr lIns="92818" tIns="46409" rIns="92818" bIns="46409"/>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t>27</a:t>
            </a:fld>
            <a:endParaRPr lang="en-US"/>
          </a:p>
        </p:txBody>
      </p:sp>
    </p:spTree>
    <p:extLst>
      <p:ext uri="{BB962C8B-B14F-4D97-AF65-F5344CB8AC3E}">
        <p14:creationId xmlns:p14="http://schemas.microsoft.com/office/powerpoint/2010/main" val="1006551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3608" y="3373754"/>
            <a:ext cx="7388860" cy="2760346"/>
          </a:xfrm>
          <a:prstGeom prst="rect">
            <a:avLst/>
          </a:prstGeom>
        </p:spPr>
        <p:txBody>
          <a:bodyPr lIns="92818" tIns="46409" rIns="92818" bIns="46409"/>
          <a:lstStyle/>
          <a:p>
            <a:pPr defTabSz="928179">
              <a:defRPr/>
            </a:pP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29</a:t>
            </a:fld>
            <a:endParaRPr lang="en-US"/>
          </a:p>
        </p:txBody>
      </p:sp>
    </p:spTree>
    <p:extLst>
      <p:ext uri="{BB962C8B-B14F-4D97-AF65-F5344CB8AC3E}">
        <p14:creationId xmlns:p14="http://schemas.microsoft.com/office/powerpoint/2010/main" val="3100980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3926" y="3373438"/>
            <a:ext cx="7388225" cy="2760662"/>
          </a:xfrm>
          <a:prstGeom prst="rect">
            <a:avLst/>
          </a:prstGeom>
        </p:spPr>
        <p:txBody>
          <a:bodyPr lIns="91428" tIns="45714" rIns="91428" bIns="45714"/>
          <a:lstStyle/>
          <a:p>
            <a:r>
              <a:rPr lang="en-US" dirty="0"/>
              <a:t>C. </a:t>
            </a:r>
            <a:r>
              <a:rPr lang="en-US" dirty="0" err="1"/>
              <a:t>auris</a:t>
            </a:r>
            <a:r>
              <a:rPr lang="en-US" dirty="0"/>
              <a:t> can survive for extended periods of time on surfaces</a:t>
            </a:r>
            <a:r>
              <a:rPr lang="en-US" baseline="0" dirty="0"/>
              <a:t> in healthcare settings. Care must be taken to clean using the correct product (a product registered with the Environmental Protection Agency (EPA) as a sporicidal agent) according to the manufacturers instructions for use for cleaning and disinfecting. These are examples to highlight break downs in environmental cleaning and </a:t>
            </a:r>
            <a:r>
              <a:rPr lang="en-US" baseline="0"/>
              <a:t>disinfection processes.</a:t>
            </a: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30</a:t>
            </a:fld>
            <a:endParaRPr lang="en-US"/>
          </a:p>
        </p:txBody>
      </p:sp>
    </p:spTree>
    <p:extLst>
      <p:ext uri="{BB962C8B-B14F-4D97-AF65-F5344CB8AC3E}">
        <p14:creationId xmlns:p14="http://schemas.microsoft.com/office/powerpoint/2010/main" val="16239390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3926" y="3373438"/>
            <a:ext cx="7388225" cy="2760662"/>
          </a:xfrm>
          <a:prstGeom prst="rect">
            <a:avLst/>
          </a:prstGeom>
        </p:spPr>
        <p:txBody>
          <a:bodyPr lIns="91428" tIns="45714" rIns="91428" bIns="45714"/>
          <a:lstStyle/>
          <a:p>
            <a:r>
              <a:rPr lang="en-US" dirty="0"/>
              <a:t>PPE use might seem</a:t>
            </a:r>
            <a:r>
              <a:rPr lang="en-US" baseline="0" dirty="0"/>
              <a:t> straightforward, but often used incorrectly, details of donning/doffing important competencies. The examples here are to provide examples of breaches in infection control practices. </a:t>
            </a: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31</a:t>
            </a:fld>
            <a:endParaRPr lang="en-US"/>
          </a:p>
        </p:txBody>
      </p:sp>
    </p:spTree>
    <p:extLst>
      <p:ext uri="{BB962C8B-B14F-4D97-AF65-F5344CB8AC3E}">
        <p14:creationId xmlns:p14="http://schemas.microsoft.com/office/powerpoint/2010/main" val="3875886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3925" y="3373438"/>
            <a:ext cx="7388225" cy="2760662"/>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t>3</a:t>
            </a:fld>
            <a:endParaRPr lang="en-US"/>
          </a:p>
        </p:txBody>
      </p:sp>
    </p:spTree>
    <p:extLst>
      <p:ext uri="{BB962C8B-B14F-4D97-AF65-F5344CB8AC3E}">
        <p14:creationId xmlns:p14="http://schemas.microsoft.com/office/powerpoint/2010/main" val="1003945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3925" y="3373438"/>
            <a:ext cx="7388225" cy="2760662"/>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t>4</a:t>
            </a:fld>
            <a:endParaRPr lang="en-US"/>
          </a:p>
        </p:txBody>
      </p:sp>
    </p:spTree>
    <p:extLst>
      <p:ext uri="{BB962C8B-B14F-4D97-AF65-F5344CB8AC3E}">
        <p14:creationId xmlns:p14="http://schemas.microsoft.com/office/powerpoint/2010/main" val="2790088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3926" y="3373438"/>
            <a:ext cx="7388225" cy="2760662"/>
          </a:xfrm>
          <a:prstGeom prst="rect">
            <a:avLst/>
          </a:prstGeom>
        </p:spPr>
        <p:txBody>
          <a:bodyPr lIns="91428" tIns="45714" rIns="91428" bIns="45714"/>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5</a:t>
            </a:fld>
            <a:endParaRPr lang="en-US" dirty="0"/>
          </a:p>
        </p:txBody>
      </p:sp>
    </p:spTree>
    <p:extLst>
      <p:ext uri="{BB962C8B-B14F-4D97-AF65-F5344CB8AC3E}">
        <p14:creationId xmlns:p14="http://schemas.microsoft.com/office/powerpoint/2010/main" val="2569082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3608" y="3373754"/>
            <a:ext cx="7388860" cy="2760346"/>
          </a:xfrm>
          <a:prstGeom prst="rect">
            <a:avLst/>
          </a:prstGeom>
        </p:spPr>
        <p:txBody>
          <a:bodyPr lIns="92818" tIns="46409" rIns="92818" bIns="46409"/>
          <a:lstStyle/>
          <a:p>
            <a:pPr defTabSz="928179">
              <a:defRPr/>
            </a:pPr>
            <a:endParaRPr lang="en-US" dirty="0"/>
          </a:p>
          <a:p>
            <a:pPr defTabSz="928179">
              <a:defRPr/>
            </a:pPr>
            <a:endParaRPr lang="en-US" dirty="0"/>
          </a:p>
          <a:p>
            <a:pPr defTabSz="928179">
              <a:defRPr/>
            </a:pPr>
            <a:r>
              <a:rPr lang="en-US" i="1" dirty="0"/>
              <a:t>Candida </a:t>
            </a:r>
            <a:r>
              <a:rPr lang="en-US" i="1" dirty="0" err="1"/>
              <a:t>auris</a:t>
            </a:r>
            <a:r>
              <a:rPr lang="en-US" i="1" dirty="0"/>
              <a:t> </a:t>
            </a:r>
            <a:r>
              <a:rPr lang="en-US" i="0" dirty="0"/>
              <a:t>has </a:t>
            </a:r>
            <a:r>
              <a:rPr lang="en-US" baseline="0" dirty="0"/>
              <a:t>now been identified in people in the United States.</a:t>
            </a:r>
            <a:endParaRPr lang="en-US" dirty="0"/>
          </a:p>
          <a:p>
            <a:pPr defTabSz="928179">
              <a:defRPr/>
            </a:pP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6</a:t>
            </a:fld>
            <a:endParaRPr lang="en-US"/>
          </a:p>
        </p:txBody>
      </p:sp>
    </p:spTree>
    <p:extLst>
      <p:ext uri="{BB962C8B-B14F-4D97-AF65-F5344CB8AC3E}">
        <p14:creationId xmlns:p14="http://schemas.microsoft.com/office/powerpoint/2010/main" val="3405089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3608" y="3373754"/>
            <a:ext cx="7388860" cy="2760346"/>
          </a:xfrm>
          <a:prstGeom prst="rect">
            <a:avLst/>
          </a:prstGeom>
        </p:spPr>
        <p:txBody>
          <a:bodyPr lIns="92818" tIns="46409" rIns="92818" bIns="46409"/>
          <a:lstStyle/>
          <a:p>
            <a:pPr lvl="1"/>
            <a:r>
              <a:rPr lang="en-US" sz="3200" dirty="0">
                <a:latin typeface="Arial" panose="020B0604020202020204" pitchFamily="34" charset="0"/>
                <a:cs typeface="Arial" panose="020B0604020202020204" pitchFamily="34" charset="0"/>
              </a:rPr>
              <a:t>The New York State Department of Health is currently actively involved in investigating and responding to suspected and confirmed cases of </a:t>
            </a:r>
            <a:r>
              <a:rPr lang="en-US" sz="3200" i="1" dirty="0">
                <a:latin typeface="Arial" panose="020B0604020202020204" pitchFamily="34" charset="0"/>
                <a:cs typeface="Arial" panose="020B0604020202020204" pitchFamily="34" charset="0"/>
              </a:rPr>
              <a:t>Candida </a:t>
            </a:r>
            <a:r>
              <a:rPr lang="en-US" sz="3200" i="1" dirty="0" err="1">
                <a:latin typeface="Arial" panose="020B0604020202020204" pitchFamily="34" charset="0"/>
                <a:cs typeface="Arial" panose="020B0604020202020204" pitchFamily="34" charset="0"/>
              </a:rPr>
              <a:t>auris</a:t>
            </a:r>
            <a:r>
              <a:rPr lang="en-US" sz="3200" dirty="0">
                <a:latin typeface="Arial" panose="020B0604020202020204" pitchFamily="34" charset="0"/>
                <a:cs typeface="Arial" panose="020B0604020202020204" pitchFamily="34" charset="0"/>
              </a:rPr>
              <a:t>. Activities include investigating reports by reviewing medical records, identifying and tracking healthcare facilities where cases have been recently and in some cases, test people and surfaces for </a:t>
            </a:r>
            <a:r>
              <a:rPr lang="en-US" sz="3200" i="1" dirty="0">
                <a:latin typeface="Arial" panose="020B0604020202020204" pitchFamily="34" charset="0"/>
                <a:cs typeface="Arial" panose="020B0604020202020204" pitchFamily="34" charset="0"/>
              </a:rPr>
              <a:t>C. </a:t>
            </a:r>
            <a:r>
              <a:rPr lang="en-US" sz="3200" i="1" dirty="0" err="1">
                <a:latin typeface="Arial" panose="020B0604020202020204" pitchFamily="34" charset="0"/>
                <a:cs typeface="Arial" panose="020B0604020202020204" pitchFamily="34" charset="0"/>
              </a:rPr>
              <a:t>auris</a:t>
            </a:r>
            <a:r>
              <a:rPr lang="en-US" sz="3200" dirty="0">
                <a:latin typeface="Arial" panose="020B0604020202020204" pitchFamily="34" charset="0"/>
                <a:cs typeface="Arial" panose="020B0604020202020204" pitchFamily="34" charset="0"/>
              </a:rPr>
              <a:t> when we suspect there may be spread. NYSDOH is also educating healthcare facilities and healthcare providers about C. </a:t>
            </a:r>
            <a:r>
              <a:rPr lang="en-US" sz="3200" dirty="0" err="1">
                <a:latin typeface="Arial" panose="020B0604020202020204" pitchFamily="34" charset="0"/>
                <a:cs typeface="Arial" panose="020B0604020202020204" pitchFamily="34" charset="0"/>
              </a:rPr>
              <a:t>auris</a:t>
            </a:r>
            <a:r>
              <a:rPr lang="en-US" sz="3200" dirty="0">
                <a:latin typeface="Arial" panose="020B0604020202020204" pitchFamily="34" charset="0"/>
                <a:cs typeface="Arial" panose="020B0604020202020204" pitchFamily="34" charset="0"/>
              </a:rPr>
              <a:t> and how to prevent and control the spread within healthcare settings. </a:t>
            </a:r>
          </a:p>
        </p:txBody>
      </p:sp>
      <p:sp>
        <p:nvSpPr>
          <p:cNvPr id="4" name="Slide Number Placeholder 3"/>
          <p:cNvSpPr>
            <a:spLocks noGrp="1"/>
          </p:cNvSpPr>
          <p:nvPr>
            <p:ph type="sldNum" sz="quarter" idx="10"/>
          </p:nvPr>
        </p:nvSpPr>
        <p:spPr/>
        <p:txBody>
          <a:bodyPr/>
          <a:lstStyle/>
          <a:p>
            <a:fld id="{F6DA9C80-B631-4EC4-8253-F63CFD0157DF}" type="slidenum">
              <a:rPr lang="en-US" smtClean="0"/>
              <a:t>7</a:t>
            </a:fld>
            <a:endParaRPr lang="en-US"/>
          </a:p>
        </p:txBody>
      </p:sp>
    </p:spTree>
    <p:extLst>
      <p:ext uri="{BB962C8B-B14F-4D97-AF65-F5344CB8AC3E}">
        <p14:creationId xmlns:p14="http://schemas.microsoft.com/office/powerpoint/2010/main" val="2758674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3926" y="3373438"/>
            <a:ext cx="7388225" cy="2760662"/>
          </a:xfrm>
          <a:prstGeom prst="rect">
            <a:avLst/>
          </a:prstGeom>
        </p:spPr>
        <p:txBody>
          <a:bodyPr lIns="91428" tIns="45714" rIns="91428" bIns="45714"/>
          <a:lstStyle/>
          <a:p>
            <a:r>
              <a:rPr lang="en-US" i="0" dirty="0"/>
              <a:t>Like other antibiotic-resistant organisms, </a:t>
            </a:r>
            <a:r>
              <a:rPr lang="en-US" i="1" dirty="0"/>
              <a:t>Candida </a:t>
            </a:r>
            <a:r>
              <a:rPr lang="en-US" i="1" dirty="0" err="1"/>
              <a:t>auris</a:t>
            </a:r>
            <a:r>
              <a:rPr lang="en-US" i="1" dirty="0"/>
              <a:t> </a:t>
            </a:r>
            <a:r>
              <a:rPr lang="en-US" dirty="0"/>
              <a:t>can stay in the healthcare environment for long periods of time. It is also present on the skin of patients or residents and can be easily</a:t>
            </a:r>
            <a:r>
              <a:rPr lang="en-US" baseline="0" dirty="0"/>
              <a:t> shed into the surrounding environment</a:t>
            </a:r>
            <a:r>
              <a:rPr lang="en-US" dirty="0"/>
              <a:t>.</a:t>
            </a:r>
            <a:r>
              <a:rPr lang="en-US" baseline="0" dirty="0"/>
              <a:t> When we don’t clean and disinfect properly, </a:t>
            </a:r>
            <a:r>
              <a:rPr lang="en-US" i="1" baseline="0" dirty="0"/>
              <a:t>C. auris </a:t>
            </a:r>
            <a:r>
              <a:rPr lang="en-US" i="0" baseline="0" dirty="0"/>
              <a:t>might</a:t>
            </a:r>
            <a:r>
              <a:rPr lang="en-US" baseline="0" dirty="0"/>
              <a:t> spread to other patients or residents. </a:t>
            </a:r>
          </a:p>
          <a:p>
            <a:endParaRPr lang="en-US" baseline="0" dirty="0"/>
          </a:p>
          <a:p>
            <a:r>
              <a:rPr lang="en-US" baseline="0" dirty="0"/>
              <a:t>In other countries, the healthcare environment has played a significant role in outbreaks of </a:t>
            </a:r>
            <a:r>
              <a:rPr lang="en-US" i="1" baseline="0" dirty="0"/>
              <a:t>C. </a:t>
            </a:r>
            <a:r>
              <a:rPr lang="en-US" i="1" baseline="0" dirty="0" err="1"/>
              <a:t>auris</a:t>
            </a:r>
            <a:r>
              <a:rPr lang="en-US" baseline="0" dirty="0"/>
              <a:t>.</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9</a:t>
            </a:fld>
            <a:endParaRPr lang="en-US"/>
          </a:p>
        </p:txBody>
      </p:sp>
    </p:spTree>
    <p:extLst>
      <p:ext uri="{BB962C8B-B14F-4D97-AF65-F5344CB8AC3E}">
        <p14:creationId xmlns:p14="http://schemas.microsoft.com/office/powerpoint/2010/main" val="3057484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3926" y="3373438"/>
            <a:ext cx="7388225" cy="2760662"/>
          </a:xfrm>
          <a:prstGeom prst="rect">
            <a:avLst/>
          </a:prstGeom>
        </p:spPr>
        <p:txBody>
          <a:bodyPr lIns="91428" tIns="45714" rIns="91428" bIns="45714"/>
          <a:lstStyle/>
          <a:p>
            <a:r>
              <a:rPr lang="en-US" dirty="0"/>
              <a:t>Image from National</a:t>
            </a:r>
            <a:r>
              <a:rPr lang="en-US" baseline="0" dirty="0"/>
              <a:t> Cancer Institute Visuals Online. https://visualsonline.cancer.gov/details.cfm?imageid=2392</a:t>
            </a:r>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10</a:t>
            </a:fld>
            <a:endParaRPr lang="en-US"/>
          </a:p>
        </p:txBody>
      </p:sp>
    </p:spTree>
    <p:extLst>
      <p:ext uri="{BB962C8B-B14F-4D97-AF65-F5344CB8AC3E}">
        <p14:creationId xmlns:p14="http://schemas.microsoft.com/office/powerpoint/2010/main" val="2372762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6281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ED0365-0D65-4032-85A6-BECCAB4E9A68}" type="datetimeFigureOut">
              <a:rPr lang="en-US" smtClean="0"/>
              <a:t>8/7/2017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506954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ED0365-0D65-4032-85A6-BECCAB4E9A68}" type="datetimeFigureOut">
              <a:rPr lang="en-US" smtClean="0"/>
              <a:t>8/7/2017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798157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D0365-0D65-4032-85A6-BECCAB4E9A68}" type="datetimeFigureOut">
              <a:rPr lang="en-US" smtClean="0"/>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788743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D0365-0D65-4032-85A6-BECCAB4E9A68}" type="datetimeFigureOut">
              <a:rPr lang="en-US" smtClean="0"/>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97773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Section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9627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ED0365-0D65-4032-85A6-BECCAB4E9A68}" type="datetimeFigureOut">
              <a:rPr lang="en-US" smtClean="0"/>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549852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D0365-0D65-4032-85A6-BECCAB4E9A68}" type="datetimeFigureOut">
              <a:rPr lang="en-US" smtClean="0"/>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043001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ED0365-0D65-4032-85A6-BECCAB4E9A68}" type="datetimeFigureOut">
              <a:rPr lang="en-US" smtClean="0"/>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076220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ED0365-0D65-4032-85A6-BECCAB4E9A68}" type="datetimeFigureOut">
              <a:rPr lang="en-US" smtClean="0"/>
              <a:t>8/7/2017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38359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ACED0365-0D65-4032-85A6-BECCAB4E9A68}" type="datetimeFigureOut">
              <a:rPr lang="en-US" smtClean="0"/>
              <a:t>8/7/2017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445502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ACED0365-0D65-4032-85A6-BECCAB4E9A68}" type="datetimeFigureOut">
              <a:rPr lang="en-US" smtClean="0"/>
              <a:t>8/7/2017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4048722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ED0365-0D65-4032-85A6-BECCAB4E9A68}" type="datetimeFigureOut">
              <a:rPr lang="en-US" smtClean="0"/>
              <a:t>8/7/2017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1160181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NYSOO_DOH_rgb.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 y="361950"/>
            <a:ext cx="3603190" cy="810768"/>
          </a:xfrm>
          <a:prstGeom prst="rect">
            <a:avLst/>
          </a:prstGeom>
        </p:spPr>
      </p:pic>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9AE51E1D-7280-49D6-A2E2-CE63FE17EF16}" type="datetimeFigureOut">
              <a:rPr lang="en-US" smtClean="0"/>
              <a:t>8/7/2017</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BACAC6D-BD82-4571-9E34-C1EFF11A946D}" type="slidenum">
              <a:rPr lang="en-US" smtClean="0"/>
              <a:t>‹#›</a:t>
            </a:fld>
            <a:endParaRPr lang="en-US"/>
          </a:p>
        </p:txBody>
      </p:sp>
      <p:sp>
        <p:nvSpPr>
          <p:cNvPr id="7" name="Rectangle 6"/>
          <p:cNvSpPr/>
          <p:nvPr userDrawn="1"/>
        </p:nvSpPr>
        <p:spPr>
          <a:xfrm>
            <a:off x="0" y="3714750"/>
            <a:ext cx="9144000" cy="14859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714750"/>
            <a:ext cx="9144000" cy="762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1"/>
          <p:cNvSpPr txBox="1">
            <a:spLocks/>
          </p:cNvSpPr>
          <p:nvPr userDrawn="1"/>
        </p:nvSpPr>
        <p:spPr>
          <a:xfrm>
            <a:off x="457200" y="3943350"/>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chemeClr val="bg1"/>
              </a:solidFill>
            </a:endParaRPr>
          </a:p>
        </p:txBody>
      </p:sp>
    </p:spTree>
    <p:extLst>
      <p:ext uri="{BB962C8B-B14F-4D97-AF65-F5344CB8AC3E}">
        <p14:creationId xmlns:p14="http://schemas.microsoft.com/office/powerpoint/2010/main" val="4023744030"/>
      </p:ext>
    </p:extLst>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NYSOO_DOH_rgb.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49453" y="4511417"/>
            <a:ext cx="1713547" cy="385572"/>
          </a:xfrm>
          <a:prstGeom prst="rect">
            <a:avLst/>
          </a:prstGeom>
        </p:spPr>
      </p:pic>
      <p:sp>
        <p:nvSpPr>
          <p:cNvPr id="10" name="Rectangle 9"/>
          <p:cNvSpPr/>
          <p:nvPr userDrawn="1"/>
        </p:nvSpPr>
        <p:spPr>
          <a:xfrm>
            <a:off x="0" y="1581150"/>
            <a:ext cx="5334000" cy="2743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1540453"/>
            <a:ext cx="533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1"/>
          <p:cNvSpPr txBox="1">
            <a:spLocks/>
          </p:cNvSpPr>
          <p:nvPr userDrawn="1"/>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solidFill>
                <a:srgbClr val="002D73"/>
              </a:solidFill>
            </a:endParaRPr>
          </a:p>
        </p:txBody>
      </p:sp>
      <p:sp>
        <p:nvSpPr>
          <p:cNvPr id="13"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solidFill>
                  <a:srgbClr val="002D73"/>
                </a:solidFill>
              </a:rPr>
              <a:pPr/>
              <a:t>‹#›</a:t>
            </a:fld>
            <a:endParaRPr lang="en-US" sz="1200" dirty="0">
              <a:solidFill>
                <a:srgbClr val="002D73"/>
              </a:solidFill>
            </a:endParaRPr>
          </a:p>
        </p:txBody>
      </p:sp>
    </p:spTree>
    <p:extLst>
      <p:ext uri="{BB962C8B-B14F-4D97-AF65-F5344CB8AC3E}">
        <p14:creationId xmlns:p14="http://schemas.microsoft.com/office/powerpoint/2010/main" val="2405248628"/>
      </p:ext>
    </p:extLst>
  </p:cSld>
  <p:clrMap bg1="lt1" tx1="dk1" bg2="lt2" tx2="dk2" accent1="accent1" accent2="accent2" accent3="accent3" accent4="accent4" accent5="accent5" accent6="accent6" hlink="hlink" folHlink="folHlink"/>
  <p:sldLayoutIdLst>
    <p:sldLayoutId id="214748367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ACED0365-0D65-4032-85A6-BECCAB4E9A68}" type="datetimeFigureOut">
              <a:rPr lang="en-US" smtClean="0"/>
              <a:t>8/7/2017</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7754AA7-8025-408E-B296-E2B43FE08638}" type="slidenum">
              <a:rPr lang="en-US" smtClean="0"/>
              <a:t>‹#›</a:t>
            </a:fld>
            <a:endParaRPr lang="en-US"/>
          </a:p>
        </p:txBody>
      </p:sp>
      <p:sp>
        <p:nvSpPr>
          <p:cNvPr id="7" name="Rectangle 6"/>
          <p:cNvSpPr/>
          <p:nvPr userDrawn="1"/>
        </p:nvSpPr>
        <p:spPr>
          <a:xfrm>
            <a:off x="0" y="62344"/>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1"/>
          <p:cNvSpPr txBox="1">
            <a:spLocks/>
          </p:cNvSpPr>
          <p:nvPr userDrawn="1"/>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200" smtClean="0"/>
              <a:pPr/>
              <a:t>August 7, 2017</a:t>
            </a:fld>
            <a:endParaRPr lang="en-US" sz="1200" dirty="0"/>
          </a:p>
        </p:txBody>
      </p:sp>
      <p:sp>
        <p:nvSpPr>
          <p:cNvPr id="9"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dirty="0"/>
          </a:p>
        </p:txBody>
      </p:sp>
      <p:sp>
        <p:nvSpPr>
          <p:cNvPr id="10" name="Rectangle 9"/>
          <p:cNvSpPr/>
          <p:nvPr userDrawn="1"/>
        </p:nvSpPr>
        <p:spPr>
          <a:xfrm>
            <a:off x="0" y="-19050"/>
            <a:ext cx="914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NYSOO_DOH_rgb.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049453" y="4511417"/>
            <a:ext cx="1713547" cy="385572"/>
          </a:xfrm>
          <a:prstGeom prst="rect">
            <a:avLst/>
          </a:prstGeom>
        </p:spPr>
      </p:pic>
    </p:spTree>
    <p:extLst>
      <p:ext uri="{BB962C8B-B14F-4D97-AF65-F5344CB8AC3E}">
        <p14:creationId xmlns:p14="http://schemas.microsoft.com/office/powerpoint/2010/main" val="304337920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c.gov/fungal/diseases/candidiasis/qa-healthcare-workers.html"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9.png"/><Relationship Id="rId4" Type="http://schemas.openxmlformats.org/officeDocument/2006/relationships/image" Target="../media/image15.jpe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cdc.gov/handhygiene/providers/guideline.html"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www.cdc.gov/fungal/diseases/candidiasis/c-auris-infection-control.html" TargetMode="External"/><Relationship Id="rId7" Type="http://schemas.openxmlformats.org/officeDocument/2006/relationships/hyperlink" Target="https://www.cdc.gov/dialysis/clinician/ce/infection-prevent-outpatient-hemo.html"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hyperlink" Target="https://www.cdc.gov/mmwr/PDF/rr/rr5116.pdf" TargetMode="External"/><Relationship Id="rId5" Type="http://schemas.openxmlformats.org/officeDocument/2006/relationships/hyperlink" Target="https://phil.cdc.gov/phil/quicksearch.asp" TargetMode="External"/><Relationship Id="rId4" Type="http://schemas.openxmlformats.org/officeDocument/2006/relationships/hyperlink" Target="https://www.cdc.gov/hicpac/pdf/isolation/isolation2007.pdf"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16858" y="1809750"/>
            <a:ext cx="7956177" cy="1292662"/>
          </a:xfrm>
          <a:prstGeom prst="rect">
            <a:avLst/>
          </a:prstGeom>
          <a:noFill/>
          <a:ln>
            <a:noFill/>
          </a:ln>
        </p:spPr>
        <p:txBody>
          <a:bodyPr wrap="square" rtlCol="0">
            <a:spAutoFit/>
          </a:bodyPr>
          <a:lstStyle/>
          <a:p>
            <a:r>
              <a:rPr lang="en-US" sz="2600" b="1" i="1" dirty="0">
                <a:solidFill>
                  <a:srgbClr val="002D73"/>
                </a:solidFill>
                <a:latin typeface="Arial" panose="020B0604020202020204" pitchFamily="34" charset="0"/>
                <a:cs typeface="Arial" panose="020B0604020202020204" pitchFamily="34" charset="0"/>
              </a:rPr>
              <a:t>Candida </a:t>
            </a:r>
            <a:r>
              <a:rPr lang="en-US" sz="2600" b="1" i="1" dirty="0" err="1">
                <a:solidFill>
                  <a:srgbClr val="002D73"/>
                </a:solidFill>
                <a:latin typeface="Arial" panose="020B0604020202020204" pitchFamily="34" charset="0"/>
                <a:cs typeface="Arial" panose="020B0604020202020204" pitchFamily="34" charset="0"/>
              </a:rPr>
              <a:t>auris</a:t>
            </a:r>
            <a:r>
              <a:rPr lang="en-US" sz="2600" b="1" dirty="0">
                <a:solidFill>
                  <a:srgbClr val="002D73"/>
                </a:solidFill>
                <a:latin typeface="Arial" panose="020B0604020202020204" pitchFamily="34" charset="0"/>
                <a:cs typeface="Arial" panose="020B0604020202020204" pitchFamily="34" charset="0"/>
              </a:rPr>
              <a:t> in New York State: </a:t>
            </a:r>
          </a:p>
          <a:p>
            <a:r>
              <a:rPr lang="en-US" sz="2600" b="1" dirty="0">
                <a:solidFill>
                  <a:srgbClr val="002D73"/>
                </a:solidFill>
                <a:latin typeface="Arial" panose="020B0604020202020204" pitchFamily="34" charset="0"/>
                <a:cs typeface="Arial" panose="020B0604020202020204" pitchFamily="34" charset="0"/>
              </a:rPr>
              <a:t>Infection Prevention and Control for Environmental Services</a:t>
            </a:r>
          </a:p>
        </p:txBody>
      </p:sp>
      <p:sp>
        <p:nvSpPr>
          <p:cNvPr id="2" name="TextBox 1"/>
          <p:cNvSpPr txBox="1"/>
          <p:nvPr/>
        </p:nvSpPr>
        <p:spPr>
          <a:xfrm>
            <a:off x="228600" y="4497169"/>
            <a:ext cx="2133600" cy="646331"/>
          </a:xfrm>
          <a:prstGeom prst="rect">
            <a:avLst/>
          </a:prstGeom>
          <a:noFill/>
        </p:spPr>
        <p:txBody>
          <a:bodyPr wrap="square" rtlCol="0">
            <a:spAutoFit/>
          </a:bodyPr>
          <a:lstStyle/>
          <a:p>
            <a:r>
              <a:rPr lang="en-US" dirty="0">
                <a:solidFill>
                  <a:schemeClr val="bg1"/>
                </a:solidFill>
              </a:rPr>
              <a:t>NYSDOH </a:t>
            </a:r>
          </a:p>
          <a:p>
            <a:r>
              <a:rPr lang="en-US" dirty="0">
                <a:solidFill>
                  <a:schemeClr val="bg1"/>
                </a:solidFill>
              </a:rPr>
              <a:t>July 2017</a:t>
            </a:r>
          </a:p>
        </p:txBody>
      </p:sp>
    </p:spTree>
    <p:extLst>
      <p:ext uri="{BB962C8B-B14F-4D97-AF65-F5344CB8AC3E}">
        <p14:creationId xmlns:p14="http://schemas.microsoft.com/office/powerpoint/2010/main" val="206780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9100" y="514350"/>
            <a:ext cx="8305800" cy="857250"/>
          </a:xfrm>
        </p:spPr>
        <p:txBody>
          <a:bodyPr>
            <a:normAutofit fontScale="90000"/>
          </a:bodyPr>
          <a:lstStyle/>
          <a:p>
            <a:r>
              <a:rPr lang="en-US" dirty="0"/>
              <a:t>Are Healthcare Workers At Risk?</a:t>
            </a:r>
          </a:p>
        </p:txBody>
      </p:sp>
      <p:sp>
        <p:nvSpPr>
          <p:cNvPr id="4" name="Content Placeholder 3"/>
          <p:cNvSpPr>
            <a:spLocks noGrp="1"/>
          </p:cNvSpPr>
          <p:nvPr>
            <p:ph idx="1"/>
          </p:nvPr>
        </p:nvSpPr>
        <p:spPr>
          <a:xfrm>
            <a:off x="410633" y="1657350"/>
            <a:ext cx="5761567" cy="2666999"/>
          </a:xfrm>
        </p:spPr>
        <p:txBody>
          <a:bodyPr>
            <a:normAutofit fontScale="92500"/>
          </a:bodyPr>
          <a:lstStyle/>
          <a:p>
            <a:r>
              <a:rPr lang="en-US" sz="3000" i="1" dirty="0"/>
              <a:t>C. </a:t>
            </a:r>
            <a:r>
              <a:rPr lang="en-US" sz="3000" i="1" dirty="0" err="1"/>
              <a:t>auris</a:t>
            </a:r>
            <a:r>
              <a:rPr lang="en-US" sz="3000" i="1" dirty="0"/>
              <a:t> </a:t>
            </a:r>
            <a:r>
              <a:rPr lang="en-US" sz="3000" dirty="0"/>
              <a:t>does not typically cause infections in healthy people</a:t>
            </a:r>
          </a:p>
          <a:p>
            <a:r>
              <a:rPr lang="en-US" sz="3000" dirty="0"/>
              <a:t>Anyone can be colonized on the skin, but this doesn’t happen very often for healthcare workers</a:t>
            </a:r>
          </a:p>
          <a:p>
            <a:pPr marL="0" indent="0">
              <a:buNone/>
            </a:pPr>
            <a:endParaRPr lang="en-US" sz="3000" dirty="0"/>
          </a:p>
        </p:txBody>
      </p:sp>
      <p:sp>
        <p:nvSpPr>
          <p:cNvPr id="2" name="TextBox 1"/>
          <p:cNvSpPr txBox="1"/>
          <p:nvPr/>
        </p:nvSpPr>
        <p:spPr>
          <a:xfrm>
            <a:off x="152400" y="4781550"/>
            <a:ext cx="6781800" cy="246221"/>
          </a:xfrm>
          <a:prstGeom prst="rect">
            <a:avLst/>
          </a:prstGeom>
          <a:noFill/>
        </p:spPr>
        <p:txBody>
          <a:bodyPr wrap="square" rtlCol="0">
            <a:spAutoFit/>
          </a:bodyPr>
          <a:lstStyle/>
          <a:p>
            <a:r>
              <a:rPr lang="en-US" sz="1000" dirty="0">
                <a:hlinkClick r:id="rId3"/>
              </a:rPr>
              <a:t>https://www.cdc.gov/fungal/diseases/candidiasis/qa-healthcare-workers.html</a:t>
            </a:r>
            <a:r>
              <a:rPr lang="en-US" sz="1000" dirty="0"/>
              <a:t> Accessed 6/8/2017</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0" y="1371600"/>
            <a:ext cx="1790700" cy="2686050"/>
          </a:xfrm>
          <a:prstGeom prst="rect">
            <a:avLst/>
          </a:prstGeom>
        </p:spPr>
      </p:pic>
    </p:spTree>
    <p:extLst>
      <p:ext uri="{BB962C8B-B14F-4D97-AF65-F5344CB8AC3E}">
        <p14:creationId xmlns:p14="http://schemas.microsoft.com/office/powerpoint/2010/main" val="2001294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274320"/>
            <a:ext cx="8724900" cy="1371600"/>
          </a:xfrm>
        </p:spPr>
        <p:txBody>
          <a:bodyPr>
            <a:normAutofit/>
          </a:bodyPr>
          <a:lstStyle/>
          <a:p>
            <a:r>
              <a:rPr lang="en-US" dirty="0"/>
              <a:t>Protect Patients by:</a:t>
            </a:r>
          </a:p>
        </p:txBody>
      </p:sp>
      <p:sp>
        <p:nvSpPr>
          <p:cNvPr id="4" name="Content Placeholder 3"/>
          <p:cNvSpPr>
            <a:spLocks noGrp="1"/>
          </p:cNvSpPr>
          <p:nvPr>
            <p:ph idx="1"/>
          </p:nvPr>
        </p:nvSpPr>
        <p:spPr>
          <a:xfrm>
            <a:off x="304800" y="1733550"/>
            <a:ext cx="6096000" cy="3211830"/>
          </a:xfrm>
        </p:spPr>
        <p:txBody>
          <a:bodyPr>
            <a:normAutofit lnSpcReduction="10000"/>
          </a:bodyPr>
          <a:lstStyle/>
          <a:p>
            <a:pPr>
              <a:spcBef>
                <a:spcPts val="0"/>
              </a:spcBef>
            </a:pPr>
            <a:r>
              <a:rPr lang="en-US" sz="3600" dirty="0"/>
              <a:t>Cleaning and disinfecting thoroughly and correctly</a:t>
            </a:r>
          </a:p>
          <a:p>
            <a:pPr>
              <a:spcBef>
                <a:spcPts val="0"/>
              </a:spcBef>
            </a:pPr>
            <a:r>
              <a:rPr lang="en-US" sz="3600" dirty="0"/>
              <a:t>Cleaning your hands</a:t>
            </a:r>
          </a:p>
          <a:p>
            <a:pPr>
              <a:spcBef>
                <a:spcPts val="0"/>
              </a:spcBef>
            </a:pPr>
            <a:r>
              <a:rPr lang="en-US" sz="3600" dirty="0"/>
              <a:t>Using gowns and gloves correctly whenever they are needed</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4655" y="1581150"/>
            <a:ext cx="1748790" cy="2590800"/>
          </a:xfrm>
          <a:prstGeom prst="rect">
            <a:avLst/>
          </a:prstGeom>
        </p:spPr>
      </p:pic>
    </p:spTree>
    <p:extLst>
      <p:ext uri="{BB962C8B-B14F-4D97-AF65-F5344CB8AC3E}">
        <p14:creationId xmlns:p14="http://schemas.microsoft.com/office/powerpoint/2010/main" val="1098403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2208562" y="1085850"/>
            <a:ext cx="4267200" cy="3657600"/>
          </a:xfrm>
          <a:prstGeom prst="ellipse">
            <a:avLst/>
          </a:prstGeom>
          <a:solidFill>
            <a:srgbClr val="FFFF00"/>
          </a:solidFill>
          <a:ln>
            <a:solidFill>
              <a:srgbClr val="6465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57200" y="266700"/>
            <a:ext cx="8229600" cy="857250"/>
          </a:xfrm>
        </p:spPr>
        <p:txBody>
          <a:bodyPr/>
          <a:lstStyle/>
          <a:p>
            <a:r>
              <a:rPr lang="en-US" dirty="0"/>
              <a:t>Cleaning and Disinfection</a:t>
            </a:r>
          </a:p>
        </p:txBody>
      </p:sp>
      <p:grpSp>
        <p:nvGrpSpPr>
          <p:cNvPr id="15" name="Group 14"/>
          <p:cNvGrpSpPr/>
          <p:nvPr/>
        </p:nvGrpSpPr>
        <p:grpSpPr>
          <a:xfrm>
            <a:off x="2795366" y="1504950"/>
            <a:ext cx="3072034" cy="2667000"/>
            <a:chOff x="3200400" y="1962150"/>
            <a:chExt cx="2209800" cy="1981200"/>
          </a:xfrm>
          <a:solidFill>
            <a:schemeClr val="accent1">
              <a:lumMod val="75000"/>
            </a:schemeClr>
          </a:solidFill>
        </p:grpSpPr>
        <p:sp>
          <p:nvSpPr>
            <p:cNvPr id="6" name="Oval 5"/>
            <p:cNvSpPr/>
            <p:nvPr/>
          </p:nvSpPr>
          <p:spPr>
            <a:xfrm>
              <a:off x="3200400" y="1962150"/>
              <a:ext cx="2209800" cy="1981200"/>
            </a:xfrm>
            <a:prstGeom prst="ellipse">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3611466" y="2324733"/>
              <a:ext cx="1369124" cy="1256033"/>
            </a:xfrm>
            <a:prstGeom prst="rect">
              <a:avLst/>
            </a:prstGeom>
            <a:grpFill/>
            <a:ln>
              <a:solidFill>
                <a:schemeClr val="accent1">
                  <a:lumMod val="75000"/>
                </a:schemeClr>
              </a:solidFill>
            </a:ln>
          </p:spPr>
        </p:pic>
      </p:grpSp>
      <p:cxnSp>
        <p:nvCxnSpPr>
          <p:cNvPr id="9" name="Straight Arrow Connector 8"/>
          <p:cNvCxnSpPr/>
          <p:nvPr/>
        </p:nvCxnSpPr>
        <p:spPr>
          <a:xfrm>
            <a:off x="1205594" y="2419350"/>
            <a:ext cx="1232806" cy="8080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flipH="1" flipV="1">
            <a:off x="5486400" y="2852789"/>
            <a:ext cx="1676400" cy="511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6971681" y="2257741"/>
            <a:ext cx="1943719" cy="1754326"/>
          </a:xfrm>
          <a:prstGeom prst="rect">
            <a:avLst/>
          </a:prstGeom>
          <a:noFill/>
        </p:spPr>
        <p:txBody>
          <a:bodyPr wrap="square" rtlCol="0">
            <a:spAutoFit/>
          </a:bodyPr>
          <a:lstStyle/>
          <a:p>
            <a:pPr algn="ctr"/>
            <a:r>
              <a:rPr lang="en-US" b="1" dirty="0"/>
              <a:t>Patient Zone</a:t>
            </a:r>
          </a:p>
          <a:p>
            <a:pPr algn="ctr"/>
            <a:r>
              <a:rPr lang="en-US" dirty="0"/>
              <a:t>Closest to or touching the patient and is the most contaminated</a:t>
            </a:r>
          </a:p>
        </p:txBody>
      </p:sp>
      <p:sp>
        <p:nvSpPr>
          <p:cNvPr id="19" name="TextBox 18"/>
          <p:cNvSpPr txBox="1"/>
          <p:nvPr/>
        </p:nvSpPr>
        <p:spPr>
          <a:xfrm>
            <a:off x="173958" y="2500154"/>
            <a:ext cx="1943719" cy="1477328"/>
          </a:xfrm>
          <a:prstGeom prst="rect">
            <a:avLst/>
          </a:prstGeom>
          <a:noFill/>
        </p:spPr>
        <p:txBody>
          <a:bodyPr wrap="square" rtlCol="0">
            <a:spAutoFit/>
          </a:bodyPr>
          <a:lstStyle/>
          <a:p>
            <a:pPr algn="ctr"/>
            <a:r>
              <a:rPr lang="en-US" b="1" dirty="0"/>
              <a:t>Healthcare Zone</a:t>
            </a:r>
          </a:p>
          <a:p>
            <a:pPr algn="ctr"/>
            <a:r>
              <a:rPr lang="en-US" dirty="0"/>
              <a:t>Farther from the patient, but possibly contaminated</a:t>
            </a:r>
          </a:p>
        </p:txBody>
      </p:sp>
      <p:sp>
        <p:nvSpPr>
          <p:cNvPr id="12" name="Oval 11"/>
          <p:cNvSpPr/>
          <p:nvPr/>
        </p:nvSpPr>
        <p:spPr>
          <a:xfrm>
            <a:off x="3581400" y="3181071"/>
            <a:ext cx="76200" cy="76199"/>
          </a:xfrm>
          <a:prstGeom prst="ellipse">
            <a:avLst/>
          </a:prstGeom>
          <a:solidFill>
            <a:srgbClr val="3FF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374176" y="3339217"/>
            <a:ext cx="76200" cy="76199"/>
          </a:xfrm>
          <a:prstGeom prst="ellipse">
            <a:avLst/>
          </a:prstGeom>
          <a:solidFill>
            <a:srgbClr val="3FF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250510" y="2914650"/>
            <a:ext cx="76200" cy="76199"/>
          </a:xfrm>
          <a:prstGeom prst="ellipse">
            <a:avLst/>
          </a:prstGeom>
          <a:solidFill>
            <a:srgbClr val="3FF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869476" y="2639501"/>
            <a:ext cx="76200" cy="76199"/>
          </a:xfrm>
          <a:prstGeom prst="ellipse">
            <a:avLst/>
          </a:prstGeom>
          <a:solidFill>
            <a:srgbClr val="3FF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587229" y="2852789"/>
            <a:ext cx="76200" cy="76199"/>
          </a:xfrm>
          <a:prstGeom prst="ellipse">
            <a:avLst/>
          </a:prstGeom>
          <a:solidFill>
            <a:srgbClr val="3FF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039279" y="3177365"/>
            <a:ext cx="76200" cy="76199"/>
          </a:xfrm>
          <a:prstGeom prst="ellipse">
            <a:avLst/>
          </a:prstGeom>
          <a:solidFill>
            <a:srgbClr val="3FF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662976" y="2781171"/>
            <a:ext cx="76200" cy="76199"/>
          </a:xfrm>
          <a:prstGeom prst="ellipse">
            <a:avLst/>
          </a:prstGeom>
          <a:solidFill>
            <a:srgbClr val="3FF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080376" y="2644352"/>
            <a:ext cx="76200" cy="76199"/>
          </a:xfrm>
          <a:prstGeom prst="ellipse">
            <a:avLst/>
          </a:prstGeom>
          <a:solidFill>
            <a:srgbClr val="3FF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274127" y="4314595"/>
            <a:ext cx="76200" cy="76199"/>
          </a:xfrm>
          <a:prstGeom prst="ellipse">
            <a:avLst/>
          </a:prstGeom>
          <a:solidFill>
            <a:srgbClr val="3FF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105400" y="1524650"/>
            <a:ext cx="76200" cy="76199"/>
          </a:xfrm>
          <a:prstGeom prst="ellipse">
            <a:avLst/>
          </a:prstGeom>
          <a:solidFill>
            <a:srgbClr val="3FF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290624" y="4238396"/>
            <a:ext cx="76200" cy="76199"/>
          </a:xfrm>
          <a:prstGeom prst="ellipse">
            <a:avLst/>
          </a:prstGeom>
          <a:solidFill>
            <a:srgbClr val="3FF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974612" y="3447610"/>
            <a:ext cx="76200" cy="76199"/>
          </a:xfrm>
          <a:prstGeom prst="ellipse">
            <a:avLst/>
          </a:prstGeom>
          <a:solidFill>
            <a:srgbClr val="3FF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697532" y="3683857"/>
            <a:ext cx="76200" cy="76199"/>
          </a:xfrm>
          <a:prstGeom prst="ellipse">
            <a:avLst/>
          </a:prstGeom>
          <a:solidFill>
            <a:srgbClr val="3FF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795366" y="1846467"/>
            <a:ext cx="76200" cy="76199"/>
          </a:xfrm>
          <a:prstGeom prst="ellipse">
            <a:avLst/>
          </a:prstGeom>
          <a:solidFill>
            <a:srgbClr val="3FF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8892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8229600" cy="857250"/>
          </a:xfrm>
        </p:spPr>
        <p:txBody>
          <a:bodyPr/>
          <a:lstStyle/>
          <a:p>
            <a:r>
              <a:rPr lang="en-US" dirty="0"/>
              <a:t>Cleaning and Disinfection</a:t>
            </a:r>
          </a:p>
        </p:txBody>
      </p:sp>
      <p:sp>
        <p:nvSpPr>
          <p:cNvPr id="3" name="Content Placeholder 2"/>
          <p:cNvSpPr>
            <a:spLocks noGrp="1"/>
          </p:cNvSpPr>
          <p:nvPr>
            <p:ph idx="1"/>
          </p:nvPr>
        </p:nvSpPr>
        <p:spPr>
          <a:xfrm>
            <a:off x="304800" y="1276350"/>
            <a:ext cx="6248400" cy="3733800"/>
          </a:xfrm>
        </p:spPr>
        <p:txBody>
          <a:bodyPr>
            <a:normAutofit lnSpcReduction="10000"/>
          </a:bodyPr>
          <a:lstStyle/>
          <a:p>
            <a:r>
              <a:rPr lang="en-US" dirty="0"/>
              <a:t>Use the same product you use for </a:t>
            </a:r>
            <a:r>
              <a:rPr lang="en-US" i="1" dirty="0"/>
              <a:t>Clostridium difficile</a:t>
            </a:r>
          </a:p>
          <a:p>
            <a:r>
              <a:rPr lang="en-US" dirty="0"/>
              <a:t>Be sure you know:</a:t>
            </a:r>
          </a:p>
          <a:p>
            <a:pPr lvl="1">
              <a:buFont typeface="Arial" panose="020B0604020202020204" pitchFamily="34" charset="0"/>
              <a:buChar char="•"/>
            </a:pPr>
            <a:r>
              <a:rPr lang="en-US" dirty="0"/>
              <a:t>How long is the contact time? </a:t>
            </a:r>
          </a:p>
          <a:p>
            <a:pPr lvl="1">
              <a:buFont typeface="Arial" panose="020B0604020202020204" pitchFamily="34" charset="0"/>
              <a:buChar char="•"/>
            </a:pPr>
            <a:r>
              <a:rPr lang="en-US" dirty="0"/>
              <a:t>Do I need to re-wet to get the correct contact time?</a:t>
            </a:r>
          </a:p>
          <a:p>
            <a:pPr lvl="1">
              <a:buFont typeface="Arial" panose="020B0604020202020204" pitchFamily="34" charset="0"/>
              <a:buChar char="•"/>
            </a:pPr>
            <a:r>
              <a:rPr lang="en-US" dirty="0"/>
              <a:t>Does it need to dry or should I wipe it off?</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0" y="1581150"/>
            <a:ext cx="2565385" cy="2489185"/>
          </a:xfrm>
          <a:prstGeom prst="rect">
            <a:avLst/>
          </a:prstGeom>
        </p:spPr>
      </p:pic>
    </p:spTree>
    <p:extLst>
      <p:ext uri="{BB962C8B-B14F-4D97-AF65-F5344CB8AC3E}">
        <p14:creationId xmlns:p14="http://schemas.microsoft.com/office/powerpoint/2010/main" val="1528343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3974"/>
            <a:ext cx="8229600" cy="1135293"/>
          </a:xfrm>
        </p:spPr>
        <p:txBody>
          <a:bodyPr>
            <a:normAutofit/>
          </a:bodyPr>
          <a:lstStyle/>
          <a:p>
            <a:r>
              <a:rPr lang="en-US" dirty="0"/>
              <a:t>Cleaning and Disinfection</a:t>
            </a:r>
            <a:endParaRPr lang="en-US" sz="3600" dirty="0"/>
          </a:p>
        </p:txBody>
      </p:sp>
      <p:sp>
        <p:nvSpPr>
          <p:cNvPr id="3" name="Content Placeholder 2"/>
          <p:cNvSpPr>
            <a:spLocks noGrp="1"/>
          </p:cNvSpPr>
          <p:nvPr>
            <p:ph idx="1"/>
          </p:nvPr>
        </p:nvSpPr>
        <p:spPr>
          <a:xfrm>
            <a:off x="2308897" y="1428750"/>
            <a:ext cx="4207513" cy="886079"/>
          </a:xfrm>
        </p:spPr>
        <p:txBody>
          <a:bodyPr>
            <a:normAutofit/>
          </a:bodyPr>
          <a:lstStyle/>
          <a:p>
            <a:pPr marL="0" indent="0" algn="ctr">
              <a:buNone/>
            </a:pPr>
            <a:r>
              <a:rPr lang="en-US" sz="2400" dirty="0"/>
              <a:t>High touch surfaces need more frequent cleaning</a:t>
            </a:r>
          </a:p>
        </p:txBody>
      </p:sp>
      <p:sp>
        <p:nvSpPr>
          <p:cNvPr id="4" name="TextBox 3"/>
          <p:cNvSpPr txBox="1"/>
          <p:nvPr/>
        </p:nvSpPr>
        <p:spPr>
          <a:xfrm>
            <a:off x="152400" y="4857750"/>
            <a:ext cx="6781800" cy="246221"/>
          </a:xfrm>
          <a:prstGeom prst="rect">
            <a:avLst/>
          </a:prstGeom>
          <a:noFill/>
        </p:spPr>
        <p:txBody>
          <a:bodyPr wrap="square" rtlCol="0">
            <a:spAutoFit/>
          </a:bodyPr>
          <a:lstStyle/>
          <a:p>
            <a:r>
              <a:rPr lang="en-US" sz="1000" dirty="0"/>
              <a:t>Source: https://www.cdc.gov/hicpac/pdf/isolation/Isolation2007.pdf</a:t>
            </a:r>
          </a:p>
        </p:txBody>
      </p:sp>
      <p:sp>
        <p:nvSpPr>
          <p:cNvPr id="6" name="Rectangle 5"/>
          <p:cNvSpPr/>
          <p:nvPr/>
        </p:nvSpPr>
        <p:spPr>
          <a:xfrm>
            <a:off x="2167853" y="4255892"/>
            <a:ext cx="4047518" cy="369332"/>
          </a:xfrm>
          <a:prstGeom prst="rect">
            <a:avLst/>
          </a:prstGeom>
        </p:spPr>
        <p:txBody>
          <a:bodyPr wrap="none">
            <a:spAutoFit/>
          </a:bodyPr>
          <a:lstStyle/>
          <a:p>
            <a:pPr lvl="0"/>
            <a:r>
              <a:rPr lang="en-US" i="1" dirty="0"/>
              <a:t>Always follow your facility-specific policy!</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675" y="3481559"/>
            <a:ext cx="1161500" cy="77433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472" y="1380012"/>
            <a:ext cx="1387127" cy="1849504"/>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1906" y="2682552"/>
            <a:ext cx="1372296" cy="1518447"/>
          </a:xfrm>
          <a:prstGeom prst="rect">
            <a:avLst/>
          </a:prstGeom>
          <a:solidFill>
            <a:schemeClr val="accent1">
              <a:lumMod val="40000"/>
              <a:lumOff val="60000"/>
            </a:schemeClr>
          </a:solidFill>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4757" y="2650317"/>
            <a:ext cx="1188706" cy="1540440"/>
          </a:xfrm>
          <a:prstGeom prst="rect">
            <a:avLst/>
          </a:prstGeom>
          <a:solidFill>
            <a:schemeClr val="accent3">
              <a:lumMod val="60000"/>
              <a:lumOff val="40000"/>
            </a:schemeClr>
          </a:solidFill>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90735" y="1380012"/>
            <a:ext cx="1610797" cy="2422639"/>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95064" y="2645749"/>
            <a:ext cx="1076936" cy="1523068"/>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13670" y="2842350"/>
            <a:ext cx="742938" cy="1142981"/>
          </a:xfrm>
          <a:prstGeom prst="rect">
            <a:avLst/>
          </a:prstGeom>
          <a:solidFill>
            <a:schemeClr val="bg2">
              <a:lumMod val="50000"/>
            </a:schemeClr>
          </a:solidFill>
        </p:spPr>
      </p:pic>
    </p:spTree>
    <p:extLst>
      <p:ext uri="{BB962C8B-B14F-4D97-AF65-F5344CB8AC3E}">
        <p14:creationId xmlns:p14="http://schemas.microsoft.com/office/powerpoint/2010/main" val="860652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072" y="438150"/>
            <a:ext cx="8229600" cy="1085850"/>
          </a:xfrm>
        </p:spPr>
        <p:txBody>
          <a:bodyPr>
            <a:normAutofit/>
          </a:bodyPr>
          <a:lstStyle/>
          <a:p>
            <a:r>
              <a:rPr lang="en-US" dirty="0"/>
              <a:t>Cleaning and Disinfection</a:t>
            </a:r>
          </a:p>
        </p:txBody>
      </p:sp>
      <p:sp>
        <p:nvSpPr>
          <p:cNvPr id="3" name="Content Placeholder 2"/>
          <p:cNvSpPr>
            <a:spLocks noGrp="1"/>
          </p:cNvSpPr>
          <p:nvPr>
            <p:ph idx="1"/>
          </p:nvPr>
        </p:nvSpPr>
        <p:spPr>
          <a:xfrm>
            <a:off x="533400" y="1558408"/>
            <a:ext cx="8229600" cy="2958042"/>
          </a:xfrm>
        </p:spPr>
        <p:txBody>
          <a:bodyPr>
            <a:normAutofit fontScale="92500" lnSpcReduction="20000"/>
          </a:bodyPr>
          <a:lstStyle/>
          <a:p>
            <a:r>
              <a:rPr lang="en-US" dirty="0"/>
              <a:t>Clean from least dirty to most dirty</a:t>
            </a:r>
          </a:p>
          <a:p>
            <a:r>
              <a:rPr lang="en-US" dirty="0"/>
              <a:t>Do not re-wet a dirty cloth</a:t>
            </a:r>
          </a:p>
          <a:p>
            <a:pPr lvl="1"/>
            <a:r>
              <a:rPr lang="en-US" dirty="0"/>
              <a:t>Keep dirty cloths separate from                      clean cloths</a:t>
            </a:r>
          </a:p>
          <a:p>
            <a:r>
              <a:rPr lang="en-US" dirty="0"/>
              <a:t>Make sure to clean the cleaning cart and equipment, too</a:t>
            </a:r>
          </a:p>
          <a:p>
            <a:pPr lvl="1"/>
            <a:r>
              <a:rPr lang="en-US" dirty="0"/>
              <a:t>Example: mop handles and spray bottles</a:t>
            </a:r>
          </a:p>
          <a:p>
            <a:pPr lvl="1"/>
            <a:endParaRPr lang="en-US" dirty="0"/>
          </a:p>
        </p:txBody>
      </p:sp>
      <p:sp>
        <p:nvSpPr>
          <p:cNvPr id="4" name="TextBox 3"/>
          <p:cNvSpPr txBox="1"/>
          <p:nvPr/>
        </p:nvSpPr>
        <p:spPr>
          <a:xfrm>
            <a:off x="2133600" y="4774168"/>
            <a:ext cx="4114800" cy="369332"/>
          </a:xfrm>
          <a:prstGeom prst="rect">
            <a:avLst/>
          </a:prstGeom>
          <a:noFill/>
        </p:spPr>
        <p:txBody>
          <a:bodyPr wrap="square" rtlCol="0">
            <a:spAutoFit/>
          </a:bodyPr>
          <a:lstStyle/>
          <a:p>
            <a:r>
              <a:rPr lang="en-US" i="1" dirty="0"/>
              <a:t>Always follow your facility-specific policy!</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1276350"/>
            <a:ext cx="1905000" cy="1868900"/>
          </a:xfrm>
          <a:prstGeom prst="rect">
            <a:avLst/>
          </a:prstGeom>
        </p:spPr>
      </p:pic>
    </p:spTree>
    <p:extLst>
      <p:ext uri="{BB962C8B-B14F-4D97-AF65-F5344CB8AC3E}">
        <p14:creationId xmlns:p14="http://schemas.microsoft.com/office/powerpoint/2010/main" val="2016842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8229600" cy="857250"/>
          </a:xfrm>
        </p:spPr>
        <p:txBody>
          <a:bodyPr>
            <a:normAutofit/>
          </a:bodyPr>
          <a:lstStyle/>
          <a:p>
            <a:r>
              <a:rPr lang="en-US" dirty="0"/>
              <a:t>Hand Hygiene - Why?</a:t>
            </a:r>
          </a:p>
        </p:txBody>
      </p:sp>
      <p:sp>
        <p:nvSpPr>
          <p:cNvPr id="3" name="Content Placeholder 2"/>
          <p:cNvSpPr>
            <a:spLocks noGrp="1"/>
          </p:cNvSpPr>
          <p:nvPr>
            <p:ph idx="1"/>
          </p:nvPr>
        </p:nvSpPr>
        <p:spPr>
          <a:xfrm>
            <a:off x="457200" y="1428750"/>
            <a:ext cx="7239000" cy="2514600"/>
          </a:xfrm>
        </p:spPr>
        <p:txBody>
          <a:bodyPr>
            <a:normAutofit fontScale="85000" lnSpcReduction="10000"/>
          </a:bodyPr>
          <a:lstStyle/>
          <a:p>
            <a:r>
              <a:rPr lang="en-US" dirty="0"/>
              <a:t>Hands are the most common way germs are spread in healthcare</a:t>
            </a:r>
          </a:p>
          <a:p>
            <a:r>
              <a:rPr lang="en-US" i="1" dirty="0"/>
              <a:t>C. </a:t>
            </a:r>
            <a:r>
              <a:rPr lang="en-US" i="1" dirty="0" err="1"/>
              <a:t>auris</a:t>
            </a:r>
            <a:r>
              <a:rPr lang="en-US" i="1" dirty="0"/>
              <a:t> </a:t>
            </a:r>
            <a:r>
              <a:rPr lang="en-US" dirty="0"/>
              <a:t>can live on surfaces and objects</a:t>
            </a:r>
          </a:p>
          <a:p>
            <a:pPr lvl="1"/>
            <a:r>
              <a:rPr lang="en-US" dirty="0"/>
              <a:t>Can be picked up on hands and shared</a:t>
            </a:r>
          </a:p>
          <a:p>
            <a:r>
              <a:rPr lang="en-US" dirty="0"/>
              <a:t>Gloves are not a substitute</a:t>
            </a:r>
            <a:br>
              <a:rPr lang="en-US" dirty="0"/>
            </a:br>
            <a:r>
              <a:rPr lang="en-US" dirty="0"/>
              <a:t>for hand hygiene</a:t>
            </a:r>
          </a:p>
        </p:txBody>
      </p:sp>
      <p:sp>
        <p:nvSpPr>
          <p:cNvPr id="4" name="TextBox 3"/>
          <p:cNvSpPr txBox="1"/>
          <p:nvPr/>
        </p:nvSpPr>
        <p:spPr>
          <a:xfrm>
            <a:off x="304800" y="4589502"/>
            <a:ext cx="6781800" cy="246221"/>
          </a:xfrm>
          <a:prstGeom prst="rect">
            <a:avLst/>
          </a:prstGeom>
          <a:noFill/>
        </p:spPr>
        <p:txBody>
          <a:bodyPr wrap="square" rtlCol="0">
            <a:spAutoFit/>
          </a:bodyPr>
          <a:lstStyle/>
          <a:p>
            <a:r>
              <a:rPr lang="en-US" sz="1000" dirty="0"/>
              <a:t>Source: </a:t>
            </a:r>
            <a:r>
              <a:rPr lang="en-US" sz="1000" dirty="0">
                <a:hlinkClick r:id="rId3"/>
              </a:rPr>
              <a:t>https://www.cdc.gov/handhygiene/providers/guideline.html</a:t>
            </a:r>
            <a:r>
              <a:rPr lang="en-US" sz="1000" dirty="0"/>
              <a:t> (including image)</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0661" y="1850593"/>
            <a:ext cx="1860939" cy="2434109"/>
          </a:xfrm>
          <a:prstGeom prst="rect">
            <a:avLst/>
          </a:prstGeom>
        </p:spPr>
      </p:pic>
      <p:sp>
        <p:nvSpPr>
          <p:cNvPr id="6" name="Rectangle 5"/>
          <p:cNvSpPr/>
          <p:nvPr/>
        </p:nvSpPr>
        <p:spPr>
          <a:xfrm>
            <a:off x="1905000" y="4062710"/>
            <a:ext cx="4047518" cy="369332"/>
          </a:xfrm>
          <a:prstGeom prst="rect">
            <a:avLst/>
          </a:prstGeom>
        </p:spPr>
        <p:txBody>
          <a:bodyPr wrap="none">
            <a:spAutoFit/>
          </a:bodyPr>
          <a:lstStyle/>
          <a:p>
            <a:pPr lvl="0"/>
            <a:r>
              <a:rPr lang="en-US" i="1" dirty="0"/>
              <a:t>Always follow your facility-specific policy!</a:t>
            </a:r>
          </a:p>
        </p:txBody>
      </p:sp>
    </p:spTree>
    <p:extLst>
      <p:ext uri="{BB962C8B-B14F-4D97-AF65-F5344CB8AC3E}">
        <p14:creationId xmlns:p14="http://schemas.microsoft.com/office/powerpoint/2010/main" val="3505462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1950"/>
            <a:ext cx="8763000" cy="857250"/>
          </a:xfrm>
        </p:spPr>
        <p:txBody>
          <a:bodyPr>
            <a:noAutofit/>
          </a:bodyPr>
          <a:lstStyle/>
          <a:p>
            <a:r>
              <a:rPr lang="en-US" dirty="0"/>
              <a:t>Hand Hygiene - Wash or Sanitize?</a:t>
            </a:r>
          </a:p>
        </p:txBody>
      </p:sp>
      <p:sp>
        <p:nvSpPr>
          <p:cNvPr id="3" name="Content Placeholder 2"/>
          <p:cNvSpPr>
            <a:spLocks noGrp="1"/>
          </p:cNvSpPr>
          <p:nvPr>
            <p:ph idx="1"/>
          </p:nvPr>
        </p:nvSpPr>
        <p:spPr>
          <a:xfrm>
            <a:off x="4267200" y="2362015"/>
            <a:ext cx="1066800" cy="762000"/>
          </a:xfrm>
        </p:spPr>
        <p:txBody>
          <a:bodyPr>
            <a:normAutofit/>
          </a:bodyPr>
          <a:lstStyle/>
          <a:p>
            <a:pPr marL="0" indent="0">
              <a:buNone/>
            </a:pPr>
            <a:r>
              <a:rPr lang="en-US" dirty="0"/>
              <a:t>OR</a:t>
            </a:r>
          </a:p>
        </p:txBody>
      </p:sp>
      <p:sp>
        <p:nvSpPr>
          <p:cNvPr id="4" name="TextBox 3"/>
          <p:cNvSpPr txBox="1"/>
          <p:nvPr/>
        </p:nvSpPr>
        <p:spPr>
          <a:xfrm>
            <a:off x="304800" y="4857750"/>
            <a:ext cx="6781800" cy="246221"/>
          </a:xfrm>
          <a:prstGeom prst="rect">
            <a:avLst/>
          </a:prstGeom>
          <a:noFill/>
        </p:spPr>
        <p:txBody>
          <a:bodyPr wrap="square" rtlCol="0">
            <a:spAutoFit/>
          </a:bodyPr>
          <a:lstStyle/>
          <a:p>
            <a:r>
              <a:rPr lang="en-US" sz="1000" dirty="0"/>
              <a:t>Source: https://www.cdc.gov/handhygiene/providers/guideline.html</a:t>
            </a:r>
          </a:p>
        </p:txBody>
      </p:sp>
      <p:grpSp>
        <p:nvGrpSpPr>
          <p:cNvPr id="8" name="Group 7"/>
          <p:cNvGrpSpPr/>
          <p:nvPr/>
        </p:nvGrpSpPr>
        <p:grpSpPr>
          <a:xfrm>
            <a:off x="685800" y="1361014"/>
            <a:ext cx="2895600" cy="2759333"/>
            <a:chOff x="6631456" y="2038350"/>
            <a:chExt cx="2372033" cy="198120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7871" y="2886075"/>
              <a:ext cx="1515618" cy="113347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1456" y="2038350"/>
              <a:ext cx="1528354" cy="1142999"/>
            </a:xfrm>
            <a:prstGeom prst="rect">
              <a:avLst/>
            </a:prstGeom>
          </p:spPr>
        </p:pic>
      </p:gr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9800" y="1250910"/>
            <a:ext cx="1868003" cy="2869437"/>
          </a:xfrm>
          <a:prstGeom prst="rect">
            <a:avLst/>
          </a:prstGeom>
        </p:spPr>
      </p:pic>
      <p:sp>
        <p:nvSpPr>
          <p:cNvPr id="5" name="Rectangle 4"/>
          <p:cNvSpPr/>
          <p:nvPr/>
        </p:nvSpPr>
        <p:spPr>
          <a:xfrm>
            <a:off x="2438400" y="4346604"/>
            <a:ext cx="4047518" cy="369332"/>
          </a:xfrm>
          <a:prstGeom prst="rect">
            <a:avLst/>
          </a:prstGeom>
        </p:spPr>
        <p:txBody>
          <a:bodyPr wrap="none">
            <a:spAutoFit/>
          </a:bodyPr>
          <a:lstStyle/>
          <a:p>
            <a:pPr lvl="0"/>
            <a:r>
              <a:rPr lang="en-US" i="1" dirty="0">
                <a:solidFill>
                  <a:prstClr val="black"/>
                </a:solidFill>
              </a:rPr>
              <a:t>Always follow your facility-specific policy!</a:t>
            </a:r>
          </a:p>
        </p:txBody>
      </p:sp>
    </p:spTree>
    <p:extLst>
      <p:ext uri="{BB962C8B-B14F-4D97-AF65-F5344CB8AC3E}">
        <p14:creationId xmlns:p14="http://schemas.microsoft.com/office/powerpoint/2010/main" val="3681152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1950"/>
            <a:ext cx="8686800" cy="660427"/>
          </a:xfrm>
        </p:spPr>
        <p:txBody>
          <a:bodyPr>
            <a:noAutofit/>
          </a:bodyPr>
          <a:lstStyle/>
          <a:p>
            <a:r>
              <a:rPr lang="en-US" sz="4000" dirty="0"/>
              <a:t>Hand Hygiene – Soap and Water</a:t>
            </a:r>
          </a:p>
        </p:txBody>
      </p:sp>
      <p:sp>
        <p:nvSpPr>
          <p:cNvPr id="4" name="TextBox 3"/>
          <p:cNvSpPr txBox="1"/>
          <p:nvPr/>
        </p:nvSpPr>
        <p:spPr>
          <a:xfrm>
            <a:off x="293265" y="4462475"/>
            <a:ext cx="4111305" cy="523220"/>
          </a:xfrm>
          <a:prstGeom prst="rect">
            <a:avLst/>
          </a:prstGeom>
          <a:noFill/>
        </p:spPr>
        <p:txBody>
          <a:bodyPr wrap="square" rtlCol="0">
            <a:spAutoFit/>
          </a:bodyPr>
          <a:lstStyle/>
          <a:p>
            <a:r>
              <a:rPr lang="en-US" i="1" dirty="0"/>
              <a:t>Always follow your facility-specific policy!</a:t>
            </a:r>
          </a:p>
          <a:p>
            <a:r>
              <a:rPr lang="en-US" sz="1000" dirty="0"/>
              <a:t>Source: https://www.cdc.gov/handhygiene/providers/guideline.html</a:t>
            </a:r>
          </a:p>
        </p:txBody>
      </p:sp>
      <p:pic>
        <p:nvPicPr>
          <p:cNvPr id="7" name="Picture 6"/>
          <p:cNvPicPr>
            <a:picLocks noChangeAspect="1"/>
          </p:cNvPicPr>
          <p:nvPr/>
        </p:nvPicPr>
        <p:blipFill rotWithShape="1">
          <a:blip r:embed="rId3"/>
          <a:srcRect l="639" t="1377" r="935"/>
          <a:stretch/>
        </p:blipFill>
        <p:spPr>
          <a:xfrm>
            <a:off x="4296040" y="1047750"/>
            <a:ext cx="4368277" cy="3389352"/>
          </a:xfrm>
          <a:prstGeom prst="rect">
            <a:avLst/>
          </a:prstGeom>
        </p:spPr>
      </p:pic>
      <p:sp>
        <p:nvSpPr>
          <p:cNvPr id="3" name="TextBox 2"/>
          <p:cNvSpPr txBox="1"/>
          <p:nvPr/>
        </p:nvSpPr>
        <p:spPr>
          <a:xfrm>
            <a:off x="399526" y="1380492"/>
            <a:ext cx="3896514" cy="2893100"/>
          </a:xfrm>
          <a:prstGeom prst="rect">
            <a:avLst/>
          </a:prstGeom>
          <a:noFill/>
        </p:spPr>
        <p:txBody>
          <a:bodyPr wrap="square" rtlCol="0">
            <a:spAutoFit/>
          </a:bodyPr>
          <a:lstStyle/>
          <a:p>
            <a:pPr marL="285750" indent="-285750">
              <a:buFont typeface="Arial" panose="020B0604020202020204" pitchFamily="34" charset="0"/>
              <a:buChar char="•"/>
            </a:pPr>
            <a:r>
              <a:rPr lang="en-US" sz="2600" dirty="0">
                <a:latin typeface="Arial" panose="020B0604020202020204" pitchFamily="34" charset="0"/>
                <a:cs typeface="Arial" panose="020B0604020202020204" pitchFamily="34" charset="0"/>
              </a:rPr>
              <a:t>Use when you can see your hands are dirty</a:t>
            </a:r>
          </a:p>
          <a:p>
            <a:pPr marL="285750" indent="-285750">
              <a:buFont typeface="Arial" panose="020B0604020202020204" pitchFamily="34" charset="0"/>
              <a:buChar char="•"/>
            </a:pPr>
            <a:r>
              <a:rPr lang="en-US" sz="2600" dirty="0">
                <a:latin typeface="Arial" panose="020B0604020202020204" pitchFamily="34" charset="0"/>
                <a:cs typeface="Arial" panose="020B0604020202020204" pitchFamily="34" charset="0"/>
              </a:rPr>
              <a:t>After using the restroom</a:t>
            </a:r>
          </a:p>
          <a:p>
            <a:pPr marL="285750" indent="-285750">
              <a:buFont typeface="Arial" panose="020B0604020202020204" pitchFamily="34" charset="0"/>
              <a:buChar char="•"/>
            </a:pPr>
            <a:r>
              <a:rPr lang="en-US" sz="2600" dirty="0">
                <a:latin typeface="Arial" panose="020B0604020202020204" pitchFamily="34" charset="0"/>
                <a:cs typeface="Arial" panose="020B0604020202020204" pitchFamily="34" charset="0"/>
              </a:rPr>
              <a:t>Before you eat</a:t>
            </a:r>
          </a:p>
          <a:p>
            <a:pPr marL="285750" indent="-285750">
              <a:buFont typeface="Arial" panose="020B0604020202020204" pitchFamily="34" charset="0"/>
              <a:buChar char="•"/>
            </a:pPr>
            <a:r>
              <a:rPr lang="en-US" sz="2600" dirty="0">
                <a:latin typeface="Arial" panose="020B0604020202020204" pitchFamily="34" charset="0"/>
                <a:cs typeface="Arial" panose="020B0604020202020204" pitchFamily="34" charset="0"/>
              </a:rPr>
              <a:t>Any other times your facility policy says to</a:t>
            </a:r>
          </a:p>
        </p:txBody>
      </p:sp>
    </p:spTree>
    <p:extLst>
      <p:ext uri="{BB962C8B-B14F-4D97-AF65-F5344CB8AC3E}">
        <p14:creationId xmlns:p14="http://schemas.microsoft.com/office/powerpoint/2010/main" val="1997629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8229600" cy="857250"/>
          </a:xfrm>
        </p:spPr>
        <p:txBody>
          <a:bodyPr>
            <a:normAutofit/>
          </a:bodyPr>
          <a:lstStyle/>
          <a:p>
            <a:r>
              <a:rPr lang="en-US" dirty="0"/>
              <a:t>Hand Hygiene – Sanitize</a:t>
            </a:r>
          </a:p>
        </p:txBody>
      </p:sp>
      <p:sp>
        <p:nvSpPr>
          <p:cNvPr id="3" name="Content Placeholder 2"/>
          <p:cNvSpPr>
            <a:spLocks noGrp="1"/>
          </p:cNvSpPr>
          <p:nvPr>
            <p:ph idx="1"/>
          </p:nvPr>
        </p:nvSpPr>
        <p:spPr>
          <a:xfrm>
            <a:off x="762000" y="1316254"/>
            <a:ext cx="4495800" cy="2709808"/>
          </a:xfrm>
        </p:spPr>
        <p:txBody>
          <a:bodyPr>
            <a:noAutofit/>
          </a:bodyPr>
          <a:lstStyle/>
          <a:p>
            <a:r>
              <a:rPr lang="en-US" sz="2600" dirty="0"/>
              <a:t>Use any time other than when you must wash</a:t>
            </a:r>
            <a:br>
              <a:rPr lang="en-US" sz="2600" dirty="0"/>
            </a:br>
            <a:r>
              <a:rPr lang="en-US" sz="2600" dirty="0"/>
              <a:t>with soap</a:t>
            </a:r>
          </a:p>
          <a:p>
            <a:r>
              <a:rPr lang="en-US" sz="2600" dirty="0"/>
              <a:t>Cover your whole hand and nails with the sanitizer</a:t>
            </a:r>
          </a:p>
          <a:p>
            <a:r>
              <a:rPr lang="en-US" sz="2600" dirty="0"/>
              <a:t>Rub hands until they dry</a:t>
            </a:r>
          </a:p>
        </p:txBody>
      </p:sp>
      <p:sp>
        <p:nvSpPr>
          <p:cNvPr id="4" name="TextBox 3"/>
          <p:cNvSpPr txBox="1"/>
          <p:nvPr/>
        </p:nvSpPr>
        <p:spPr>
          <a:xfrm>
            <a:off x="304800" y="4589502"/>
            <a:ext cx="6781800" cy="246221"/>
          </a:xfrm>
          <a:prstGeom prst="rect">
            <a:avLst/>
          </a:prstGeom>
          <a:noFill/>
        </p:spPr>
        <p:txBody>
          <a:bodyPr wrap="square" rtlCol="0">
            <a:spAutoFit/>
          </a:bodyPr>
          <a:lstStyle/>
          <a:p>
            <a:r>
              <a:rPr lang="en-US" sz="1000" dirty="0"/>
              <a:t>Source: https://www.cdc.gov/handhygiene/providers/guideline.html</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16438"/>
          <a:stretch/>
        </p:blipFill>
        <p:spPr>
          <a:xfrm>
            <a:off x="5638800" y="1151228"/>
            <a:ext cx="2590800" cy="3325522"/>
          </a:xfrm>
          <a:prstGeom prst="rect">
            <a:avLst/>
          </a:prstGeom>
        </p:spPr>
      </p:pic>
      <p:sp>
        <p:nvSpPr>
          <p:cNvPr id="6" name="Rectangle 5"/>
          <p:cNvSpPr/>
          <p:nvPr/>
        </p:nvSpPr>
        <p:spPr>
          <a:xfrm>
            <a:off x="914400" y="4123116"/>
            <a:ext cx="4047518" cy="369332"/>
          </a:xfrm>
          <a:prstGeom prst="rect">
            <a:avLst/>
          </a:prstGeom>
        </p:spPr>
        <p:txBody>
          <a:bodyPr wrap="none">
            <a:spAutoFit/>
          </a:bodyPr>
          <a:lstStyle/>
          <a:p>
            <a:pPr lvl="0"/>
            <a:r>
              <a:rPr lang="en-US" i="1" dirty="0">
                <a:solidFill>
                  <a:prstClr val="black"/>
                </a:solidFill>
              </a:rPr>
              <a:t>Always follow your facility-specific policy!</a:t>
            </a:r>
          </a:p>
        </p:txBody>
      </p:sp>
    </p:spTree>
    <p:extLst>
      <p:ext uri="{BB962C8B-B14F-4D97-AF65-F5344CB8AC3E}">
        <p14:creationId xmlns:p14="http://schemas.microsoft.com/office/powerpoint/2010/main" val="2762190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438150"/>
            <a:ext cx="8229600" cy="914400"/>
          </a:xfrm>
        </p:spPr>
        <p:txBody>
          <a:bodyPr>
            <a:normAutofit/>
          </a:bodyPr>
          <a:lstStyle/>
          <a:p>
            <a:r>
              <a:rPr lang="en-US" dirty="0"/>
              <a:t>Outline</a:t>
            </a:r>
          </a:p>
        </p:txBody>
      </p:sp>
      <p:sp>
        <p:nvSpPr>
          <p:cNvPr id="4" name="Content Placeholder 3"/>
          <p:cNvSpPr>
            <a:spLocks noGrp="1"/>
          </p:cNvSpPr>
          <p:nvPr>
            <p:ph idx="1"/>
          </p:nvPr>
        </p:nvSpPr>
        <p:spPr>
          <a:xfrm>
            <a:off x="457200" y="1428750"/>
            <a:ext cx="8229600" cy="3124200"/>
          </a:xfrm>
        </p:spPr>
        <p:txBody>
          <a:bodyPr>
            <a:normAutofit fontScale="92500" lnSpcReduction="20000"/>
          </a:bodyPr>
          <a:lstStyle/>
          <a:p>
            <a:r>
              <a:rPr lang="en-US" dirty="0"/>
              <a:t>Background</a:t>
            </a:r>
          </a:p>
          <a:p>
            <a:pPr lvl="1"/>
            <a:r>
              <a:rPr lang="en-US" i="1" dirty="0"/>
              <a:t>Candida </a:t>
            </a:r>
            <a:r>
              <a:rPr lang="en-US" i="1" dirty="0" err="1"/>
              <a:t>auris</a:t>
            </a:r>
            <a:endParaRPr lang="en-US" i="1" dirty="0"/>
          </a:p>
          <a:p>
            <a:pPr lvl="1"/>
            <a:r>
              <a:rPr lang="en-US" dirty="0"/>
              <a:t>NYSDOH activities to help control </a:t>
            </a:r>
            <a:r>
              <a:rPr lang="en-US" i="1" dirty="0"/>
              <a:t>Candida </a:t>
            </a:r>
            <a:r>
              <a:rPr lang="en-US" i="1" dirty="0" err="1"/>
              <a:t>auris</a:t>
            </a:r>
            <a:endParaRPr lang="en-US" i="1" dirty="0"/>
          </a:p>
          <a:p>
            <a:r>
              <a:rPr lang="en-US" dirty="0"/>
              <a:t>Infection Prevention and Control</a:t>
            </a:r>
          </a:p>
          <a:p>
            <a:pPr lvl="1"/>
            <a:r>
              <a:rPr lang="en-US" dirty="0"/>
              <a:t>Cleaning and Disinfection</a:t>
            </a:r>
          </a:p>
          <a:p>
            <a:pPr lvl="1"/>
            <a:r>
              <a:rPr lang="en-US" dirty="0"/>
              <a:t>Hand Hygiene</a:t>
            </a:r>
          </a:p>
          <a:p>
            <a:pPr lvl="1"/>
            <a:r>
              <a:rPr lang="en-US" dirty="0"/>
              <a:t>Standard and Contact Precautions</a:t>
            </a:r>
          </a:p>
        </p:txBody>
      </p:sp>
    </p:spTree>
    <p:extLst>
      <p:ext uri="{BB962C8B-B14F-4D97-AF65-F5344CB8AC3E}">
        <p14:creationId xmlns:p14="http://schemas.microsoft.com/office/powerpoint/2010/main" val="3184849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19101"/>
            <a:ext cx="8229600" cy="857250"/>
          </a:xfrm>
        </p:spPr>
        <p:txBody>
          <a:bodyPr>
            <a:normAutofit/>
          </a:bodyPr>
          <a:lstStyle/>
          <a:p>
            <a:pPr algn="l"/>
            <a:r>
              <a:rPr lang="en-US" dirty="0"/>
              <a:t>Hand Hygiene – Fingernails, too</a:t>
            </a:r>
          </a:p>
        </p:txBody>
      </p:sp>
      <p:sp>
        <p:nvSpPr>
          <p:cNvPr id="5" name="Content Placeholder 4"/>
          <p:cNvSpPr>
            <a:spLocks noGrp="1"/>
          </p:cNvSpPr>
          <p:nvPr>
            <p:ph idx="1"/>
          </p:nvPr>
        </p:nvSpPr>
        <p:spPr>
          <a:xfrm>
            <a:off x="455751" y="1408927"/>
            <a:ext cx="4803498" cy="3047999"/>
          </a:xfrm>
        </p:spPr>
        <p:txBody>
          <a:bodyPr>
            <a:noAutofit/>
          </a:bodyPr>
          <a:lstStyle/>
          <a:p>
            <a:pPr>
              <a:lnSpc>
                <a:spcPct val="80000"/>
              </a:lnSpc>
            </a:pPr>
            <a:r>
              <a:rPr lang="en-US" sz="2800" dirty="0"/>
              <a:t>Keep fingernails short and clean</a:t>
            </a:r>
          </a:p>
          <a:p>
            <a:pPr>
              <a:lnSpc>
                <a:spcPct val="80000"/>
              </a:lnSpc>
            </a:pPr>
            <a:r>
              <a:rPr lang="en-US" sz="2800" dirty="0"/>
              <a:t>Best to avoid artificial nails</a:t>
            </a:r>
          </a:p>
          <a:p>
            <a:pPr lvl="1">
              <a:lnSpc>
                <a:spcPct val="80000"/>
              </a:lnSpc>
            </a:pPr>
            <a:r>
              <a:rPr lang="en-US" sz="2400" dirty="0"/>
              <a:t>Includes gels, wraps, extensions, nail jewelry, etc.</a:t>
            </a:r>
          </a:p>
          <a:p>
            <a:pPr lvl="1">
              <a:lnSpc>
                <a:spcPct val="80000"/>
              </a:lnSpc>
            </a:pPr>
            <a:r>
              <a:rPr lang="en-US" sz="2400" dirty="0"/>
              <a:t>Bacteria, viruses, and fungi can stick to material used to make artificial nails</a:t>
            </a:r>
          </a:p>
        </p:txBody>
      </p:sp>
      <p:sp>
        <p:nvSpPr>
          <p:cNvPr id="4" name="TextBox 3"/>
          <p:cNvSpPr txBox="1"/>
          <p:nvPr/>
        </p:nvSpPr>
        <p:spPr>
          <a:xfrm>
            <a:off x="304800" y="4589502"/>
            <a:ext cx="6781800" cy="553998"/>
          </a:xfrm>
          <a:prstGeom prst="rect">
            <a:avLst/>
          </a:prstGeom>
          <a:noFill/>
        </p:spPr>
        <p:txBody>
          <a:bodyPr wrap="square" rtlCol="0">
            <a:spAutoFit/>
          </a:bodyPr>
          <a:lstStyle/>
          <a:p>
            <a:r>
              <a:rPr lang="en-US" i="1" dirty="0"/>
              <a:t>Always follow your facility-specific policy!</a:t>
            </a:r>
          </a:p>
          <a:p>
            <a:r>
              <a:rPr lang="en-US" sz="1200" dirty="0"/>
              <a:t>Source: https://www.cdc.gov/mmwr/PDF/rr/rr5116.pdf</a:t>
            </a:r>
          </a:p>
        </p:txBody>
      </p:sp>
      <p:grpSp>
        <p:nvGrpSpPr>
          <p:cNvPr id="3" name="Group 2"/>
          <p:cNvGrpSpPr/>
          <p:nvPr/>
        </p:nvGrpSpPr>
        <p:grpSpPr>
          <a:xfrm>
            <a:off x="5410200" y="1547296"/>
            <a:ext cx="3581400" cy="3386654"/>
            <a:chOff x="5410200" y="1657350"/>
            <a:chExt cx="3581400" cy="3386654"/>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1733550"/>
              <a:ext cx="3310454" cy="3310454"/>
            </a:xfrm>
            <a:prstGeom prst="rect">
              <a:avLst/>
            </a:prstGeom>
          </p:spPr>
        </p:pic>
        <p:grpSp>
          <p:nvGrpSpPr>
            <p:cNvPr id="7" name="Group 6"/>
            <p:cNvGrpSpPr/>
            <p:nvPr/>
          </p:nvGrpSpPr>
          <p:grpSpPr>
            <a:xfrm>
              <a:off x="5410200" y="1657350"/>
              <a:ext cx="3581400" cy="3276600"/>
              <a:chOff x="6477000" y="1657350"/>
              <a:chExt cx="2514600" cy="2362200"/>
            </a:xfrm>
          </p:grpSpPr>
          <p:sp>
            <p:nvSpPr>
              <p:cNvPr id="8" name="Oval 7"/>
              <p:cNvSpPr/>
              <p:nvPr/>
            </p:nvSpPr>
            <p:spPr>
              <a:xfrm>
                <a:off x="6477000" y="1657350"/>
                <a:ext cx="2514600" cy="2362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8" idx="1"/>
                <a:endCxn id="8" idx="5"/>
              </p:cNvCxnSpPr>
              <p:nvPr/>
            </p:nvCxnSpPr>
            <p:spPr>
              <a:xfrm>
                <a:off x="6845255" y="2003286"/>
                <a:ext cx="1778090" cy="167032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286767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8229600" cy="857250"/>
          </a:xfrm>
        </p:spPr>
        <p:txBody>
          <a:bodyPr>
            <a:normAutofit/>
          </a:bodyPr>
          <a:lstStyle/>
          <a:p>
            <a:r>
              <a:rPr lang="en-US" dirty="0"/>
              <a:t>Standard Precautions</a:t>
            </a:r>
          </a:p>
        </p:txBody>
      </p:sp>
      <p:sp>
        <p:nvSpPr>
          <p:cNvPr id="3" name="Content Placeholder 2"/>
          <p:cNvSpPr>
            <a:spLocks noGrp="1"/>
          </p:cNvSpPr>
          <p:nvPr>
            <p:ph idx="1"/>
          </p:nvPr>
        </p:nvSpPr>
        <p:spPr>
          <a:xfrm>
            <a:off x="301105" y="1233215"/>
            <a:ext cx="8398669" cy="582260"/>
          </a:xfrm>
        </p:spPr>
        <p:txBody>
          <a:bodyPr>
            <a:normAutofit/>
          </a:bodyPr>
          <a:lstStyle/>
          <a:p>
            <a:pPr marL="0" indent="0" algn="ctr">
              <a:buNone/>
            </a:pPr>
            <a:r>
              <a:rPr lang="en-US" dirty="0"/>
              <a:t>Every patient and resident, every day</a:t>
            </a:r>
          </a:p>
        </p:txBody>
      </p:sp>
      <p:sp>
        <p:nvSpPr>
          <p:cNvPr id="4" name="TextBox 3"/>
          <p:cNvSpPr txBox="1"/>
          <p:nvPr/>
        </p:nvSpPr>
        <p:spPr>
          <a:xfrm>
            <a:off x="228600" y="4837959"/>
            <a:ext cx="6781800" cy="246221"/>
          </a:xfrm>
          <a:prstGeom prst="rect">
            <a:avLst/>
          </a:prstGeom>
          <a:noFill/>
        </p:spPr>
        <p:txBody>
          <a:bodyPr wrap="square" rtlCol="0">
            <a:spAutoFit/>
          </a:bodyPr>
          <a:lstStyle/>
          <a:p>
            <a:r>
              <a:rPr lang="en-US" sz="1000" dirty="0"/>
              <a:t>Source: https://www.cdc.gov/hicpac/pdf/isolation/Isolation2007.pdf</a:t>
            </a:r>
          </a:p>
        </p:txBody>
      </p:sp>
      <p:grpSp>
        <p:nvGrpSpPr>
          <p:cNvPr id="18" name="Group 17"/>
          <p:cNvGrpSpPr/>
          <p:nvPr/>
        </p:nvGrpSpPr>
        <p:grpSpPr>
          <a:xfrm>
            <a:off x="336824" y="1885950"/>
            <a:ext cx="8426176" cy="2271337"/>
            <a:chOff x="442841" y="2248315"/>
            <a:chExt cx="8426176" cy="2271337"/>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5257" y="2432464"/>
              <a:ext cx="925196" cy="1392669"/>
            </a:xfrm>
            <a:prstGeom prst="rect">
              <a:avLst/>
            </a:prstGeom>
          </p:spPr>
        </p:pic>
        <p:grpSp>
          <p:nvGrpSpPr>
            <p:cNvPr id="15" name="Group 14"/>
            <p:cNvGrpSpPr/>
            <p:nvPr/>
          </p:nvGrpSpPr>
          <p:grpSpPr>
            <a:xfrm>
              <a:off x="442841" y="2544038"/>
              <a:ext cx="1462159" cy="1732970"/>
              <a:chOff x="442841" y="2691812"/>
              <a:chExt cx="1462159" cy="1732970"/>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670" y="2691812"/>
                <a:ext cx="835530" cy="1283456"/>
              </a:xfrm>
              <a:prstGeom prst="rect">
                <a:avLst/>
              </a:prstGeom>
            </p:spPr>
          </p:pic>
          <p:sp>
            <p:nvSpPr>
              <p:cNvPr id="11" name="TextBox 10"/>
              <p:cNvSpPr txBox="1"/>
              <p:nvPr/>
            </p:nvSpPr>
            <p:spPr>
              <a:xfrm>
                <a:off x="442841" y="4055450"/>
                <a:ext cx="1462159" cy="369332"/>
              </a:xfrm>
              <a:prstGeom prst="rect">
                <a:avLst/>
              </a:prstGeom>
              <a:noFill/>
            </p:spPr>
            <p:txBody>
              <a:bodyPr wrap="square" rtlCol="0">
                <a:spAutoFit/>
              </a:bodyPr>
              <a:lstStyle/>
              <a:p>
                <a:r>
                  <a:rPr lang="en-US" dirty="0"/>
                  <a:t>hand hygiene</a:t>
                </a:r>
              </a:p>
            </p:txBody>
          </p:sp>
        </p:grpSp>
        <p:sp>
          <p:nvSpPr>
            <p:cNvPr id="12" name="TextBox 11"/>
            <p:cNvSpPr txBox="1"/>
            <p:nvPr/>
          </p:nvSpPr>
          <p:spPr>
            <a:xfrm>
              <a:off x="1981200" y="3873321"/>
              <a:ext cx="3129235" cy="646331"/>
            </a:xfrm>
            <a:prstGeom prst="rect">
              <a:avLst/>
            </a:prstGeom>
            <a:noFill/>
          </p:spPr>
          <p:txBody>
            <a:bodyPr wrap="square" rtlCol="0">
              <a:spAutoFit/>
            </a:bodyPr>
            <a:lstStyle/>
            <a:p>
              <a:pPr algn="ctr"/>
              <a:r>
                <a:rPr lang="en-US" dirty="0"/>
                <a:t>personal protective equipment based on your task</a:t>
              </a:r>
            </a:p>
          </p:txBody>
        </p:sp>
        <p:grpSp>
          <p:nvGrpSpPr>
            <p:cNvPr id="16" name="Group 15"/>
            <p:cNvGrpSpPr/>
            <p:nvPr/>
          </p:nvGrpSpPr>
          <p:grpSpPr>
            <a:xfrm>
              <a:off x="5162822" y="2754709"/>
              <a:ext cx="1803163" cy="1643621"/>
              <a:chOff x="4978637" y="2654812"/>
              <a:chExt cx="1803163" cy="1643621"/>
            </a:xfrm>
          </p:grpSpPr>
          <p:pic>
            <p:nvPicPr>
              <p:cNvPr id="9" name="Picture 8"/>
              <p:cNvPicPr>
                <a:picLocks noChangeAspect="1"/>
              </p:cNvPicPr>
              <p:nvPr/>
            </p:nvPicPr>
            <p:blipFill>
              <a:blip r:embed="rId5"/>
              <a:stretch>
                <a:fillRect/>
              </a:stretch>
            </p:blipFill>
            <p:spPr>
              <a:xfrm>
                <a:off x="5159612" y="2654812"/>
                <a:ext cx="1421077" cy="949011"/>
              </a:xfrm>
              <a:prstGeom prst="rect">
                <a:avLst/>
              </a:prstGeom>
            </p:spPr>
          </p:pic>
          <p:sp>
            <p:nvSpPr>
              <p:cNvPr id="13" name="TextBox 12"/>
              <p:cNvSpPr txBox="1"/>
              <p:nvPr/>
            </p:nvSpPr>
            <p:spPr>
              <a:xfrm>
                <a:off x="4978637" y="3652102"/>
                <a:ext cx="1803163" cy="646331"/>
              </a:xfrm>
              <a:prstGeom prst="rect">
                <a:avLst/>
              </a:prstGeom>
              <a:noFill/>
            </p:spPr>
            <p:txBody>
              <a:bodyPr wrap="square" rtlCol="0">
                <a:spAutoFit/>
              </a:bodyPr>
              <a:lstStyle/>
              <a:p>
                <a:pPr algn="ctr"/>
                <a:r>
                  <a:rPr lang="en-US" dirty="0"/>
                  <a:t>safe injection practices</a:t>
                </a:r>
              </a:p>
            </p:txBody>
          </p:sp>
        </p:grpSp>
        <p:grpSp>
          <p:nvGrpSpPr>
            <p:cNvPr id="17" name="Group 16"/>
            <p:cNvGrpSpPr/>
            <p:nvPr/>
          </p:nvGrpSpPr>
          <p:grpSpPr>
            <a:xfrm>
              <a:off x="6965985" y="2248315"/>
              <a:ext cx="1903032" cy="2229202"/>
              <a:chOff x="7086600" y="2243015"/>
              <a:chExt cx="1903032" cy="2229202"/>
            </a:xfrm>
          </p:grpSpPr>
          <p:pic>
            <p:nvPicPr>
              <p:cNvPr id="10" name="Picture 9"/>
              <p:cNvPicPr>
                <a:picLocks noChangeAspect="1"/>
              </p:cNvPicPr>
              <p:nvPr/>
            </p:nvPicPr>
            <p:blipFill>
              <a:blip r:embed="rId6"/>
              <a:stretch>
                <a:fillRect/>
              </a:stretch>
            </p:blipFill>
            <p:spPr>
              <a:xfrm>
                <a:off x="7543800" y="2243015"/>
                <a:ext cx="979962" cy="1278934"/>
              </a:xfrm>
              <a:prstGeom prst="rect">
                <a:avLst/>
              </a:prstGeom>
            </p:spPr>
          </p:pic>
          <p:sp>
            <p:nvSpPr>
              <p:cNvPr id="14" name="TextBox 13"/>
              <p:cNvSpPr txBox="1"/>
              <p:nvPr/>
            </p:nvSpPr>
            <p:spPr>
              <a:xfrm>
                <a:off x="7086600" y="3548887"/>
                <a:ext cx="1903032" cy="923330"/>
              </a:xfrm>
              <a:prstGeom prst="rect">
                <a:avLst/>
              </a:prstGeom>
              <a:noFill/>
            </p:spPr>
            <p:txBody>
              <a:bodyPr wrap="square" rtlCol="0">
                <a:spAutoFit/>
              </a:bodyPr>
              <a:lstStyle/>
              <a:p>
                <a:pPr algn="ctr"/>
                <a:r>
                  <a:rPr lang="en-US" dirty="0"/>
                  <a:t>respiratory hygiene/cough etiquette</a:t>
                </a:r>
              </a:p>
            </p:txBody>
          </p:sp>
        </p:grpSp>
      </p:grpSp>
      <p:sp>
        <p:nvSpPr>
          <p:cNvPr id="5" name="Rectangle 4"/>
          <p:cNvSpPr/>
          <p:nvPr/>
        </p:nvSpPr>
        <p:spPr>
          <a:xfrm>
            <a:off x="2476680" y="4291890"/>
            <a:ext cx="4047518" cy="369332"/>
          </a:xfrm>
          <a:prstGeom prst="rect">
            <a:avLst/>
          </a:prstGeom>
        </p:spPr>
        <p:txBody>
          <a:bodyPr wrap="none">
            <a:spAutoFit/>
          </a:bodyPr>
          <a:lstStyle/>
          <a:p>
            <a:pPr lvl="0"/>
            <a:r>
              <a:rPr lang="en-US" i="1" dirty="0"/>
              <a:t>Always follow your facility-specific policy!</a:t>
            </a:r>
          </a:p>
        </p:txBody>
      </p:sp>
    </p:spTree>
    <p:extLst>
      <p:ext uri="{BB962C8B-B14F-4D97-AF65-F5344CB8AC3E}">
        <p14:creationId xmlns:p14="http://schemas.microsoft.com/office/powerpoint/2010/main" val="4114460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8229600" cy="1143000"/>
          </a:xfrm>
        </p:spPr>
        <p:txBody>
          <a:bodyPr>
            <a:normAutofit fontScale="90000"/>
          </a:bodyPr>
          <a:lstStyle/>
          <a:p>
            <a:r>
              <a:rPr lang="en-US" dirty="0"/>
              <a:t>Personal Protective Equipment (PPE)</a:t>
            </a:r>
          </a:p>
        </p:txBody>
      </p:sp>
      <p:sp>
        <p:nvSpPr>
          <p:cNvPr id="4" name="TextBox 3"/>
          <p:cNvSpPr txBox="1"/>
          <p:nvPr/>
        </p:nvSpPr>
        <p:spPr>
          <a:xfrm>
            <a:off x="2193465" y="4552950"/>
            <a:ext cx="4343400" cy="369332"/>
          </a:xfrm>
          <a:prstGeom prst="rect">
            <a:avLst/>
          </a:prstGeom>
          <a:noFill/>
        </p:spPr>
        <p:txBody>
          <a:bodyPr wrap="square" rtlCol="0">
            <a:spAutoFit/>
          </a:bodyPr>
          <a:lstStyle/>
          <a:p>
            <a:r>
              <a:rPr lang="en-US" i="1" dirty="0"/>
              <a:t>Always follow your facility-specific policy!</a:t>
            </a:r>
          </a:p>
        </p:txBody>
      </p:sp>
      <p:pic>
        <p:nvPicPr>
          <p:cNvPr id="7" name="Picture 5" descr="1A_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1106" y="1386660"/>
            <a:ext cx="1260663" cy="15740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2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834" y="2691448"/>
            <a:ext cx="1366010" cy="15644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3A_col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6853" y="1260327"/>
            <a:ext cx="1524000" cy="1551831"/>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0" descr="4B_up arro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6312" y="2902878"/>
            <a:ext cx="1337707" cy="142357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descr="5A_colo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41867" y="2949256"/>
            <a:ext cx="1828800" cy="136181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9243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5A_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861631"/>
            <a:ext cx="1828800" cy="136181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361950"/>
            <a:ext cx="8229600" cy="857250"/>
          </a:xfrm>
        </p:spPr>
        <p:txBody>
          <a:bodyPr>
            <a:normAutofit/>
          </a:bodyPr>
          <a:lstStyle/>
          <a:p>
            <a:r>
              <a:rPr lang="en-US" dirty="0"/>
              <a:t>Contact Precautions</a:t>
            </a:r>
          </a:p>
        </p:txBody>
      </p:sp>
      <p:sp>
        <p:nvSpPr>
          <p:cNvPr id="3" name="Content Placeholder 2"/>
          <p:cNvSpPr>
            <a:spLocks noGrp="1"/>
          </p:cNvSpPr>
          <p:nvPr>
            <p:ph idx="1"/>
          </p:nvPr>
        </p:nvSpPr>
        <p:spPr>
          <a:xfrm>
            <a:off x="457200" y="1428750"/>
            <a:ext cx="5867400" cy="2632389"/>
          </a:xfrm>
        </p:spPr>
        <p:txBody>
          <a:bodyPr>
            <a:normAutofit fontScale="85000" lnSpcReduction="10000"/>
          </a:bodyPr>
          <a:lstStyle/>
          <a:p>
            <a:r>
              <a:rPr lang="en-US" dirty="0"/>
              <a:t>Used to stop the spread of </a:t>
            </a:r>
            <a:r>
              <a:rPr lang="en-US" i="1" dirty="0"/>
              <a:t>C. </a:t>
            </a:r>
            <a:r>
              <a:rPr lang="en-US" i="1" dirty="0" err="1"/>
              <a:t>auris</a:t>
            </a:r>
            <a:endParaRPr lang="en-US" i="1" dirty="0"/>
          </a:p>
          <a:p>
            <a:r>
              <a:rPr lang="en-US" dirty="0"/>
              <a:t>Gloves and gowns put a barrier between you and the patient and surfaces around the patient</a:t>
            </a:r>
          </a:p>
          <a:p>
            <a:r>
              <a:rPr lang="en-US" dirty="0"/>
              <a:t>If you are unsure – ask before entering!</a:t>
            </a:r>
          </a:p>
        </p:txBody>
      </p:sp>
      <p:sp>
        <p:nvSpPr>
          <p:cNvPr id="4" name="TextBox 3"/>
          <p:cNvSpPr txBox="1"/>
          <p:nvPr/>
        </p:nvSpPr>
        <p:spPr>
          <a:xfrm>
            <a:off x="152400" y="4781550"/>
            <a:ext cx="6781800" cy="246221"/>
          </a:xfrm>
          <a:prstGeom prst="rect">
            <a:avLst/>
          </a:prstGeom>
          <a:noFill/>
        </p:spPr>
        <p:txBody>
          <a:bodyPr wrap="square" rtlCol="0">
            <a:spAutoFit/>
          </a:bodyPr>
          <a:lstStyle/>
          <a:p>
            <a:r>
              <a:rPr lang="en-US" sz="1000" dirty="0"/>
              <a:t>Source: https://www.cdc.gov/hicpac/pdf/isolation/Isolation2007.pdf</a:t>
            </a:r>
          </a:p>
        </p:txBody>
      </p:sp>
      <p:pic>
        <p:nvPicPr>
          <p:cNvPr id="6" name="Picture 5" descr="1A_col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1284291"/>
            <a:ext cx="1524000" cy="190282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367141" y="4202013"/>
            <a:ext cx="4047518" cy="369332"/>
          </a:xfrm>
          <a:prstGeom prst="rect">
            <a:avLst/>
          </a:prstGeom>
        </p:spPr>
        <p:txBody>
          <a:bodyPr wrap="none">
            <a:spAutoFit/>
          </a:bodyPr>
          <a:lstStyle/>
          <a:p>
            <a:pPr lvl="0"/>
            <a:r>
              <a:rPr lang="en-US" i="1" dirty="0"/>
              <a:t>Always follow your facility-specific policy!</a:t>
            </a:r>
          </a:p>
        </p:txBody>
      </p:sp>
    </p:spTree>
    <p:extLst>
      <p:ext uri="{BB962C8B-B14F-4D97-AF65-F5344CB8AC3E}">
        <p14:creationId xmlns:p14="http://schemas.microsoft.com/office/powerpoint/2010/main" val="773158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468"/>
            <a:ext cx="8839200" cy="1219200"/>
          </a:xfrm>
        </p:spPr>
        <p:txBody>
          <a:bodyPr>
            <a:normAutofit fontScale="90000"/>
          </a:bodyPr>
          <a:lstStyle/>
          <a:p>
            <a:r>
              <a:rPr lang="en-US" dirty="0"/>
              <a:t>Personal Protective Equipment (PPE)</a:t>
            </a:r>
            <a:br>
              <a:rPr lang="en-US" dirty="0"/>
            </a:br>
            <a:r>
              <a:rPr lang="en-US" dirty="0"/>
              <a:t> Pop Quiz!</a:t>
            </a:r>
          </a:p>
        </p:txBody>
      </p:sp>
      <p:sp>
        <p:nvSpPr>
          <p:cNvPr id="3" name="Content Placeholder 2"/>
          <p:cNvSpPr>
            <a:spLocks noGrp="1"/>
          </p:cNvSpPr>
          <p:nvPr>
            <p:ph idx="1"/>
          </p:nvPr>
        </p:nvSpPr>
        <p:spPr>
          <a:xfrm>
            <a:off x="457200" y="1672451"/>
            <a:ext cx="8382000" cy="2651899"/>
          </a:xfrm>
        </p:spPr>
        <p:txBody>
          <a:bodyPr>
            <a:normAutofit fontScale="77500" lnSpcReduction="20000"/>
          </a:bodyPr>
          <a:lstStyle/>
          <a:p>
            <a:r>
              <a:rPr lang="en-US" dirty="0"/>
              <a:t>Where do we store gloves, gowns and eye protection</a:t>
            </a:r>
            <a:br>
              <a:rPr lang="en-US" dirty="0"/>
            </a:br>
            <a:r>
              <a:rPr lang="en-US" dirty="0"/>
              <a:t>or face masks?</a:t>
            </a:r>
          </a:p>
          <a:p>
            <a:pPr lvl="1"/>
            <a:r>
              <a:rPr lang="en-US" dirty="0"/>
              <a:t>If it runs out, where do I find more?</a:t>
            </a:r>
          </a:p>
          <a:p>
            <a:r>
              <a:rPr lang="en-US" dirty="0"/>
              <a:t>Where should I put PPE on?</a:t>
            </a:r>
          </a:p>
          <a:p>
            <a:r>
              <a:rPr lang="en-US" dirty="0"/>
              <a:t>Is PPE allowed in the hallways?</a:t>
            </a:r>
          </a:p>
          <a:p>
            <a:pPr lvl="1"/>
            <a:r>
              <a:rPr lang="en-US" dirty="0"/>
              <a:t>For example: when getting a new cloth during cleaning?</a:t>
            </a:r>
          </a:p>
          <a:p>
            <a:r>
              <a:rPr lang="en-US" dirty="0"/>
              <a:t>Where should I take PPE off?</a:t>
            </a:r>
          </a:p>
        </p:txBody>
      </p:sp>
      <p:sp>
        <p:nvSpPr>
          <p:cNvPr id="4" name="TextBox 3"/>
          <p:cNvSpPr txBox="1"/>
          <p:nvPr/>
        </p:nvSpPr>
        <p:spPr>
          <a:xfrm>
            <a:off x="1828800" y="4400550"/>
            <a:ext cx="4495800" cy="369332"/>
          </a:xfrm>
          <a:prstGeom prst="rect">
            <a:avLst/>
          </a:prstGeom>
          <a:noFill/>
        </p:spPr>
        <p:txBody>
          <a:bodyPr wrap="square" rtlCol="0">
            <a:spAutoFit/>
          </a:bodyPr>
          <a:lstStyle/>
          <a:p>
            <a:r>
              <a:rPr lang="en-US" i="1" dirty="0"/>
              <a:t>Always follow your facility-specific policy!</a:t>
            </a:r>
          </a:p>
        </p:txBody>
      </p:sp>
    </p:spTree>
    <p:extLst>
      <p:ext uri="{BB962C8B-B14F-4D97-AF65-F5344CB8AC3E}">
        <p14:creationId xmlns:p14="http://schemas.microsoft.com/office/powerpoint/2010/main" val="957330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8229600" cy="857250"/>
          </a:xfrm>
        </p:spPr>
        <p:txBody>
          <a:bodyPr>
            <a:normAutofit/>
          </a:bodyPr>
          <a:lstStyle/>
          <a:p>
            <a:r>
              <a:rPr lang="en-US" dirty="0"/>
              <a:t>Communication</a:t>
            </a:r>
          </a:p>
        </p:txBody>
      </p:sp>
      <p:sp>
        <p:nvSpPr>
          <p:cNvPr id="3" name="Content Placeholder 2"/>
          <p:cNvSpPr>
            <a:spLocks noGrp="1"/>
          </p:cNvSpPr>
          <p:nvPr>
            <p:ph idx="1"/>
          </p:nvPr>
        </p:nvSpPr>
        <p:spPr>
          <a:xfrm>
            <a:off x="457200" y="1007637"/>
            <a:ext cx="8382001" cy="3138448"/>
          </a:xfrm>
        </p:spPr>
        <p:txBody>
          <a:bodyPr>
            <a:normAutofit/>
          </a:bodyPr>
          <a:lstStyle/>
          <a:p>
            <a:pPr marL="0" indent="0" algn="ctr">
              <a:buNone/>
            </a:pPr>
            <a:r>
              <a:rPr lang="en-US" sz="3000" dirty="0"/>
              <a:t>Know your facility signs!</a:t>
            </a:r>
          </a:p>
          <a:p>
            <a:pPr marL="0" indent="0" algn="ctr">
              <a:buNone/>
            </a:pPr>
            <a:endParaRPr lang="en-US" dirty="0"/>
          </a:p>
          <a:p>
            <a:pPr marL="0" indent="0" algn="ctr">
              <a:buNone/>
            </a:pPr>
            <a:endParaRPr lang="en-US" dirty="0"/>
          </a:p>
          <a:p>
            <a:pPr marL="0" indent="0" algn="ctr">
              <a:buNone/>
            </a:pPr>
            <a:endParaRPr lang="en-US" dirty="0"/>
          </a:p>
        </p:txBody>
      </p:sp>
      <p:sp>
        <p:nvSpPr>
          <p:cNvPr id="4" name="TextBox 3"/>
          <p:cNvSpPr txBox="1"/>
          <p:nvPr/>
        </p:nvSpPr>
        <p:spPr>
          <a:xfrm>
            <a:off x="190500" y="4781550"/>
            <a:ext cx="6781800" cy="246221"/>
          </a:xfrm>
          <a:prstGeom prst="rect">
            <a:avLst/>
          </a:prstGeom>
          <a:noFill/>
        </p:spPr>
        <p:txBody>
          <a:bodyPr wrap="square" rtlCol="0">
            <a:spAutoFit/>
          </a:bodyPr>
          <a:lstStyle/>
          <a:p>
            <a:r>
              <a:rPr lang="en-US" sz="1000" dirty="0"/>
              <a:t>Source: https://www.cdc.gov/hicpac/pdf/isolation/Isolation2007.pdf</a:t>
            </a:r>
          </a:p>
        </p:txBody>
      </p:sp>
      <p:sp>
        <p:nvSpPr>
          <p:cNvPr id="7" name="TextBox 6"/>
          <p:cNvSpPr txBox="1"/>
          <p:nvPr/>
        </p:nvSpPr>
        <p:spPr>
          <a:xfrm>
            <a:off x="685800" y="2218809"/>
            <a:ext cx="1705818" cy="646331"/>
          </a:xfrm>
          <a:prstGeom prst="rect">
            <a:avLst/>
          </a:prstGeom>
          <a:noFill/>
          <a:ln w="19050">
            <a:solidFill>
              <a:srgbClr val="FF0000"/>
            </a:solidFill>
          </a:ln>
        </p:spPr>
        <p:txBody>
          <a:bodyPr wrap="square" rtlCol="0">
            <a:spAutoFit/>
          </a:bodyPr>
          <a:lstStyle/>
          <a:p>
            <a:pPr algn="ctr"/>
            <a:r>
              <a:rPr lang="en-US" dirty="0"/>
              <a:t>See Nurse before entering</a:t>
            </a:r>
          </a:p>
        </p:txBody>
      </p:sp>
      <p:grpSp>
        <p:nvGrpSpPr>
          <p:cNvPr id="13" name="Group 12"/>
          <p:cNvGrpSpPr/>
          <p:nvPr/>
        </p:nvGrpSpPr>
        <p:grpSpPr>
          <a:xfrm>
            <a:off x="586209" y="3324225"/>
            <a:ext cx="1905000" cy="540524"/>
            <a:chOff x="6172200" y="2336026"/>
            <a:chExt cx="1905000" cy="540524"/>
          </a:xfrm>
        </p:grpSpPr>
        <p:sp>
          <p:nvSpPr>
            <p:cNvPr id="8" name="Oval 7"/>
            <p:cNvSpPr/>
            <p:nvPr/>
          </p:nvSpPr>
          <p:spPr>
            <a:xfrm>
              <a:off x="6172200" y="2343150"/>
              <a:ext cx="533400" cy="533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858000" y="2336026"/>
              <a:ext cx="533400" cy="5334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543800" y="2336026"/>
              <a:ext cx="533400" cy="5334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6477001" y="2168237"/>
            <a:ext cx="2362200" cy="1552201"/>
            <a:chOff x="6172200" y="1929662"/>
            <a:chExt cx="2286000" cy="1219200"/>
          </a:xfrm>
          <a:solidFill>
            <a:srgbClr val="FFFF00"/>
          </a:solidFill>
        </p:grpSpPr>
        <p:sp>
          <p:nvSpPr>
            <p:cNvPr id="11" name="Rectangle 10"/>
            <p:cNvSpPr/>
            <p:nvPr/>
          </p:nvSpPr>
          <p:spPr>
            <a:xfrm>
              <a:off x="6172200" y="1929662"/>
              <a:ext cx="2286000" cy="1219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248400" y="2068899"/>
              <a:ext cx="2133600" cy="923330"/>
            </a:xfrm>
            <a:prstGeom prst="rect">
              <a:avLst/>
            </a:prstGeom>
            <a:grpFill/>
          </p:spPr>
          <p:txBody>
            <a:bodyPr wrap="square" rtlCol="0">
              <a:spAutoFit/>
            </a:bodyPr>
            <a:lstStyle/>
            <a:p>
              <a:pPr algn="ctr"/>
              <a:r>
                <a:rPr lang="en-US" u="sng" dirty="0"/>
                <a:t>Contact Precautions</a:t>
              </a:r>
            </a:p>
            <a:p>
              <a:pPr algn="ctr"/>
              <a:r>
                <a:rPr lang="en-US" dirty="0"/>
                <a:t>Gown and Gloves needed to enter</a:t>
              </a:r>
            </a:p>
          </p:txBody>
        </p:sp>
      </p:grpSp>
      <p:sp>
        <p:nvSpPr>
          <p:cNvPr id="5" name="Rectangle 4"/>
          <p:cNvSpPr/>
          <p:nvPr/>
        </p:nvSpPr>
        <p:spPr>
          <a:xfrm>
            <a:off x="2652291" y="4355121"/>
            <a:ext cx="4047518" cy="369332"/>
          </a:xfrm>
          <a:prstGeom prst="rect">
            <a:avLst/>
          </a:prstGeom>
        </p:spPr>
        <p:txBody>
          <a:bodyPr wrap="none">
            <a:spAutoFit/>
          </a:bodyPr>
          <a:lstStyle/>
          <a:p>
            <a:pPr lvl="0"/>
            <a:r>
              <a:rPr lang="en-US" i="1" dirty="0"/>
              <a:t>Always follow your facility-specific policy!</a:t>
            </a:r>
          </a:p>
        </p:txBody>
      </p:sp>
      <p:pic>
        <p:nvPicPr>
          <p:cNvPr id="6" name="Picture 5"/>
          <p:cNvPicPr>
            <a:picLocks noChangeAspect="1"/>
          </p:cNvPicPr>
          <p:nvPr/>
        </p:nvPicPr>
        <p:blipFill>
          <a:blip r:embed="rId3"/>
          <a:stretch>
            <a:fillRect/>
          </a:stretch>
        </p:blipFill>
        <p:spPr>
          <a:xfrm>
            <a:off x="2875522" y="1626321"/>
            <a:ext cx="3469583" cy="2576861"/>
          </a:xfrm>
          <a:prstGeom prst="rect">
            <a:avLst/>
          </a:prstGeom>
        </p:spPr>
      </p:pic>
    </p:spTree>
    <p:extLst>
      <p:ext uri="{BB962C8B-B14F-4D97-AF65-F5344CB8AC3E}">
        <p14:creationId xmlns:p14="http://schemas.microsoft.com/office/powerpoint/2010/main" val="2163909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95400"/>
            <a:ext cx="6572250" cy="3562350"/>
          </a:xfrm>
        </p:spPr>
        <p:txBody>
          <a:bodyPr>
            <a:normAutofit lnSpcReduction="10000"/>
          </a:bodyPr>
          <a:lstStyle/>
          <a:p>
            <a:r>
              <a:rPr lang="en-US" sz="2600" dirty="0"/>
              <a:t>Infection prevention and control activities are shared responsibilities in healthcare </a:t>
            </a:r>
          </a:p>
          <a:p>
            <a:r>
              <a:rPr lang="en-US" sz="2600" dirty="0"/>
              <a:t>Help prevent </a:t>
            </a:r>
            <a:r>
              <a:rPr lang="en-US" sz="2600" i="1" dirty="0"/>
              <a:t>C. </a:t>
            </a:r>
            <a:r>
              <a:rPr lang="en-US" sz="2600" i="1" dirty="0" err="1"/>
              <a:t>auris</a:t>
            </a:r>
            <a:r>
              <a:rPr lang="en-US" sz="2600" dirty="0"/>
              <a:t> spread in healthcare settings by:</a:t>
            </a:r>
          </a:p>
          <a:p>
            <a:pPr lvl="1"/>
            <a:r>
              <a:rPr lang="en-US" sz="2200" dirty="0"/>
              <a:t>Performing hand hygiene</a:t>
            </a:r>
          </a:p>
          <a:p>
            <a:pPr lvl="1"/>
            <a:r>
              <a:rPr lang="en-US" sz="2200" dirty="0"/>
              <a:t>Using Standard and Contact precautions</a:t>
            </a:r>
          </a:p>
          <a:p>
            <a:pPr lvl="1"/>
            <a:r>
              <a:rPr lang="en-US" sz="2200" dirty="0"/>
              <a:t>Cleaning and disinfecting surfaces and equipment in healthcare settings thoroughly and correctly</a:t>
            </a:r>
            <a:endParaRPr lang="en-US" sz="2200" i="1" dirty="0"/>
          </a:p>
        </p:txBody>
      </p:sp>
      <p:sp>
        <p:nvSpPr>
          <p:cNvPr id="4" name="Title 1"/>
          <p:cNvSpPr txBox="1">
            <a:spLocks/>
          </p:cNvSpPr>
          <p:nvPr/>
        </p:nvSpPr>
        <p:spPr>
          <a:xfrm>
            <a:off x="304800" y="438150"/>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a:t>Summary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2114550"/>
            <a:ext cx="1889760" cy="1889760"/>
          </a:xfrm>
          <a:prstGeom prst="rect">
            <a:avLst/>
          </a:prstGeom>
        </p:spPr>
      </p:pic>
    </p:spTree>
    <p:extLst>
      <p:ext uri="{BB962C8B-B14F-4D97-AF65-F5344CB8AC3E}">
        <p14:creationId xmlns:p14="http://schemas.microsoft.com/office/powerpoint/2010/main" val="1389832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8229600" cy="857250"/>
          </a:xfrm>
        </p:spPr>
        <p:txBody>
          <a:bodyPr>
            <a:normAutofit/>
          </a:bodyPr>
          <a:lstStyle/>
          <a:p>
            <a:r>
              <a:rPr lang="en-US" sz="4000" dirty="0"/>
              <a:t>References</a:t>
            </a:r>
          </a:p>
        </p:txBody>
      </p:sp>
      <p:sp>
        <p:nvSpPr>
          <p:cNvPr id="3" name="Content Placeholder 2"/>
          <p:cNvSpPr>
            <a:spLocks noGrp="1"/>
          </p:cNvSpPr>
          <p:nvPr>
            <p:ph idx="1"/>
          </p:nvPr>
        </p:nvSpPr>
        <p:spPr>
          <a:xfrm>
            <a:off x="457200" y="971550"/>
            <a:ext cx="8229600" cy="3962400"/>
          </a:xfrm>
        </p:spPr>
        <p:txBody>
          <a:bodyPr>
            <a:normAutofit/>
          </a:bodyPr>
          <a:lstStyle/>
          <a:p>
            <a:pPr marL="514350" indent="-514350">
              <a:buFont typeface="+mj-lt"/>
              <a:buAutoNum type="arabicPeriod"/>
            </a:pPr>
            <a:r>
              <a:rPr lang="en-US" sz="600" dirty="0" err="1"/>
              <a:t>Borman</a:t>
            </a:r>
            <a:r>
              <a:rPr lang="en-US" sz="600" dirty="0"/>
              <a:t> AM, </a:t>
            </a:r>
            <a:r>
              <a:rPr lang="en-US" sz="600" dirty="0" err="1"/>
              <a:t>Szekely</a:t>
            </a:r>
            <a:r>
              <a:rPr lang="en-US" sz="600" dirty="0"/>
              <a:t> A, Johnson EM. Comparative pathogenicity of United Kingdom isolates of the emerging pathogen </a:t>
            </a:r>
            <a:r>
              <a:rPr lang="en-US" sz="600" i="1" dirty="0"/>
              <a:t>Candida auris</a:t>
            </a:r>
            <a:r>
              <a:rPr lang="en-US" sz="600" dirty="0"/>
              <a:t> and other key pathogenic </a:t>
            </a:r>
            <a:r>
              <a:rPr lang="en-US" sz="600" i="1" dirty="0"/>
              <a:t>Candida</a:t>
            </a:r>
            <a:r>
              <a:rPr lang="en-US" sz="600" dirty="0"/>
              <a:t> species. </a:t>
            </a:r>
            <a:r>
              <a:rPr lang="en-US" sz="600" dirty="0" err="1"/>
              <a:t>mSphere</a:t>
            </a:r>
            <a:r>
              <a:rPr lang="en-US" sz="600" dirty="0"/>
              <a:t>. 2016;1:e00189–16.</a:t>
            </a:r>
          </a:p>
          <a:p>
            <a:pPr marL="514350" indent="-514350">
              <a:buFont typeface="+mj-lt"/>
              <a:buAutoNum type="arabicPeriod"/>
            </a:pPr>
            <a:r>
              <a:rPr lang="en-US" sz="600" dirty="0" err="1"/>
              <a:t>Calvo</a:t>
            </a:r>
            <a:r>
              <a:rPr lang="en-US" sz="600" dirty="0"/>
              <a:t> B, </a:t>
            </a:r>
            <a:r>
              <a:rPr lang="en-US" sz="600" dirty="0" err="1"/>
              <a:t>Melo</a:t>
            </a:r>
            <a:r>
              <a:rPr lang="en-US" sz="600" dirty="0"/>
              <a:t> ASA, </a:t>
            </a:r>
            <a:r>
              <a:rPr lang="en-US" sz="600" dirty="0" err="1"/>
              <a:t>Perozo</a:t>
            </a:r>
            <a:r>
              <a:rPr lang="en-US" sz="600" dirty="0"/>
              <a:t>-Mena A, et al. First report of </a:t>
            </a:r>
            <a:r>
              <a:rPr lang="en-US" sz="600" i="1" dirty="0"/>
              <a:t>Candida auris</a:t>
            </a:r>
            <a:r>
              <a:rPr lang="en-US" sz="600" dirty="0"/>
              <a:t> in America: clinical and microbiological aspects of 18 episodes of </a:t>
            </a:r>
            <a:r>
              <a:rPr lang="en-US" sz="600" dirty="0" err="1"/>
              <a:t>candidemia</a:t>
            </a:r>
            <a:r>
              <a:rPr lang="en-US" sz="600" dirty="0"/>
              <a:t>. J Infect. 2016;73:369–74.</a:t>
            </a:r>
          </a:p>
          <a:p>
            <a:pPr marL="514350" indent="-514350">
              <a:buFont typeface="+mj-lt"/>
              <a:buAutoNum type="arabicPeriod"/>
            </a:pPr>
            <a:r>
              <a:rPr lang="en-US" sz="600" dirty="0" err="1"/>
              <a:t>Chakrabarti</a:t>
            </a:r>
            <a:r>
              <a:rPr lang="en-US" sz="600" dirty="0"/>
              <a:t> A, </a:t>
            </a:r>
            <a:r>
              <a:rPr lang="en-US" sz="600" dirty="0" err="1"/>
              <a:t>Sood</a:t>
            </a:r>
            <a:r>
              <a:rPr lang="en-US" sz="600" dirty="0"/>
              <a:t> P, </a:t>
            </a:r>
            <a:r>
              <a:rPr lang="en-US" sz="600" dirty="0" err="1"/>
              <a:t>Rudramurthy</a:t>
            </a:r>
            <a:r>
              <a:rPr lang="en-US" sz="600" dirty="0"/>
              <a:t> SM, et al. Incidence, characteristics and outcome of ICU-acquired </a:t>
            </a:r>
            <a:r>
              <a:rPr lang="en-US" sz="600" dirty="0" err="1"/>
              <a:t>candidemia</a:t>
            </a:r>
            <a:r>
              <a:rPr lang="en-US" sz="600" dirty="0"/>
              <a:t> in India. Intensive Care Med. 2015;41:285–95.</a:t>
            </a:r>
          </a:p>
          <a:p>
            <a:pPr marL="514350" indent="-514350">
              <a:buFont typeface="+mj-lt"/>
              <a:buAutoNum type="arabicPeriod"/>
            </a:pPr>
            <a:r>
              <a:rPr lang="en-US" sz="600" dirty="0" err="1"/>
              <a:t>Chowdhary</a:t>
            </a:r>
            <a:r>
              <a:rPr lang="en-US" sz="600" dirty="0"/>
              <a:t> A, Kumar VA, Sharma C, et al. Multidrug-resistant endemic clonal strain of </a:t>
            </a:r>
            <a:r>
              <a:rPr lang="en-US" sz="600" i="1" dirty="0"/>
              <a:t>Candida auris</a:t>
            </a:r>
            <a:r>
              <a:rPr lang="en-US" sz="600" dirty="0"/>
              <a:t> in India. </a:t>
            </a:r>
            <a:r>
              <a:rPr lang="en-US" sz="600" dirty="0" err="1"/>
              <a:t>Eur</a:t>
            </a:r>
            <a:r>
              <a:rPr lang="en-US" sz="600" dirty="0"/>
              <a:t> J </a:t>
            </a:r>
            <a:r>
              <a:rPr lang="en-US" sz="600" dirty="0" err="1"/>
              <a:t>Clin</a:t>
            </a:r>
            <a:r>
              <a:rPr lang="en-US" sz="600" dirty="0"/>
              <a:t> </a:t>
            </a:r>
            <a:r>
              <a:rPr lang="en-US" sz="600" dirty="0" err="1"/>
              <a:t>Microbiol</a:t>
            </a:r>
            <a:r>
              <a:rPr lang="en-US" sz="600" dirty="0"/>
              <a:t> Infect Dis. 2014;33:919–26.</a:t>
            </a:r>
          </a:p>
          <a:p>
            <a:pPr marL="514350" indent="-514350">
              <a:buFont typeface="+mj-lt"/>
              <a:buAutoNum type="arabicPeriod"/>
            </a:pPr>
            <a:r>
              <a:rPr lang="en-US" sz="600" dirty="0" err="1"/>
              <a:t>Chowdhary</a:t>
            </a:r>
            <a:r>
              <a:rPr lang="en-US" sz="600" dirty="0"/>
              <a:t> A, Sharma C, Duggal S, et al. New clonal strain of Candida auris, Delhi, India. </a:t>
            </a:r>
            <a:r>
              <a:rPr lang="en-US" sz="600" dirty="0" err="1"/>
              <a:t>Emerg</a:t>
            </a:r>
            <a:r>
              <a:rPr lang="en-US" sz="600" dirty="0"/>
              <a:t> Infect Dis. 2013;19:1670–3.</a:t>
            </a:r>
          </a:p>
          <a:p>
            <a:pPr marL="514350" indent="-514350">
              <a:buFont typeface="+mj-lt"/>
              <a:buAutoNum type="arabicPeriod"/>
            </a:pPr>
            <a:r>
              <a:rPr lang="en-US" sz="600" dirty="0" err="1"/>
              <a:t>Chowdhary</a:t>
            </a:r>
            <a:r>
              <a:rPr lang="en-US" sz="600" dirty="0"/>
              <a:t> A, Voss A, </a:t>
            </a:r>
            <a:r>
              <a:rPr lang="en-US" sz="600" dirty="0" err="1"/>
              <a:t>Meis</a:t>
            </a:r>
            <a:r>
              <a:rPr lang="en-US" sz="600" dirty="0"/>
              <a:t> JF. Multidrug-resistant Candida auris: ‘new kid on the block’ in hospital-associated infections? J </a:t>
            </a:r>
            <a:r>
              <a:rPr lang="en-US" sz="600" dirty="0" err="1"/>
              <a:t>Hosp</a:t>
            </a:r>
            <a:r>
              <a:rPr lang="en-US" sz="600" dirty="0"/>
              <a:t> Infect. 2016;94:209–12.</a:t>
            </a:r>
          </a:p>
          <a:p>
            <a:pPr marL="514350" indent="-514350">
              <a:buFont typeface="+mj-lt"/>
              <a:buAutoNum type="arabicPeriod"/>
            </a:pPr>
            <a:r>
              <a:rPr lang="en-US" sz="600" dirty="0" err="1"/>
              <a:t>Emara</a:t>
            </a:r>
            <a:r>
              <a:rPr lang="en-US" sz="600" dirty="0"/>
              <a:t> M, Ahmad S, Khan Z, et al. </a:t>
            </a:r>
            <a:r>
              <a:rPr lang="en-US" sz="600" i="1" dirty="0"/>
              <a:t>Candida auris</a:t>
            </a:r>
            <a:r>
              <a:rPr lang="en-US" sz="600" dirty="0"/>
              <a:t> </a:t>
            </a:r>
            <a:r>
              <a:rPr lang="en-US" sz="600" dirty="0" err="1"/>
              <a:t>candidemia</a:t>
            </a:r>
            <a:r>
              <a:rPr lang="en-US" sz="600" dirty="0"/>
              <a:t> in Kuwait, 2014. </a:t>
            </a:r>
            <a:r>
              <a:rPr lang="en-US" sz="600" dirty="0" err="1"/>
              <a:t>Emerg</a:t>
            </a:r>
            <a:r>
              <a:rPr lang="en-US" sz="600" dirty="0"/>
              <a:t> Infect Dis. 2015;21:1091–2.</a:t>
            </a:r>
          </a:p>
          <a:p>
            <a:pPr marL="514350" indent="-514350">
              <a:buFont typeface="+mj-lt"/>
              <a:buAutoNum type="arabicPeriod"/>
            </a:pPr>
            <a:r>
              <a:rPr lang="en-US" sz="600" dirty="0" err="1"/>
              <a:t>Kathuria</a:t>
            </a:r>
            <a:r>
              <a:rPr lang="en-US" sz="600" dirty="0"/>
              <a:t> S, Singh PK, Sharma C, et al. Multidrug-resistant </a:t>
            </a:r>
            <a:r>
              <a:rPr lang="en-US" sz="600" i="1" dirty="0"/>
              <a:t>Candida auris</a:t>
            </a:r>
            <a:r>
              <a:rPr lang="en-US" sz="600" dirty="0"/>
              <a:t> misidentified as </a:t>
            </a:r>
            <a:r>
              <a:rPr lang="en-US" sz="600" i="1" dirty="0"/>
              <a:t>Candida </a:t>
            </a:r>
            <a:r>
              <a:rPr lang="en-US" sz="600" i="1" dirty="0" err="1"/>
              <a:t>haemulonii</a:t>
            </a:r>
            <a:r>
              <a:rPr lang="en-US" sz="600" dirty="0"/>
              <a:t>: characterization by matrix-assisted laser desorption ionization-time of flight mass spectrometry and DNA sequencing and its antifungal susceptibility profile variability by </a:t>
            </a:r>
            <a:r>
              <a:rPr lang="en-US" sz="600" dirty="0" err="1"/>
              <a:t>Vitek</a:t>
            </a:r>
            <a:r>
              <a:rPr lang="en-US" sz="600" dirty="0"/>
              <a:t> 2, CLSI broth </a:t>
            </a:r>
            <a:r>
              <a:rPr lang="en-US" sz="600" dirty="0" err="1"/>
              <a:t>microdilution</a:t>
            </a:r>
            <a:r>
              <a:rPr lang="en-US" sz="600" dirty="0"/>
              <a:t>, and </a:t>
            </a:r>
            <a:r>
              <a:rPr lang="en-US" sz="600" dirty="0" err="1"/>
              <a:t>Etest</a:t>
            </a:r>
            <a:r>
              <a:rPr lang="en-US" sz="600" dirty="0"/>
              <a:t> method. J </a:t>
            </a:r>
            <a:r>
              <a:rPr lang="en-US" sz="600" dirty="0" err="1"/>
              <a:t>Clin</a:t>
            </a:r>
            <a:r>
              <a:rPr lang="en-US" sz="600" dirty="0"/>
              <a:t> </a:t>
            </a:r>
            <a:r>
              <a:rPr lang="en-US" sz="600" dirty="0" err="1"/>
              <a:t>Microbiol</a:t>
            </a:r>
            <a:r>
              <a:rPr lang="en-US" sz="600" dirty="0"/>
              <a:t>. 2015;53:1823–30.</a:t>
            </a:r>
          </a:p>
          <a:p>
            <a:pPr marL="514350" indent="-514350">
              <a:buFont typeface="+mj-lt"/>
              <a:buAutoNum type="arabicPeriod"/>
            </a:pPr>
            <a:r>
              <a:rPr lang="en-US" sz="600" dirty="0"/>
              <a:t>Kim M-N, Shin JH, Sung H, et al. </a:t>
            </a:r>
            <a:r>
              <a:rPr lang="en-US" sz="600" i="1" dirty="0"/>
              <a:t>Candida </a:t>
            </a:r>
            <a:r>
              <a:rPr lang="en-US" sz="600" i="1" dirty="0" err="1"/>
              <a:t>haemulonii</a:t>
            </a:r>
            <a:r>
              <a:rPr lang="en-US" sz="600" dirty="0"/>
              <a:t> and closely related species at 5 university hospitals in Korea: identification, antifungal susceptibility, and clinical features. </a:t>
            </a:r>
            <a:r>
              <a:rPr lang="en-US" sz="600" dirty="0" err="1"/>
              <a:t>Clin</a:t>
            </a:r>
            <a:r>
              <a:rPr lang="en-US" sz="600" dirty="0"/>
              <a:t> Infect Dis. 2009;48:e57–61.</a:t>
            </a:r>
          </a:p>
          <a:p>
            <a:pPr marL="514350" indent="-514350">
              <a:buFont typeface="+mj-lt"/>
              <a:buAutoNum type="arabicPeriod"/>
            </a:pPr>
            <a:r>
              <a:rPr lang="en-US" sz="600" dirty="0"/>
              <a:t>Lee WG, Shin JH, Uh Y, et al. First three reported cases of nosocomial </a:t>
            </a:r>
            <a:r>
              <a:rPr lang="en-US" sz="600" dirty="0" err="1"/>
              <a:t>fungemia</a:t>
            </a:r>
            <a:r>
              <a:rPr lang="en-US" sz="600" dirty="0"/>
              <a:t> caused by </a:t>
            </a:r>
            <a:r>
              <a:rPr lang="en-US" sz="600" i="1" dirty="0"/>
              <a:t>Candida auris</a:t>
            </a:r>
            <a:r>
              <a:rPr lang="en-US" sz="600" dirty="0"/>
              <a:t>. J </a:t>
            </a:r>
            <a:r>
              <a:rPr lang="en-US" sz="600" dirty="0" err="1"/>
              <a:t>Clin</a:t>
            </a:r>
            <a:r>
              <a:rPr lang="en-US" sz="600" dirty="0"/>
              <a:t> </a:t>
            </a:r>
            <a:r>
              <a:rPr lang="en-US" sz="600" dirty="0" err="1"/>
              <a:t>Microbiol</a:t>
            </a:r>
            <a:r>
              <a:rPr lang="en-US" sz="600" dirty="0"/>
              <a:t>. 2011;49:3139–42.</a:t>
            </a:r>
          </a:p>
          <a:p>
            <a:pPr marL="514350" indent="-514350">
              <a:buFont typeface="+mj-lt"/>
              <a:buAutoNum type="arabicPeriod"/>
            </a:pPr>
            <a:r>
              <a:rPr lang="en-US" sz="600" dirty="0"/>
              <a:t>Lockhart SR, Etienne KA, Vallabhaneni S, et al. Simultaneous emergence of multidrug resistant </a:t>
            </a:r>
            <a:r>
              <a:rPr lang="en-US" sz="600" i="1" dirty="0"/>
              <a:t>Candida auris</a:t>
            </a:r>
            <a:r>
              <a:rPr lang="en-US" sz="600" dirty="0"/>
              <a:t> on three continents confirmed by whole genome sequencing and epidemiological analyses. </a:t>
            </a:r>
            <a:r>
              <a:rPr lang="en-US" sz="600" dirty="0" err="1"/>
              <a:t>Clin</a:t>
            </a:r>
            <a:r>
              <a:rPr lang="en-US" sz="600" dirty="0"/>
              <a:t> Infect Dis. Advance access, published October 20, 2016, accessed December 15, 2016.</a:t>
            </a:r>
          </a:p>
          <a:p>
            <a:pPr marL="514350" indent="-514350">
              <a:buFont typeface="+mj-lt"/>
              <a:buAutoNum type="arabicPeriod"/>
            </a:pPr>
            <a:r>
              <a:rPr lang="en-US" sz="600" dirty="0" err="1"/>
              <a:t>Magobo</a:t>
            </a:r>
            <a:r>
              <a:rPr lang="en-US" sz="600" dirty="0"/>
              <a:t> RE, Corcoran C, </a:t>
            </a:r>
            <a:r>
              <a:rPr lang="en-US" sz="600" dirty="0" err="1"/>
              <a:t>Seetharam</a:t>
            </a:r>
            <a:r>
              <a:rPr lang="en-US" sz="600" dirty="0"/>
              <a:t> S, et al. </a:t>
            </a:r>
            <a:r>
              <a:rPr lang="en-US" sz="600" i="1" dirty="0"/>
              <a:t>Candida auris</a:t>
            </a:r>
            <a:r>
              <a:rPr lang="en-US" sz="600" dirty="0"/>
              <a:t>-associated </a:t>
            </a:r>
            <a:r>
              <a:rPr lang="en-US" sz="600" dirty="0" err="1"/>
              <a:t>candidemia</a:t>
            </a:r>
            <a:r>
              <a:rPr lang="en-US" sz="600" dirty="0"/>
              <a:t>, South Africa. </a:t>
            </a:r>
            <a:r>
              <a:rPr lang="en-US" sz="600" dirty="0" err="1"/>
              <a:t>Emerg</a:t>
            </a:r>
            <a:r>
              <a:rPr lang="en-US" sz="600" dirty="0"/>
              <a:t> Infect Dis. 2014;20:1250–1.</a:t>
            </a:r>
          </a:p>
          <a:p>
            <a:pPr marL="514350" indent="-514350">
              <a:buFont typeface="+mj-lt"/>
              <a:buAutoNum type="arabicPeriod"/>
            </a:pPr>
            <a:r>
              <a:rPr lang="en-US" sz="600" dirty="0"/>
              <a:t>Oh BJ, Shin JH, Kim M-N, et al. Biofilm formation and genotyping of </a:t>
            </a:r>
            <a:r>
              <a:rPr lang="en-US" sz="600" i="1" dirty="0"/>
              <a:t>Candida </a:t>
            </a:r>
            <a:r>
              <a:rPr lang="en-US" sz="600" i="1" dirty="0" err="1"/>
              <a:t>haemulonii</a:t>
            </a:r>
            <a:r>
              <a:rPr lang="en-US" sz="600" dirty="0"/>
              <a:t>, </a:t>
            </a:r>
            <a:r>
              <a:rPr lang="en-US" sz="600" i="1" dirty="0"/>
              <a:t>Candida </a:t>
            </a:r>
            <a:r>
              <a:rPr lang="en-US" sz="600" i="1" dirty="0" err="1"/>
              <a:t>pseudohaemulonii</a:t>
            </a:r>
            <a:r>
              <a:rPr lang="en-US" sz="600" dirty="0"/>
              <a:t>, and a proposed new species (</a:t>
            </a:r>
            <a:r>
              <a:rPr lang="en-US" sz="600" i="1" dirty="0"/>
              <a:t>Candida auris</a:t>
            </a:r>
            <a:r>
              <a:rPr lang="en-US" sz="600" dirty="0"/>
              <a:t>) isolates from Korea. Med Mycol. 2011;49:98–102.</a:t>
            </a:r>
          </a:p>
          <a:p>
            <a:pPr marL="514350" indent="-514350">
              <a:buFont typeface="+mj-lt"/>
              <a:buAutoNum type="arabicPeriod"/>
            </a:pPr>
            <a:r>
              <a:rPr lang="en-US" sz="600" dirty="0" err="1"/>
              <a:t>Okinda</a:t>
            </a:r>
            <a:r>
              <a:rPr lang="en-US" sz="600" dirty="0"/>
              <a:t> N, </a:t>
            </a:r>
            <a:r>
              <a:rPr lang="en-US" sz="600" dirty="0" err="1"/>
              <a:t>Kagotho</a:t>
            </a:r>
            <a:r>
              <a:rPr lang="en-US" sz="600" dirty="0"/>
              <a:t> E, </a:t>
            </a:r>
            <a:r>
              <a:rPr lang="en-US" sz="600" dirty="0" err="1"/>
              <a:t>Castanheira</a:t>
            </a:r>
            <a:r>
              <a:rPr lang="en-US" sz="600" dirty="0"/>
              <a:t> M ,et al. Candidemia at a referral hospital in sub-Saharan Africa: emergence of </a:t>
            </a:r>
            <a:r>
              <a:rPr lang="en-US" sz="600" i="1" dirty="0"/>
              <a:t>Candida </a:t>
            </a:r>
            <a:r>
              <a:rPr lang="en-US" sz="600" i="1" dirty="0" err="1"/>
              <a:t>auris</a:t>
            </a:r>
            <a:r>
              <a:rPr lang="en-US" sz="600" dirty="0"/>
              <a:t> as a major pathogen. European Congress of Clinical Microbiology and Infectious Diseases. Barcelona, 2014. Poster presentation.</a:t>
            </a:r>
          </a:p>
          <a:p>
            <a:pPr marL="514350" indent="-514350">
              <a:buFont typeface="+mj-lt"/>
              <a:buAutoNum type="arabicPeriod"/>
            </a:pPr>
            <a:r>
              <a:rPr lang="en-US" sz="600" dirty="0" err="1"/>
              <a:t>Sarma</a:t>
            </a:r>
            <a:r>
              <a:rPr lang="en-US" sz="600" dirty="0"/>
              <a:t> S, Kumar N, Sharma S, et al. </a:t>
            </a:r>
            <a:r>
              <a:rPr lang="en-US" sz="600" dirty="0" err="1"/>
              <a:t>Candidemia</a:t>
            </a:r>
            <a:r>
              <a:rPr lang="en-US" sz="600" dirty="0"/>
              <a:t> caused by amphotericin B and fluconazole resistant </a:t>
            </a:r>
            <a:r>
              <a:rPr lang="en-US" sz="600" i="1" dirty="0"/>
              <a:t>Candida auris</a:t>
            </a:r>
            <a:r>
              <a:rPr lang="en-US" sz="600" dirty="0"/>
              <a:t>. Indian J </a:t>
            </a:r>
            <a:r>
              <a:rPr lang="en-US" sz="600" dirty="0" err="1"/>
              <a:t>Microbiol</a:t>
            </a:r>
            <a:r>
              <a:rPr lang="en-US" sz="600" dirty="0"/>
              <a:t>. 2013;31:90–1.</a:t>
            </a:r>
          </a:p>
          <a:p>
            <a:pPr marL="514350" indent="-514350">
              <a:buFont typeface="+mj-lt"/>
              <a:buAutoNum type="arabicPeriod"/>
            </a:pPr>
            <a:r>
              <a:rPr lang="en-US" sz="600" dirty="0"/>
              <a:t>Satoh K, </a:t>
            </a:r>
            <a:r>
              <a:rPr lang="en-US" sz="600" dirty="0" err="1"/>
              <a:t>Makimura</a:t>
            </a:r>
            <a:r>
              <a:rPr lang="en-US" sz="600" dirty="0"/>
              <a:t> K, </a:t>
            </a:r>
            <a:r>
              <a:rPr lang="en-US" sz="600" dirty="0" err="1"/>
              <a:t>Hasumi</a:t>
            </a:r>
            <a:r>
              <a:rPr lang="en-US" sz="600" dirty="0"/>
              <a:t> Y, et al. </a:t>
            </a:r>
            <a:r>
              <a:rPr lang="en-US" sz="600" i="1" dirty="0"/>
              <a:t>Candida auris</a:t>
            </a:r>
            <a:r>
              <a:rPr lang="en-US" sz="600" dirty="0"/>
              <a:t> sp. </a:t>
            </a:r>
            <a:r>
              <a:rPr lang="en-US" sz="600" dirty="0" err="1"/>
              <a:t>nov.</a:t>
            </a:r>
            <a:r>
              <a:rPr lang="en-US" sz="600" dirty="0"/>
              <a:t>, a novel </a:t>
            </a:r>
            <a:r>
              <a:rPr lang="en-US" sz="600" dirty="0" err="1"/>
              <a:t>ascomycetous</a:t>
            </a:r>
            <a:r>
              <a:rPr lang="en-US" sz="600" dirty="0"/>
              <a:t> yeast isolated from the external ear canal of an inpatient in a Japanese hospital. </a:t>
            </a:r>
            <a:r>
              <a:rPr lang="en-US" sz="600" dirty="0" err="1"/>
              <a:t>Microbiol</a:t>
            </a:r>
            <a:r>
              <a:rPr lang="en-US" sz="600" dirty="0"/>
              <a:t> </a:t>
            </a:r>
            <a:r>
              <a:rPr lang="en-US" sz="600" dirty="0" err="1"/>
              <a:t>Immunol</a:t>
            </a:r>
            <a:r>
              <a:rPr lang="en-US" sz="600" dirty="0"/>
              <a:t>. 2009;53:41–4.</a:t>
            </a:r>
          </a:p>
          <a:p>
            <a:pPr marL="514350" indent="-514350">
              <a:buFont typeface="+mj-lt"/>
              <a:buAutoNum type="arabicPeriod"/>
            </a:pPr>
            <a:r>
              <a:rPr lang="en-US" sz="600" dirty="0" err="1"/>
              <a:t>Schelenz</a:t>
            </a:r>
            <a:r>
              <a:rPr lang="en-US" sz="600" dirty="0"/>
              <a:t> S, Hagan F, Rhodes JL, et al. First hospital outbreak of the globally emerging </a:t>
            </a:r>
            <a:r>
              <a:rPr lang="en-US" sz="600" i="1" dirty="0"/>
              <a:t>Candida auris</a:t>
            </a:r>
            <a:r>
              <a:rPr lang="en-US" sz="600" dirty="0"/>
              <a:t> in a European hospital. </a:t>
            </a:r>
            <a:r>
              <a:rPr lang="en-US" sz="600" dirty="0" err="1"/>
              <a:t>Antimicrob</a:t>
            </a:r>
            <a:r>
              <a:rPr lang="en-US" sz="600" dirty="0"/>
              <a:t> Resist Infect Control. 2016;5:eCollection.</a:t>
            </a:r>
          </a:p>
          <a:p>
            <a:pPr marL="514350" indent="-514350">
              <a:buFont typeface="+mj-lt"/>
              <a:buAutoNum type="arabicPeriod"/>
            </a:pPr>
            <a:r>
              <a:rPr lang="en-US" sz="600" dirty="0"/>
              <a:t>Centers for Disease Control and Prevention. Recommendations for Infection Control for </a:t>
            </a:r>
            <a:r>
              <a:rPr lang="en-US" sz="600" i="1" dirty="0"/>
              <a:t>Candida </a:t>
            </a:r>
            <a:r>
              <a:rPr lang="en-US" sz="600" i="1" dirty="0" err="1"/>
              <a:t>auris</a:t>
            </a:r>
            <a:r>
              <a:rPr lang="en-US" sz="600" dirty="0"/>
              <a:t>. Available at: </a:t>
            </a:r>
            <a:r>
              <a:rPr lang="en-US" sz="600" dirty="0">
                <a:hlinkClick r:id="rId3"/>
              </a:rPr>
              <a:t>https://www.cdc.gov/fungal/diseases/candidiasis/c-auris-infection-control.html</a:t>
            </a:r>
            <a:r>
              <a:rPr lang="en-US" sz="600" dirty="0"/>
              <a:t> (Accessed 7/24/2017)</a:t>
            </a:r>
          </a:p>
          <a:p>
            <a:pPr marL="514350" indent="-514350">
              <a:buFont typeface="+mj-lt"/>
              <a:buAutoNum type="arabicPeriod"/>
            </a:pPr>
            <a:r>
              <a:rPr lang="en-US" sz="600" dirty="0"/>
              <a:t>Siegel JD, </a:t>
            </a:r>
            <a:r>
              <a:rPr lang="en-US" sz="600" dirty="0" err="1"/>
              <a:t>Rhinehart</a:t>
            </a:r>
            <a:r>
              <a:rPr lang="en-US" sz="600" dirty="0"/>
              <a:t> E, Jackson M, </a:t>
            </a:r>
            <a:r>
              <a:rPr lang="en-US" sz="600" dirty="0" err="1"/>
              <a:t>Chiarello</a:t>
            </a:r>
            <a:r>
              <a:rPr lang="en-US" sz="600" dirty="0"/>
              <a:t> L, and the Healthcare Infection Control Practices Advisory Committee, 2007 Guideline for Isolation Precautions: Preventing Transmission of Infectious Agents in Healthcare Settings. </a:t>
            </a:r>
            <a:r>
              <a:rPr lang="en-US" sz="600" dirty="0">
                <a:hlinkClick r:id="rId4"/>
              </a:rPr>
              <a:t>https://www.cdc.gov/hicpac/pdf/isolation/isolation2007.pdf</a:t>
            </a:r>
            <a:r>
              <a:rPr lang="en-US" sz="600" dirty="0"/>
              <a:t> </a:t>
            </a:r>
          </a:p>
          <a:p>
            <a:pPr marL="514350" indent="-514350">
              <a:buFont typeface="+mj-lt"/>
              <a:buAutoNum type="arabicPeriod"/>
            </a:pPr>
            <a:r>
              <a:rPr lang="en-US" sz="600" dirty="0"/>
              <a:t>Images from the Centers for Disease Control and Prevention, Public Health Image Library. </a:t>
            </a:r>
            <a:r>
              <a:rPr lang="en-US" sz="600" dirty="0">
                <a:hlinkClick r:id="rId5"/>
              </a:rPr>
              <a:t>https://phil.cdc.gov/phil/quicksearch.asp</a:t>
            </a:r>
            <a:endParaRPr lang="en-US" sz="600" dirty="0"/>
          </a:p>
          <a:p>
            <a:pPr marL="514350" indent="-514350">
              <a:buFont typeface="+mj-lt"/>
              <a:buAutoNum type="arabicPeriod"/>
            </a:pPr>
            <a:r>
              <a:rPr lang="en-US" sz="600" dirty="0"/>
              <a:t>Centers for Disease Control and Prevention Guideline for Hand Hygiene in Health-Care Settings: Recommendations of the Healthcare Infection Control Practices Advisory Committee and the HICPAC/SHEA/APIC/IDSA Hand Hygiene Task Force. MMWR 2002;51 (No RR-16). </a:t>
            </a:r>
            <a:r>
              <a:rPr lang="en-US" sz="600" dirty="0">
                <a:hlinkClick r:id="rId6"/>
              </a:rPr>
              <a:t>https://www.cdc.gov/mmwr/PDF/rr/rr5116.pdf</a:t>
            </a:r>
          </a:p>
          <a:p>
            <a:pPr marL="514350" indent="-514350">
              <a:buFont typeface="+mj-lt"/>
              <a:buAutoNum type="arabicPeriod"/>
            </a:pPr>
            <a:r>
              <a:rPr lang="en-US" sz="600" dirty="0"/>
              <a:t>Centers for Disease Control and Prevention Infection Prevention in Dialysis Settings Continuing Education Module. Available at: </a:t>
            </a:r>
            <a:r>
              <a:rPr lang="en-US" sz="600" dirty="0">
                <a:hlinkClick r:id="rId7"/>
              </a:rPr>
              <a:t>https://www.cdc.gov/dialysis/clinician/ce/infection-prevent-outpatient-hemo.html</a:t>
            </a:r>
            <a:endParaRPr lang="en-US" sz="600" dirty="0"/>
          </a:p>
          <a:p>
            <a:pPr marL="514350" indent="-514350">
              <a:buFont typeface="+mj-lt"/>
              <a:buAutoNum type="arabicPeriod"/>
            </a:pPr>
            <a:r>
              <a:rPr lang="en-US" sz="600" dirty="0"/>
              <a:t>Chou T. APIC Text Online: Environmental Services Chapter. http://text.apic.org/. Published 10/3/2014. Accessed 6/9/2017</a:t>
            </a:r>
            <a:endParaRPr lang="en-US" sz="600" dirty="0">
              <a:hlinkClick r:id="rId6"/>
            </a:endParaRPr>
          </a:p>
        </p:txBody>
      </p:sp>
    </p:spTree>
    <p:extLst>
      <p:ext uri="{BB962C8B-B14F-4D97-AF65-F5344CB8AC3E}">
        <p14:creationId xmlns:p14="http://schemas.microsoft.com/office/powerpoint/2010/main" val="2422606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857250"/>
          </a:xfrm>
        </p:spPr>
        <p:txBody>
          <a:bodyPr>
            <a:normAutofit/>
          </a:bodyPr>
          <a:lstStyle/>
          <a:p>
            <a:r>
              <a:rPr lang="en-US" sz="4000" dirty="0"/>
              <a:t>Additional Material</a:t>
            </a:r>
          </a:p>
        </p:txBody>
      </p:sp>
      <p:sp>
        <p:nvSpPr>
          <p:cNvPr id="3" name="Content Placeholder 2"/>
          <p:cNvSpPr>
            <a:spLocks noGrp="1"/>
          </p:cNvSpPr>
          <p:nvPr>
            <p:ph idx="1"/>
          </p:nvPr>
        </p:nvSpPr>
        <p:spPr/>
        <p:txBody>
          <a:bodyPr/>
          <a:lstStyle/>
          <a:p>
            <a:pPr marL="0" indent="0">
              <a:buNone/>
            </a:pPr>
            <a:r>
              <a:rPr lang="en-US" dirty="0"/>
              <a:t>Additional material is included here to assist presenters. These materials include a pre/post-test and vignettes from observations made by the NYSDOH during site visits.</a:t>
            </a:r>
          </a:p>
        </p:txBody>
      </p:sp>
    </p:spTree>
    <p:extLst>
      <p:ext uri="{BB962C8B-B14F-4D97-AF65-F5344CB8AC3E}">
        <p14:creationId xmlns:p14="http://schemas.microsoft.com/office/powerpoint/2010/main" val="521822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9357"/>
            <a:ext cx="8229600" cy="857250"/>
          </a:xfrm>
        </p:spPr>
        <p:txBody>
          <a:bodyPr/>
          <a:lstStyle/>
          <a:p>
            <a:r>
              <a:rPr lang="en-US" dirty="0"/>
              <a:t>Pre-test and Post-test</a:t>
            </a:r>
          </a:p>
        </p:txBody>
      </p:sp>
      <p:sp>
        <p:nvSpPr>
          <p:cNvPr id="3" name="TextBox 2"/>
          <p:cNvSpPr txBox="1"/>
          <p:nvPr/>
        </p:nvSpPr>
        <p:spPr>
          <a:xfrm>
            <a:off x="304800" y="1368379"/>
            <a:ext cx="8686800" cy="1920526"/>
          </a:xfrm>
          <a:prstGeom prst="rect">
            <a:avLst/>
          </a:prstGeom>
          <a:noFill/>
        </p:spPr>
        <p:txBody>
          <a:bodyPr wrap="square" rtlCol="0">
            <a:spAutoFit/>
          </a:bodyPr>
          <a:lstStyle/>
          <a:p>
            <a:pPr marL="914400" lvl="1" indent="-457200">
              <a:lnSpc>
                <a:spcPct val="80000"/>
              </a:lnSpc>
              <a:spcBef>
                <a:spcPct val="20000"/>
              </a:spcBef>
              <a:buFont typeface="Arial" panose="020B0604020202020204" pitchFamily="34" charset="0"/>
              <a:buChar char="•"/>
            </a:pPr>
            <a:r>
              <a:rPr lang="en-US" dirty="0">
                <a:latin typeface="Arial" panose="020B0604020202020204" pitchFamily="34" charset="0"/>
                <a:cs typeface="Arial" panose="020B0604020202020204" pitchFamily="34" charset="0"/>
              </a:rPr>
              <a:t>What is </a:t>
            </a:r>
            <a:r>
              <a:rPr lang="en-US" i="1" dirty="0">
                <a:latin typeface="Arial" panose="020B0604020202020204" pitchFamily="34" charset="0"/>
                <a:cs typeface="Arial" panose="020B0604020202020204" pitchFamily="34" charset="0"/>
              </a:rPr>
              <a:t>Candida </a:t>
            </a:r>
            <a:r>
              <a:rPr lang="en-US" i="1" dirty="0" err="1">
                <a:latin typeface="Arial" panose="020B0604020202020204" pitchFamily="34" charset="0"/>
                <a:cs typeface="Arial" panose="020B0604020202020204" pitchFamily="34" charset="0"/>
              </a:rPr>
              <a:t>auris</a:t>
            </a:r>
            <a:r>
              <a:rPr lang="en-US" dirty="0">
                <a:latin typeface="Arial" panose="020B0604020202020204" pitchFamily="34" charset="0"/>
                <a:cs typeface="Arial" panose="020B0604020202020204" pitchFamily="34" charset="0"/>
              </a:rPr>
              <a:t>?</a:t>
            </a:r>
          </a:p>
          <a:p>
            <a:pPr marL="914400" lvl="1" indent="-457200">
              <a:lnSpc>
                <a:spcPct val="80000"/>
              </a:lnSpc>
              <a:spcBef>
                <a:spcPct val="20000"/>
              </a:spcBef>
              <a:buFont typeface="Arial" panose="020B0604020202020204" pitchFamily="34" charset="0"/>
              <a:buChar char="•"/>
            </a:pPr>
            <a:r>
              <a:rPr lang="en-US" dirty="0">
                <a:latin typeface="Arial" panose="020B0604020202020204" pitchFamily="34" charset="0"/>
                <a:cs typeface="Arial" panose="020B0604020202020204" pitchFamily="34" charset="0"/>
              </a:rPr>
              <a:t>List two reasons why </a:t>
            </a:r>
            <a:r>
              <a:rPr lang="en-US" i="1" dirty="0">
                <a:latin typeface="Arial" panose="020B0604020202020204" pitchFamily="34" charset="0"/>
                <a:cs typeface="Arial" panose="020B0604020202020204" pitchFamily="34" charset="0"/>
              </a:rPr>
              <a:t>Candida </a:t>
            </a:r>
            <a:r>
              <a:rPr lang="en-US" i="1" dirty="0" err="1">
                <a:latin typeface="Arial" panose="020B0604020202020204" pitchFamily="34" charset="0"/>
                <a:cs typeface="Arial" panose="020B0604020202020204" pitchFamily="34" charset="0"/>
              </a:rPr>
              <a:t>auris</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is of concern</a:t>
            </a:r>
          </a:p>
          <a:p>
            <a:pPr marL="914400" lvl="1" indent="-457200">
              <a:lnSpc>
                <a:spcPct val="80000"/>
              </a:lnSpc>
              <a:spcBef>
                <a:spcPct val="20000"/>
              </a:spcBef>
              <a:buFont typeface="Arial" panose="020B0604020202020204" pitchFamily="34" charset="0"/>
              <a:buChar char="•"/>
            </a:pPr>
            <a:r>
              <a:rPr lang="en-US" dirty="0">
                <a:latin typeface="Arial" panose="020B0604020202020204" pitchFamily="34" charset="0"/>
                <a:cs typeface="Arial" panose="020B0604020202020204" pitchFamily="34" charset="0"/>
              </a:rPr>
              <a:t>What cleaning product should be used for </a:t>
            </a:r>
            <a:r>
              <a:rPr lang="en-US" i="1" dirty="0">
                <a:latin typeface="Arial" panose="020B0604020202020204" pitchFamily="34" charset="0"/>
                <a:cs typeface="Arial" panose="020B0604020202020204" pitchFamily="34" charset="0"/>
              </a:rPr>
              <a:t>Candida </a:t>
            </a:r>
            <a:r>
              <a:rPr lang="en-US" i="1" dirty="0" err="1">
                <a:latin typeface="Arial" panose="020B0604020202020204" pitchFamily="34" charset="0"/>
                <a:cs typeface="Arial" panose="020B0604020202020204" pitchFamily="34" charset="0"/>
              </a:rPr>
              <a:t>auris</a:t>
            </a:r>
            <a:r>
              <a:rPr lang="en-US" dirty="0">
                <a:latin typeface="Arial" panose="020B0604020202020204" pitchFamily="34" charset="0"/>
                <a:cs typeface="Arial" panose="020B0604020202020204" pitchFamily="34" charset="0"/>
              </a:rPr>
              <a:t>?</a:t>
            </a:r>
          </a:p>
          <a:p>
            <a:pPr marL="914400" lvl="1" indent="-457200">
              <a:lnSpc>
                <a:spcPct val="80000"/>
              </a:lnSpc>
              <a:spcBef>
                <a:spcPct val="20000"/>
              </a:spcBef>
              <a:buFont typeface="Arial" panose="020B0604020202020204" pitchFamily="34" charset="0"/>
              <a:buChar char="•"/>
            </a:pPr>
            <a:r>
              <a:rPr lang="en-US" dirty="0">
                <a:latin typeface="Arial" panose="020B0604020202020204" pitchFamily="34" charset="0"/>
                <a:cs typeface="Arial" panose="020B0604020202020204" pitchFamily="34" charset="0"/>
              </a:rPr>
              <a:t>How long is the contact time for that product?</a:t>
            </a:r>
          </a:p>
          <a:p>
            <a:pPr marL="914400" lvl="1" indent="-457200">
              <a:lnSpc>
                <a:spcPct val="80000"/>
              </a:lnSpc>
              <a:spcBef>
                <a:spcPct val="20000"/>
              </a:spcBef>
              <a:buFont typeface="Arial" panose="020B0604020202020204" pitchFamily="34" charset="0"/>
              <a:buChar char="•"/>
            </a:pPr>
            <a:r>
              <a:rPr lang="en-US" dirty="0">
                <a:latin typeface="Arial" panose="020B0604020202020204" pitchFamily="34" charset="0"/>
                <a:cs typeface="Arial" panose="020B0604020202020204" pitchFamily="34" charset="0"/>
              </a:rPr>
              <a:t>Identify the times when hand hygiene must be performed.</a:t>
            </a:r>
          </a:p>
          <a:p>
            <a:pPr marL="914400" lvl="1" indent="-457200">
              <a:lnSpc>
                <a:spcPct val="80000"/>
              </a:lnSpc>
              <a:spcBef>
                <a:spcPct val="20000"/>
              </a:spcBef>
              <a:buFont typeface="Arial" panose="020B0604020202020204" pitchFamily="34" charset="0"/>
              <a:buChar char="•"/>
            </a:pPr>
            <a:r>
              <a:rPr lang="en-US" dirty="0">
                <a:latin typeface="Arial" panose="020B0604020202020204" pitchFamily="34" charset="0"/>
                <a:cs typeface="Arial" panose="020B0604020202020204" pitchFamily="34" charset="0"/>
              </a:rPr>
              <a:t>Identify how your facility communicates when to use contact or droplet precautions. </a:t>
            </a:r>
          </a:p>
        </p:txBody>
      </p:sp>
    </p:spTree>
    <p:extLst>
      <p:ext uri="{BB962C8B-B14F-4D97-AF65-F5344CB8AC3E}">
        <p14:creationId xmlns:p14="http://schemas.microsoft.com/office/powerpoint/2010/main" val="1918556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76200" y="2343150"/>
            <a:ext cx="5334000" cy="1101725"/>
          </a:xfrm>
          <a:prstGeom prst="rect">
            <a:avLst/>
          </a:prstGeom>
        </p:spPr>
        <p:txBody>
          <a:bodyPr/>
          <a:lstStyle/>
          <a:p>
            <a:r>
              <a:rPr lang="en-US" dirty="0">
                <a:solidFill>
                  <a:schemeClr val="bg1"/>
                </a:solidFill>
              </a:rPr>
              <a:t>Background</a:t>
            </a:r>
          </a:p>
        </p:txBody>
      </p:sp>
    </p:spTree>
    <p:extLst>
      <p:ext uri="{BB962C8B-B14F-4D97-AF65-F5344CB8AC3E}">
        <p14:creationId xmlns:p14="http://schemas.microsoft.com/office/powerpoint/2010/main" val="28579705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34200" y="4400550"/>
            <a:ext cx="1905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82575"/>
            <a:ext cx="8229600" cy="1450975"/>
          </a:xfrm>
        </p:spPr>
        <p:txBody>
          <a:bodyPr>
            <a:normAutofit/>
          </a:bodyPr>
          <a:lstStyle/>
          <a:p>
            <a:r>
              <a:rPr lang="en-US" sz="4000" dirty="0"/>
              <a:t>Infection Control Breach Observations</a:t>
            </a:r>
          </a:p>
        </p:txBody>
      </p:sp>
      <p:sp>
        <p:nvSpPr>
          <p:cNvPr id="3" name="Content Placeholder 2"/>
          <p:cNvSpPr>
            <a:spLocks noGrp="1"/>
          </p:cNvSpPr>
          <p:nvPr>
            <p:ph idx="1"/>
          </p:nvPr>
        </p:nvSpPr>
        <p:spPr>
          <a:xfrm>
            <a:off x="457200" y="1809750"/>
            <a:ext cx="8229600" cy="2971800"/>
          </a:xfrm>
        </p:spPr>
        <p:txBody>
          <a:bodyPr>
            <a:normAutofit fontScale="55000" lnSpcReduction="20000"/>
          </a:bodyPr>
          <a:lstStyle/>
          <a:p>
            <a:r>
              <a:rPr lang="en-US" dirty="0"/>
              <a:t>Environmental Cleaning</a:t>
            </a:r>
          </a:p>
          <a:p>
            <a:pPr lvl="1"/>
            <a:r>
              <a:rPr lang="en-US" dirty="0"/>
              <a:t>Ventilator screens have been observed to either not be cleaned while in routine use or not cleaned with a sporicidal agent. NYSDOH has identified </a:t>
            </a:r>
            <a:r>
              <a:rPr lang="en-US" i="1" dirty="0"/>
              <a:t>C. </a:t>
            </a:r>
            <a:r>
              <a:rPr lang="en-US" i="1" dirty="0" err="1"/>
              <a:t>auris</a:t>
            </a:r>
            <a:r>
              <a:rPr lang="en-US" i="1" dirty="0"/>
              <a:t> </a:t>
            </a:r>
            <a:r>
              <a:rPr lang="en-US" dirty="0"/>
              <a:t>from ventilators after the equipment had reportedly been terminally cleaned.</a:t>
            </a:r>
          </a:p>
          <a:p>
            <a:pPr lvl="1"/>
            <a:r>
              <a:rPr lang="en-US" dirty="0"/>
              <a:t>Shared equipment such as mechanical patient lifts are not cleaned with sporicidal agent.</a:t>
            </a:r>
          </a:p>
          <a:p>
            <a:pPr lvl="1"/>
            <a:r>
              <a:rPr lang="en-US" dirty="0"/>
              <a:t>Cleaning and disinfection was performed using a spray bottle. The cleaning agent was sprayed on and then immediately wiped off, so did not stay on the surface for the appropriate contact time.</a:t>
            </a:r>
          </a:p>
          <a:p>
            <a:pPr lvl="1"/>
            <a:r>
              <a:rPr lang="en-US" dirty="0"/>
              <a:t>Cleaning products that are not intended or registered for use in a healthcare environment have been observed in healthcare facilities. </a:t>
            </a:r>
          </a:p>
          <a:p>
            <a:pPr lvl="1"/>
            <a:r>
              <a:rPr lang="en-US" dirty="0"/>
              <a:t>The products in use are not effective against the organisms in the environment. For example, cleaning products available for cleaning and disinfection when a patient has </a:t>
            </a:r>
            <a:r>
              <a:rPr lang="en-US" i="1" dirty="0"/>
              <a:t>C. difficile </a:t>
            </a:r>
            <a:r>
              <a:rPr lang="en-US" dirty="0"/>
              <a:t>or </a:t>
            </a:r>
            <a:r>
              <a:rPr lang="en-US" i="1" dirty="0"/>
              <a:t>C. </a:t>
            </a:r>
            <a:r>
              <a:rPr lang="en-US" i="1" dirty="0" err="1"/>
              <a:t>auris</a:t>
            </a:r>
            <a:r>
              <a:rPr lang="en-US" i="1" dirty="0"/>
              <a:t> </a:t>
            </a:r>
            <a:r>
              <a:rPr lang="en-US" dirty="0"/>
              <a:t>were not EPA registered as effective against spores.</a:t>
            </a:r>
          </a:p>
        </p:txBody>
      </p:sp>
    </p:spTree>
    <p:extLst>
      <p:ext uri="{BB962C8B-B14F-4D97-AF65-F5344CB8AC3E}">
        <p14:creationId xmlns:p14="http://schemas.microsoft.com/office/powerpoint/2010/main" val="10315382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4"/>
            <a:ext cx="8229600" cy="1374775"/>
          </a:xfrm>
        </p:spPr>
        <p:txBody>
          <a:bodyPr>
            <a:normAutofit fontScale="90000"/>
          </a:bodyPr>
          <a:lstStyle/>
          <a:p>
            <a:r>
              <a:rPr lang="en-US" dirty="0"/>
              <a:t>Infection Control Breach Observations</a:t>
            </a:r>
          </a:p>
        </p:txBody>
      </p:sp>
      <p:sp>
        <p:nvSpPr>
          <p:cNvPr id="3" name="Content Placeholder 2"/>
          <p:cNvSpPr>
            <a:spLocks noGrp="1"/>
          </p:cNvSpPr>
          <p:nvPr>
            <p:ph idx="1"/>
          </p:nvPr>
        </p:nvSpPr>
        <p:spPr>
          <a:xfrm>
            <a:off x="152400" y="1504950"/>
            <a:ext cx="8229600" cy="3429000"/>
          </a:xfrm>
        </p:spPr>
        <p:txBody>
          <a:bodyPr>
            <a:normAutofit fontScale="55000" lnSpcReduction="20000"/>
          </a:bodyPr>
          <a:lstStyle/>
          <a:p>
            <a:r>
              <a:rPr lang="en-US" dirty="0"/>
              <a:t>Contact Precautions and PPE</a:t>
            </a:r>
          </a:p>
          <a:p>
            <a:pPr lvl="1"/>
            <a:r>
              <a:rPr lang="en-US" dirty="0"/>
              <a:t>Multiple disciplines of healthcare workers, including frontline staff, nursing leadership (Director of Nursing), and physicians have been observed entering rooms without PPE and without having performed hand hygiene.</a:t>
            </a:r>
          </a:p>
          <a:p>
            <a:pPr lvl="1"/>
            <a:r>
              <a:rPr lang="en-US" dirty="0"/>
              <a:t>PPE is not worn correctly. Observations include healthcare workers with gowns untied and hanging off the neck. Inappropriate gowns for healthcare have been observed, including apron-type gowns with no sleeves to protect arms.</a:t>
            </a:r>
          </a:p>
          <a:p>
            <a:pPr lvl="1"/>
            <a:r>
              <a:rPr lang="en-US" dirty="0"/>
              <a:t>PPE has been unavailable to staff for use with Standard and Contact precautions. For example, PPE was stored in a locked cabinet down the hall and facility could not locate the key. PPE needed to care for a resident on Contact Precautions has been observed stored in a clean linen cart down the hall.</a:t>
            </a:r>
          </a:p>
          <a:p>
            <a:pPr lvl="1"/>
            <a:r>
              <a:rPr lang="en-US" dirty="0"/>
              <a:t>Staff interview identified that staff did not understand that PPE is still needed when Contact Precautions are in place after a room had just been cleaned.</a:t>
            </a:r>
          </a:p>
          <a:p>
            <a:pPr lvl="1"/>
            <a:r>
              <a:rPr lang="en-US" dirty="0"/>
              <a:t>Color-coded signs were in use to </a:t>
            </a:r>
            <a:r>
              <a:rPr lang="en-US"/>
              <a:t>indicate Transmission-Based </a:t>
            </a:r>
            <a:r>
              <a:rPr lang="en-US" dirty="0"/>
              <a:t>P</a:t>
            </a:r>
            <a:r>
              <a:rPr lang="en-US"/>
              <a:t>recautions</a:t>
            </a:r>
            <a:r>
              <a:rPr lang="en-US" dirty="0"/>
              <a:t>, </a:t>
            </a:r>
            <a:r>
              <a:rPr lang="en-US"/>
              <a:t>including Contact </a:t>
            </a:r>
            <a:r>
              <a:rPr lang="en-US" dirty="0"/>
              <a:t>P</a:t>
            </a:r>
            <a:r>
              <a:rPr lang="en-US"/>
              <a:t>recautions</a:t>
            </a:r>
            <a:r>
              <a:rPr lang="en-US" dirty="0"/>
              <a:t>, but frontline staff couldn’t recall what </a:t>
            </a:r>
            <a:r>
              <a:rPr lang="en-US"/>
              <a:t>the colors </a:t>
            </a:r>
            <a:r>
              <a:rPr lang="en-US" dirty="0"/>
              <a:t>meant.</a:t>
            </a:r>
          </a:p>
        </p:txBody>
      </p:sp>
    </p:spTree>
    <p:extLst>
      <p:ext uri="{BB962C8B-B14F-4D97-AF65-F5344CB8AC3E}">
        <p14:creationId xmlns:p14="http://schemas.microsoft.com/office/powerpoint/2010/main" val="814484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1146175"/>
          </a:xfrm>
        </p:spPr>
        <p:txBody>
          <a:bodyPr>
            <a:normAutofit/>
          </a:bodyPr>
          <a:lstStyle/>
          <a:p>
            <a:r>
              <a:rPr lang="en-US" dirty="0"/>
              <a:t>What is </a:t>
            </a:r>
            <a:r>
              <a:rPr lang="en-US" i="1" dirty="0"/>
              <a:t>Candida auris</a:t>
            </a:r>
            <a:r>
              <a:rPr lang="en-US" dirty="0"/>
              <a:t>?</a:t>
            </a:r>
            <a:br>
              <a:rPr lang="en-US" dirty="0"/>
            </a:br>
            <a:r>
              <a:rPr lang="en-US" sz="2200" dirty="0"/>
              <a:t>(also called </a:t>
            </a:r>
            <a:r>
              <a:rPr lang="en-US" sz="2200" i="1" dirty="0"/>
              <a:t>C. auris</a:t>
            </a:r>
            <a:r>
              <a:rPr lang="en-US" sz="2200" dirty="0"/>
              <a:t>)</a:t>
            </a:r>
          </a:p>
        </p:txBody>
      </p:sp>
      <p:sp>
        <p:nvSpPr>
          <p:cNvPr id="3" name="Content Placeholder 2"/>
          <p:cNvSpPr>
            <a:spLocks noGrp="1"/>
          </p:cNvSpPr>
          <p:nvPr>
            <p:ph idx="1"/>
          </p:nvPr>
        </p:nvSpPr>
        <p:spPr>
          <a:xfrm>
            <a:off x="304800" y="1581151"/>
            <a:ext cx="6400800" cy="3429000"/>
          </a:xfrm>
        </p:spPr>
        <p:txBody>
          <a:bodyPr>
            <a:normAutofit fontScale="77500" lnSpcReduction="20000"/>
          </a:bodyPr>
          <a:lstStyle/>
          <a:p>
            <a:r>
              <a:rPr lang="en-US" dirty="0"/>
              <a:t>A fungus (yeast) that infects people who are sick for other reasons</a:t>
            </a:r>
          </a:p>
          <a:p>
            <a:pPr lvl="1"/>
            <a:r>
              <a:rPr lang="en-US" dirty="0"/>
              <a:t>Often infects blood</a:t>
            </a:r>
          </a:p>
          <a:p>
            <a:pPr lvl="1"/>
            <a:r>
              <a:rPr lang="en-US" dirty="0"/>
              <a:t>Can live on skin even after</a:t>
            </a:r>
            <a:br>
              <a:rPr lang="en-US" dirty="0"/>
            </a:br>
            <a:r>
              <a:rPr lang="en-US" dirty="0"/>
              <a:t>patients recover</a:t>
            </a:r>
          </a:p>
          <a:p>
            <a:pPr lvl="1"/>
            <a:r>
              <a:rPr lang="en-US" dirty="0"/>
              <a:t>Some people have it on their skin</a:t>
            </a:r>
            <a:br>
              <a:rPr lang="en-US" dirty="0"/>
            </a:br>
            <a:r>
              <a:rPr lang="en-US" dirty="0"/>
              <a:t>but don’t get sick (they are “colonized”)</a:t>
            </a:r>
          </a:p>
          <a:p>
            <a:r>
              <a:rPr lang="en-US" dirty="0"/>
              <a:t>Not the same as the yeast that causes</a:t>
            </a:r>
            <a:br>
              <a:rPr lang="en-US" dirty="0"/>
            </a:br>
            <a:r>
              <a:rPr lang="en-US" dirty="0"/>
              <a:t>diaper rash, “yeast infections” in women, and “thrush” in the mouth</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1809750"/>
            <a:ext cx="2114550" cy="2114550"/>
          </a:xfrm>
          <a:prstGeom prst="rect">
            <a:avLst/>
          </a:prstGeom>
        </p:spPr>
      </p:pic>
    </p:spTree>
    <p:extLst>
      <p:ext uri="{BB962C8B-B14F-4D97-AF65-F5344CB8AC3E}">
        <p14:creationId xmlns:p14="http://schemas.microsoft.com/office/powerpoint/2010/main" val="1682336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11944"/>
            <a:ext cx="8229600" cy="857250"/>
          </a:xfrm>
        </p:spPr>
        <p:txBody>
          <a:bodyPr/>
          <a:lstStyle/>
          <a:p>
            <a:r>
              <a:rPr lang="en-US" dirty="0"/>
              <a:t>Why Are We Worried?</a:t>
            </a:r>
          </a:p>
        </p:txBody>
      </p:sp>
      <p:sp>
        <p:nvSpPr>
          <p:cNvPr id="4" name="Content Placeholder 3"/>
          <p:cNvSpPr>
            <a:spLocks noGrp="1"/>
          </p:cNvSpPr>
          <p:nvPr>
            <p:ph idx="1"/>
          </p:nvPr>
        </p:nvSpPr>
        <p:spPr>
          <a:xfrm>
            <a:off x="304800" y="1428750"/>
            <a:ext cx="8534400" cy="3124200"/>
          </a:xfrm>
        </p:spPr>
        <p:txBody>
          <a:bodyPr>
            <a:normAutofit/>
          </a:bodyPr>
          <a:lstStyle/>
          <a:p>
            <a:pPr>
              <a:lnSpc>
                <a:spcPct val="80000"/>
              </a:lnSpc>
            </a:pPr>
            <a:r>
              <a:rPr lang="en-US" dirty="0"/>
              <a:t>It is hard for laboratories to identify</a:t>
            </a:r>
          </a:p>
          <a:p>
            <a:pPr>
              <a:lnSpc>
                <a:spcPct val="80000"/>
              </a:lnSpc>
            </a:pPr>
            <a:r>
              <a:rPr lang="en-US" dirty="0"/>
              <a:t>Anti-fungal medicines might not work against it</a:t>
            </a:r>
          </a:p>
          <a:p>
            <a:pPr>
              <a:lnSpc>
                <a:spcPct val="80000"/>
              </a:lnSpc>
            </a:pPr>
            <a:r>
              <a:rPr lang="en-US" dirty="0"/>
              <a:t>It spreads within hospitals, nursing homes, and other healthcare facilities</a:t>
            </a:r>
          </a:p>
          <a:p>
            <a:pPr marL="742950" lvl="2" indent="-342900">
              <a:lnSpc>
                <a:spcPct val="80000"/>
              </a:lnSpc>
            </a:pPr>
            <a:r>
              <a:rPr lang="en-US" sz="2800" dirty="0"/>
              <a:t>It can live for many weeks on surfaces</a:t>
            </a:r>
            <a:br>
              <a:rPr lang="en-US" sz="2800" dirty="0"/>
            </a:br>
            <a:r>
              <a:rPr lang="en-US" sz="2800" dirty="0"/>
              <a:t>and equipment</a:t>
            </a:r>
          </a:p>
        </p:txBody>
      </p:sp>
    </p:spTree>
    <p:extLst>
      <p:ext uri="{BB962C8B-B14F-4D97-AF65-F5344CB8AC3E}">
        <p14:creationId xmlns:p14="http://schemas.microsoft.com/office/powerpoint/2010/main" val="3859649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9357"/>
            <a:ext cx="8229600" cy="857250"/>
          </a:xfrm>
        </p:spPr>
        <p:txBody>
          <a:bodyPr/>
          <a:lstStyle/>
          <a:p>
            <a:r>
              <a:rPr lang="en-US" dirty="0"/>
              <a:t>Rapid Emergence Since 2009</a:t>
            </a:r>
          </a:p>
        </p:txBody>
      </p:sp>
      <p:grpSp>
        <p:nvGrpSpPr>
          <p:cNvPr id="32" name="Group 31"/>
          <p:cNvGrpSpPr/>
          <p:nvPr/>
        </p:nvGrpSpPr>
        <p:grpSpPr>
          <a:xfrm>
            <a:off x="838200" y="1245568"/>
            <a:ext cx="7086600" cy="1776912"/>
            <a:chOff x="1013974" y="607968"/>
            <a:chExt cx="7802483" cy="2190473"/>
          </a:xfrm>
        </p:grpSpPr>
        <p:grpSp>
          <p:nvGrpSpPr>
            <p:cNvPr id="26" name="Group 25"/>
            <p:cNvGrpSpPr/>
            <p:nvPr/>
          </p:nvGrpSpPr>
          <p:grpSpPr>
            <a:xfrm>
              <a:off x="1013974" y="2037957"/>
              <a:ext cx="7802483" cy="760484"/>
              <a:chOff x="1013974" y="2037957"/>
              <a:chExt cx="7802483" cy="760484"/>
            </a:xfrm>
          </p:grpSpPr>
          <p:sp>
            <p:nvSpPr>
              <p:cNvPr id="19" name="TextBox 18"/>
              <p:cNvSpPr txBox="1"/>
              <p:nvPr/>
            </p:nvSpPr>
            <p:spPr>
              <a:xfrm>
                <a:off x="1013974" y="2343150"/>
                <a:ext cx="7802483" cy="455291"/>
              </a:xfrm>
              <a:prstGeom prst="rect">
                <a:avLst/>
              </a:prstGeom>
              <a:noFill/>
              <a:ln>
                <a:solidFill>
                  <a:schemeClr val="tx1"/>
                </a:solidFill>
              </a:ln>
            </p:spPr>
            <p:txBody>
              <a:bodyPr wrap="square" rtlCol="0">
                <a:spAutoFit/>
              </a:bodyPr>
              <a:lstStyle/>
              <a:p>
                <a:r>
                  <a:rPr lang="en-US" dirty="0"/>
                  <a:t>2009	2010	2011	2012	2013	2014	2015	2016</a:t>
                </a:r>
              </a:p>
            </p:txBody>
          </p:sp>
          <p:cxnSp>
            <p:nvCxnSpPr>
              <p:cNvPr id="21" name="Straight Connector 20"/>
              <p:cNvCxnSpPr/>
              <p:nvPr/>
            </p:nvCxnSpPr>
            <p:spPr>
              <a:xfrm>
                <a:off x="1371600" y="2038350"/>
                <a:ext cx="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363109" y="2038350"/>
                <a:ext cx="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362076" y="2038350"/>
                <a:ext cx="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383425" y="2037957"/>
                <a:ext cx="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473737" y="2037957"/>
                <a:ext cx="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1056035" y="1671122"/>
              <a:ext cx="723275" cy="369332"/>
            </a:xfrm>
            <a:prstGeom prst="rect">
              <a:avLst/>
            </a:prstGeom>
            <a:noFill/>
          </p:spPr>
          <p:txBody>
            <a:bodyPr wrap="none" rtlCol="0">
              <a:spAutoFit/>
            </a:bodyPr>
            <a:lstStyle/>
            <a:p>
              <a:r>
                <a:rPr lang="en-US" dirty="0"/>
                <a:t>Japan</a:t>
              </a:r>
            </a:p>
          </p:txBody>
        </p:sp>
        <p:sp>
          <p:nvSpPr>
            <p:cNvPr id="28" name="TextBox 27"/>
            <p:cNvSpPr txBox="1"/>
            <p:nvPr/>
          </p:nvSpPr>
          <p:spPr>
            <a:xfrm>
              <a:off x="2635563" y="1671122"/>
              <a:ext cx="1326838" cy="369332"/>
            </a:xfrm>
            <a:prstGeom prst="rect">
              <a:avLst/>
            </a:prstGeom>
            <a:noFill/>
          </p:spPr>
          <p:txBody>
            <a:bodyPr wrap="none" rtlCol="0">
              <a:spAutoFit/>
            </a:bodyPr>
            <a:lstStyle/>
            <a:p>
              <a:r>
                <a:rPr lang="en-US" dirty="0"/>
                <a:t>South Korea</a:t>
              </a:r>
            </a:p>
          </p:txBody>
        </p:sp>
        <p:sp>
          <p:nvSpPr>
            <p:cNvPr id="29" name="TextBox 28"/>
            <p:cNvSpPr txBox="1"/>
            <p:nvPr/>
          </p:nvSpPr>
          <p:spPr>
            <a:xfrm>
              <a:off x="5003301" y="1684038"/>
              <a:ext cx="649537" cy="369332"/>
            </a:xfrm>
            <a:prstGeom prst="rect">
              <a:avLst/>
            </a:prstGeom>
            <a:noFill/>
          </p:spPr>
          <p:txBody>
            <a:bodyPr wrap="none" rtlCol="0">
              <a:spAutoFit/>
            </a:bodyPr>
            <a:lstStyle/>
            <a:p>
              <a:r>
                <a:rPr lang="en-US" dirty="0"/>
                <a:t>India</a:t>
              </a:r>
            </a:p>
          </p:txBody>
        </p:sp>
        <p:sp>
          <p:nvSpPr>
            <p:cNvPr id="30" name="TextBox 29"/>
            <p:cNvSpPr txBox="1"/>
            <p:nvPr/>
          </p:nvSpPr>
          <p:spPr>
            <a:xfrm>
              <a:off x="5911340" y="971936"/>
              <a:ext cx="944169" cy="923329"/>
            </a:xfrm>
            <a:prstGeom prst="rect">
              <a:avLst/>
            </a:prstGeom>
            <a:noFill/>
          </p:spPr>
          <p:txBody>
            <a:bodyPr wrap="none" rtlCol="0">
              <a:spAutoFit/>
            </a:bodyPr>
            <a:lstStyle/>
            <a:p>
              <a:r>
                <a:rPr lang="en-US" dirty="0"/>
                <a:t>S. Africa</a:t>
              </a:r>
            </a:p>
            <a:p>
              <a:r>
                <a:rPr lang="en-US" dirty="0"/>
                <a:t>Kenya</a:t>
              </a:r>
            </a:p>
            <a:p>
              <a:r>
                <a:rPr lang="en-US" dirty="0"/>
                <a:t>Kuwait</a:t>
              </a:r>
            </a:p>
          </p:txBody>
        </p:sp>
        <p:sp>
          <p:nvSpPr>
            <p:cNvPr id="31" name="TextBox 30"/>
            <p:cNvSpPr txBox="1"/>
            <p:nvPr/>
          </p:nvSpPr>
          <p:spPr>
            <a:xfrm>
              <a:off x="6908190" y="607968"/>
              <a:ext cx="1701299" cy="1200329"/>
            </a:xfrm>
            <a:prstGeom prst="rect">
              <a:avLst/>
            </a:prstGeom>
            <a:noFill/>
          </p:spPr>
          <p:txBody>
            <a:bodyPr wrap="none" rtlCol="0">
              <a:spAutoFit/>
            </a:bodyPr>
            <a:lstStyle/>
            <a:p>
              <a:r>
                <a:rPr lang="en-US" dirty="0"/>
                <a:t>Pakistan</a:t>
              </a:r>
            </a:p>
            <a:p>
              <a:r>
                <a:rPr lang="en-US" dirty="0"/>
                <a:t>Venezuela</a:t>
              </a:r>
            </a:p>
            <a:p>
              <a:r>
                <a:rPr lang="en-US" dirty="0"/>
                <a:t>Israel</a:t>
              </a:r>
            </a:p>
            <a:p>
              <a:r>
                <a:rPr lang="en-US" dirty="0"/>
                <a:t>United Kingdom</a:t>
              </a:r>
            </a:p>
          </p:txBody>
        </p:sp>
      </p:gr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3257550"/>
            <a:ext cx="1731350" cy="1731350"/>
          </a:xfrm>
          <a:prstGeom prst="rect">
            <a:avLst/>
          </a:prstGeom>
        </p:spPr>
      </p:pic>
      <p:sp>
        <p:nvSpPr>
          <p:cNvPr id="5" name="TextBox 4"/>
          <p:cNvSpPr txBox="1"/>
          <p:nvPr/>
        </p:nvSpPr>
        <p:spPr>
          <a:xfrm>
            <a:off x="866628" y="3490676"/>
            <a:ext cx="4451991" cy="707886"/>
          </a:xfrm>
          <a:prstGeom prst="rect">
            <a:avLst/>
          </a:prstGeom>
          <a:noFill/>
        </p:spPr>
        <p:txBody>
          <a:bodyPr wrap="square" rtlCol="0">
            <a:spAutoFit/>
          </a:bodyPr>
          <a:lstStyle/>
          <a:p>
            <a:r>
              <a:rPr lang="en-US" sz="2000" i="1" dirty="0"/>
              <a:t>Candida </a:t>
            </a:r>
            <a:r>
              <a:rPr lang="en-US" sz="2000" i="1" dirty="0" err="1"/>
              <a:t>auris</a:t>
            </a:r>
            <a:r>
              <a:rPr lang="en-US" sz="2000" i="1" dirty="0"/>
              <a:t> </a:t>
            </a:r>
            <a:r>
              <a:rPr lang="en-US" sz="2000" dirty="0"/>
              <a:t>is now found in multiple states in the U.S., including New York. </a:t>
            </a:r>
          </a:p>
        </p:txBody>
      </p:sp>
    </p:spTree>
    <p:extLst>
      <p:ext uri="{BB962C8B-B14F-4D97-AF65-F5344CB8AC3E}">
        <p14:creationId xmlns:p14="http://schemas.microsoft.com/office/powerpoint/2010/main" val="927235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9357"/>
            <a:ext cx="8229600" cy="857250"/>
          </a:xfrm>
        </p:spPr>
        <p:txBody>
          <a:bodyPr>
            <a:normAutofit/>
          </a:bodyPr>
          <a:lstStyle/>
          <a:p>
            <a:r>
              <a:rPr lang="en-US" dirty="0"/>
              <a:t>What Is New York State Doing?</a:t>
            </a:r>
          </a:p>
        </p:txBody>
      </p:sp>
      <p:sp>
        <p:nvSpPr>
          <p:cNvPr id="3" name="TextBox 2"/>
          <p:cNvSpPr txBox="1"/>
          <p:nvPr/>
        </p:nvSpPr>
        <p:spPr>
          <a:xfrm>
            <a:off x="457200" y="1428750"/>
            <a:ext cx="7772400"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Investigating reports of </a:t>
            </a:r>
            <a:r>
              <a:rPr lang="en-US" sz="2400" i="1" dirty="0">
                <a:latin typeface="Arial" panose="020B0604020202020204" pitchFamily="34" charset="0"/>
                <a:cs typeface="Arial" panose="020B0604020202020204" pitchFamily="34" charset="0"/>
              </a:rPr>
              <a:t>C. </a:t>
            </a:r>
            <a:r>
              <a:rPr lang="en-US" sz="2400" i="1" dirty="0" err="1">
                <a:latin typeface="Arial" panose="020B0604020202020204" pitchFamily="34" charset="0"/>
                <a:cs typeface="Arial" panose="020B0604020202020204" pitchFamily="34" charset="0"/>
              </a:rPr>
              <a:t>auris</a:t>
            </a:r>
            <a:endParaRPr lang="en-US" sz="2400" i="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Testing samples from patients and their surroundings at the New York State Public Health Laboratory, Wadsworth Center.</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Teaching healthcare staff how to prevent and control </a:t>
            </a:r>
            <a:r>
              <a:rPr lang="en-US" sz="2400" i="1" dirty="0">
                <a:latin typeface="Arial" panose="020B0604020202020204" pitchFamily="34" charset="0"/>
                <a:cs typeface="Arial" panose="020B0604020202020204" pitchFamily="34" charset="0"/>
              </a:rPr>
              <a:t>C. </a:t>
            </a:r>
            <a:r>
              <a:rPr lang="en-US" sz="2400" i="1" dirty="0" err="1">
                <a:latin typeface="Arial" panose="020B0604020202020204" pitchFamily="34" charset="0"/>
                <a:cs typeface="Arial" panose="020B0604020202020204" pitchFamily="34" charset="0"/>
              </a:rPr>
              <a:t>auris</a:t>
            </a:r>
            <a:r>
              <a:rPr lang="en-US" sz="2400" dirty="0">
                <a:latin typeface="Arial" panose="020B0604020202020204" pitchFamily="34" charset="0"/>
                <a:cs typeface="Arial" panose="020B0604020202020204" pitchFamily="34" charset="0"/>
              </a:rPr>
              <a:t> infection and spread</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Going to all hospitals and nursing homes in Brooklyn and Queens to help them prevent spread</a:t>
            </a:r>
          </a:p>
        </p:txBody>
      </p:sp>
    </p:spTree>
    <p:extLst>
      <p:ext uri="{BB962C8B-B14F-4D97-AF65-F5344CB8AC3E}">
        <p14:creationId xmlns:p14="http://schemas.microsoft.com/office/powerpoint/2010/main" val="88396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304800" y="1733550"/>
            <a:ext cx="4800600" cy="2438400"/>
          </a:xfrm>
          <a:prstGeom prst="rect">
            <a:avLst/>
          </a:prstGeom>
        </p:spPr>
        <p:txBody>
          <a:bodyPr/>
          <a:lstStyle/>
          <a:p>
            <a:r>
              <a:rPr lang="en-US" sz="4000" dirty="0">
                <a:solidFill>
                  <a:schemeClr val="bg1"/>
                </a:solidFill>
                <a:latin typeface="Arial" panose="020B0604020202020204" pitchFamily="34" charset="0"/>
                <a:cs typeface="Arial" panose="020B0604020202020204" pitchFamily="34" charset="0"/>
              </a:rPr>
              <a:t>Infection Prevention and Control in the Healthcare Environment</a:t>
            </a:r>
          </a:p>
        </p:txBody>
      </p:sp>
    </p:spTree>
    <p:extLst>
      <p:ext uri="{BB962C8B-B14F-4D97-AF65-F5344CB8AC3E}">
        <p14:creationId xmlns:p14="http://schemas.microsoft.com/office/powerpoint/2010/main" val="1502948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0310" y="1846468"/>
            <a:ext cx="1117131" cy="2226839"/>
          </a:xfrm>
          <a:prstGeom prst="rect">
            <a:avLst/>
          </a:prstGeom>
        </p:spPr>
      </p:pic>
      <p:sp>
        <p:nvSpPr>
          <p:cNvPr id="3" name="Title 2"/>
          <p:cNvSpPr>
            <a:spLocks noGrp="1"/>
          </p:cNvSpPr>
          <p:nvPr>
            <p:ph type="title"/>
          </p:nvPr>
        </p:nvSpPr>
        <p:spPr>
          <a:xfrm>
            <a:off x="419100" y="514350"/>
            <a:ext cx="8305800" cy="1219200"/>
          </a:xfrm>
        </p:spPr>
        <p:txBody>
          <a:bodyPr>
            <a:normAutofit fontScale="90000"/>
          </a:bodyPr>
          <a:lstStyle/>
          <a:p>
            <a:r>
              <a:rPr lang="en-US" dirty="0"/>
              <a:t>Why Is Infection Control Important for </a:t>
            </a:r>
            <a:r>
              <a:rPr lang="en-US" i="1" dirty="0"/>
              <a:t>Candida auris</a:t>
            </a:r>
            <a:r>
              <a:rPr lang="en-US" dirty="0"/>
              <a:t>?</a:t>
            </a:r>
          </a:p>
        </p:txBody>
      </p:sp>
      <p:sp>
        <p:nvSpPr>
          <p:cNvPr id="7" name="Arrow: Right 6"/>
          <p:cNvSpPr/>
          <p:nvPr/>
        </p:nvSpPr>
        <p:spPr>
          <a:xfrm>
            <a:off x="4561830" y="2692240"/>
            <a:ext cx="1305570" cy="586264"/>
          </a:xfrm>
          <a:prstGeom prst="rightArrow">
            <a:avLst/>
          </a:prstGeom>
          <a:solidFill>
            <a:srgbClr val="553278"/>
          </a:solidFill>
          <a:ln>
            <a:solidFill>
              <a:srgbClr val="5532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118" y="1526412"/>
            <a:ext cx="975123" cy="1943743"/>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8718" y="1972931"/>
            <a:ext cx="759897" cy="1169072"/>
          </a:xfrm>
          <a:prstGeom prst="rect">
            <a:avLst/>
          </a:prstGeom>
        </p:spPr>
      </p:pic>
      <p:sp>
        <p:nvSpPr>
          <p:cNvPr id="19" name="Oval 18"/>
          <p:cNvSpPr/>
          <p:nvPr/>
        </p:nvSpPr>
        <p:spPr>
          <a:xfrm>
            <a:off x="691925" y="2125515"/>
            <a:ext cx="76200" cy="7619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95382" y="2417018"/>
            <a:ext cx="76200" cy="7619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44118" y="2378918"/>
            <a:ext cx="76200" cy="7619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078864" y="2159839"/>
            <a:ext cx="76200" cy="7619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628559" y="3821144"/>
            <a:ext cx="76200" cy="7619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334672" y="2616040"/>
            <a:ext cx="76200" cy="7619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371600" y="3746605"/>
            <a:ext cx="76200" cy="7619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074070" y="4114323"/>
            <a:ext cx="76200" cy="7619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524000" y="4428648"/>
            <a:ext cx="76200" cy="7619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561963" y="2959888"/>
            <a:ext cx="76200" cy="7619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967243" y="3028487"/>
            <a:ext cx="76200" cy="7619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2468015" y="3456533"/>
            <a:ext cx="1027909" cy="972115"/>
            <a:chOff x="2188857" y="3811146"/>
            <a:chExt cx="1027909" cy="972115"/>
          </a:xfrm>
        </p:grpSpPr>
        <p:pic>
          <p:nvPicPr>
            <p:cNvPr id="37"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88857" y="3811146"/>
              <a:ext cx="1027909" cy="972115"/>
            </a:xfrm>
            <a:prstGeom prst="rect">
              <a:avLst/>
            </a:prstGeom>
          </p:spPr>
        </p:pic>
        <p:sp>
          <p:nvSpPr>
            <p:cNvPr id="29" name="Oval 28"/>
            <p:cNvSpPr/>
            <p:nvPr/>
          </p:nvSpPr>
          <p:spPr>
            <a:xfrm>
              <a:off x="2546616" y="3822804"/>
              <a:ext cx="76200" cy="7619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721834" y="4693672"/>
              <a:ext cx="76200" cy="7619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989348" y="3897343"/>
              <a:ext cx="76200" cy="7619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831394" y="4190522"/>
              <a:ext cx="76200" cy="7619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Oval 33"/>
          <p:cNvSpPr/>
          <p:nvPr/>
        </p:nvSpPr>
        <p:spPr>
          <a:xfrm>
            <a:off x="2508516" y="2061380"/>
            <a:ext cx="76200" cy="7619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1956" y="3569542"/>
            <a:ext cx="1150778" cy="1273337"/>
          </a:xfrm>
          <a:prstGeom prst="rect">
            <a:avLst/>
          </a:prstGeom>
        </p:spPr>
      </p:pic>
      <p:sp>
        <p:nvSpPr>
          <p:cNvPr id="35" name="Oval 34"/>
          <p:cNvSpPr/>
          <p:nvPr/>
        </p:nvSpPr>
        <p:spPr>
          <a:xfrm>
            <a:off x="7162800" y="3007206"/>
            <a:ext cx="76200" cy="7619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934200" y="2692239"/>
            <a:ext cx="76200" cy="7619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481018" y="2499145"/>
            <a:ext cx="76200" cy="7619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7404818" y="3580829"/>
            <a:ext cx="76200" cy="7619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7086600" y="2082369"/>
            <a:ext cx="76200" cy="7619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7250776" y="2455117"/>
            <a:ext cx="76200" cy="7619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4608853"/>
      </p:ext>
    </p:extLst>
  </p:cSld>
  <p:clrMapOvr>
    <a:masterClrMapping/>
  </p:clrMapOvr>
</p:sld>
</file>

<file path=ppt/theme/theme1.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YS_DOH_Powerpoint_Template_(7.15).potx [Read-Only]" id="{2BA4D5FD-A2A1-4027-B689-4C1E56ABFA9C}" vid="{C914B9BF-FC8C-4694-8821-31CE2F18A87D}"/>
    </a:ext>
  </a:extLst>
</a:theme>
</file>

<file path=ppt/theme/theme2.xml><?xml version="1.0" encoding="utf-8"?>
<a:theme xmlns:a="http://schemas.openxmlformats.org/drawingml/2006/main" name="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YS_DOH_Powerpoint_Template_(7.15).potx [Read-Only]" id="{2BA4D5FD-A2A1-4027-B689-4C1E56ABFA9C}" vid="{570D4368-95EE-48E4-93EA-7E273C302F33}"/>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YS_DOH_Powerpoint_Template_(7.15).potx [Read-Only]" id="{2BA4D5FD-A2A1-4027-B689-4C1E56ABFA9C}" vid="{B4FAFF80-95DC-49AF-AC09-85917F0160F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1B93ED37A3EC418DB5CA217A64907B" ma:contentTypeVersion="14" ma:contentTypeDescription="Create a new document." ma:contentTypeScope="" ma:versionID="b180912eef00e2fa0d055f1069e8fb80">
  <xsd:schema xmlns:xsd="http://www.w3.org/2001/XMLSchema" xmlns:xs="http://www.w3.org/2001/XMLSchema" xmlns:p="http://schemas.microsoft.com/office/2006/metadata/properties" xmlns:ns2="7edec4f5-b0e4-415d-af7d-3601103ce7f8" xmlns:ns3="6d951d9f-f181-48cb-b13f-1ee7760d76ac" targetNamespace="http://schemas.microsoft.com/office/2006/metadata/properties" ma:root="true" ma:fieldsID="ff9cd3e1aa144295546c28d270132a4f" ns2:_="" ns3:_="">
    <xsd:import namespace="7edec4f5-b0e4-415d-af7d-3601103ce7f8"/>
    <xsd:import namespace="6d951d9f-f181-48cb-b13f-1ee7760d76ac"/>
    <xsd:element name="properties">
      <xsd:complexType>
        <xsd:sequence>
          <xsd:element name="documentManagement">
            <xsd:complexType>
              <xsd:all>
                <xsd:element ref="ns2:Tags" minOccurs="0"/>
                <xsd:element ref="ns2:Year" minOccurs="0"/>
                <xsd:element ref="ns2:Bureau_x0020_Name"/>
                <xsd:element ref="ns3:_dlc_DocId" minOccurs="0"/>
                <xsd:element ref="ns3:_dlc_DocIdUrl" minOccurs="0"/>
                <xsd:element ref="ns3:_dlc_DocIdPersistId" minOccurs="0"/>
                <xsd:element ref="ns3:TaxKeywordTaxHTField" minOccurs="0"/>
                <xsd:element ref="ns3:TaxCatchAll" minOccurs="0"/>
                <xsd:element ref="ns2:Conditions" minOccurs="0"/>
                <xsd:element ref="ns2:Reported_x0020_From" minOccurs="0"/>
                <xsd:element ref="ns2:Categories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dec4f5-b0e4-415d-af7d-3601103ce7f8" elementFormDefault="qualified">
    <xsd:import namespace="http://schemas.microsoft.com/office/2006/documentManagement/types"/>
    <xsd:import namespace="http://schemas.microsoft.com/office/infopath/2007/PartnerControls"/>
    <xsd:element name="Tags" ma:index="2" nillable="true" ma:displayName="Tags" ma:format="Dropdown" ma:internalName="Tags">
      <xsd:simpleType>
        <xsd:restriction base="dms:Choice">
          <xsd:enumeration value="Agenda"/>
          <xsd:enumeration value="Article"/>
          <xsd:enumeration value="Brief"/>
          <xsd:enumeration value="Budget"/>
          <xsd:enumeration value="Commissioner"/>
          <xsd:enumeration value="Contract"/>
          <xsd:enumeration value="Correspondence"/>
          <xsd:enumeration value="Data Request"/>
          <xsd:enumeration value="Division Request"/>
          <xsd:enumeration value="Documentation"/>
          <xsd:enumeration value="Emergency Contact Info"/>
          <xsd:enumeration value="Evaluation"/>
          <xsd:enumeration value="Executive Deputy Clearance"/>
          <xsd:enumeration value="FOIL"/>
          <xsd:enumeration value="Form"/>
          <xsd:enumeration value="Grants"/>
          <xsd:enumeration value="IFA"/>
          <xsd:enumeration value="Interview"/>
          <xsd:enumeration value="Inventory"/>
          <xsd:enumeration value="IRB"/>
          <xsd:enumeration value="Manuscript"/>
          <xsd:enumeration value="Map"/>
          <xsd:enumeration value="Media/PR"/>
          <xsd:enumeration value="Meeting minutes"/>
          <xsd:enumeration value="Picture/Graphic"/>
          <xsd:enumeration value="Presentations"/>
          <xsd:enumeration value="Procurement"/>
          <xsd:enumeration value="Policy"/>
          <xsd:enumeration value="Purchasing"/>
          <xsd:enumeration value="Recruitment"/>
          <xsd:enumeration value="Reference Manual"/>
          <xsd:enumeration value="Reports - General"/>
          <xsd:enumeration value="Reports - Monthly"/>
          <xsd:enumeration value="Reports - Quarterly"/>
          <xsd:enumeration value="Reports - Annual"/>
          <xsd:enumeration value="Resources"/>
          <xsd:enumeration value="Spreadsheet"/>
          <xsd:enumeration value="Survey"/>
          <xsd:enumeration value="Training"/>
          <xsd:enumeration value="Travel"/>
          <xsd:enumeration value="Voucher"/>
          <xsd:enumeration value="Webinar"/>
          <xsd:enumeration value="Workplan"/>
        </xsd:restriction>
      </xsd:simpleType>
    </xsd:element>
    <xsd:element name="Year" ma:index="4" nillable="true" ma:displayName="Year" ma:format="Dropdown" ma:internalName="Year">
      <xsd:simpleType>
        <xsd:restriction base="dms:Choice">
          <xsd:enumeration value="2000"/>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restriction>
      </xsd:simpleType>
    </xsd:element>
    <xsd:element name="Bureau_x0020_Name" ma:index="5" ma:displayName="Bureau Name" ma:default="EPIBHAI" ma:format="Dropdown" ma:internalName="Bureau_x0020_Name">
      <xsd:simpleType>
        <xsd:restriction base="dms:Choice">
          <xsd:enumeration value="CCHADMIN"/>
          <xsd:enumeration value="CHRBCCDP"/>
          <xsd:enumeration value="CHRBCDER"/>
          <xsd:enumeration value="CHRBCE"/>
          <xsd:enumeration value="CHRBCDC"/>
          <xsd:enumeration value="CHRDCDP"/>
          <xsd:enumeration value="CHRBTC"/>
          <xsd:enumeration value="DFHBDH"/>
          <xsd:enumeration value="DFHBEI"/>
          <xsd:enumeration value="DFHBMCH"/>
          <xsd:enumeration value="DFHDIV"/>
          <xsd:enumeration value="DFHOMD"/>
          <xsd:enumeration value="EPIBCDC"/>
          <xsd:enumeration value="EPIBHAI"/>
          <xsd:enumeration value="EPIDIV"/>
          <xsd:enumeration value="EPIIMM"/>
          <xsd:enumeration value="EPISTAT"/>
          <xsd:enumeration value="EPITB"/>
          <xsd:enumeration value="OPHEXEC"/>
          <xsd:enumeration value="OPHP"/>
          <xsd:enumeration value="CCHOIT"/>
          <xsd:enumeration value="PHIPMO"/>
        </xsd:restriction>
      </xsd:simpleType>
    </xsd:element>
    <xsd:element name="Conditions" ma:index="18" nillable="true" ma:displayName="Conditions" ma:format="Dropdown" ma:internalName="Conditions">
      <xsd:simpleType>
        <xsd:restriction base="dms:Choice">
          <xsd:enumeration value="this kind of infection"/>
          <xsd:enumeration value="that kind of infection"/>
        </xsd:restriction>
      </xsd:simpleType>
    </xsd:element>
    <xsd:element name="Reported_x0020_From" ma:index="19" nillable="true" ma:displayName="Reported From" ma:format="Dropdown" ma:internalName="Reported_x0020_From">
      <xsd:simpleType>
        <xsd:restriction base="dms:Choice">
          <xsd:enumeration value="Hospital"/>
          <xsd:enumeration value="Clinic"/>
          <xsd:enumeration value="School"/>
          <xsd:enumeration value="Home"/>
          <xsd:enumeration value="Other"/>
        </xsd:restriction>
      </xsd:simpleType>
    </xsd:element>
    <xsd:element name="Categories0" ma:index="20" nillable="true" ma:displayName="Categories" ma:format="Dropdown" ma:internalName="Categories0">
      <xsd:simpleType>
        <xsd:restriction base="dms:Choice">
          <xsd:enumeration value="Agenda"/>
          <xsd:enumeration value="Article"/>
          <xsd:enumeration value="Brief"/>
          <xsd:enumeration value="Budget"/>
          <xsd:enumeration value="Commissioner"/>
          <xsd:enumeration value="Contract"/>
          <xsd:enumeration value="Correspondence"/>
          <xsd:enumeration value="Data Request"/>
          <xsd:enumeration value="Division Request"/>
          <xsd:enumeration value="Documentation"/>
          <xsd:enumeration value="Emergency Contact Info"/>
          <xsd:enumeration value="Evaluation"/>
          <xsd:enumeration value="Executive Deputy Clearance"/>
          <xsd:enumeration value="FOIL"/>
          <xsd:enumeration value="Form"/>
          <xsd:enumeration value="Grants"/>
          <xsd:enumeration value="IFA"/>
          <xsd:enumeration value="Interview"/>
          <xsd:enumeration value="Inventory"/>
          <xsd:enumeration value="IRB"/>
          <xsd:enumeration value="Manuscript"/>
          <xsd:enumeration value="Map"/>
          <xsd:enumeration value="Media/PR"/>
          <xsd:enumeration value="Meeting minutes"/>
          <xsd:enumeration value="Picture/Graphic"/>
          <xsd:enumeration value="Presentations"/>
          <xsd:enumeration value="Procurement"/>
          <xsd:enumeration value="Policy"/>
          <xsd:enumeration value="Purchasing"/>
          <xsd:enumeration value="Recruitment"/>
          <xsd:enumeration value="Reference Manual"/>
          <xsd:enumeration value="Reports - General"/>
          <xsd:enumeration value="Reports - Monthly"/>
          <xsd:enumeration value="Reports - Quarterly"/>
          <xsd:enumeration value="Reports - Annual"/>
          <xsd:enumeration value="Resources"/>
          <xsd:enumeration value="Spreadsheet"/>
          <xsd:enumeration value="Survey"/>
          <xsd:enumeration value="Training"/>
          <xsd:enumeration value="Travel"/>
          <xsd:enumeration value="Voucher"/>
          <xsd:enumeration value="Webinar"/>
          <xsd:enumeration value="Workplan"/>
        </xsd:restriction>
      </xsd:simpleType>
    </xsd:element>
  </xsd:schema>
  <xsd:schema xmlns:xsd="http://www.w3.org/2001/XMLSchema" xmlns:xs="http://www.w3.org/2001/XMLSchema" xmlns:dms="http://schemas.microsoft.com/office/2006/documentManagement/types" xmlns:pc="http://schemas.microsoft.com/office/infopath/2007/PartnerControls" targetNamespace="6d951d9f-f181-48cb-b13f-1ee7760d76a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KeywordTaxHTField" ma:index="14" nillable="true" ma:taxonomy="true" ma:internalName="TaxKeywordTaxHTField" ma:taxonomyFieldName="TaxKeyword" ma:displayName="Enterprise Keywords" ma:fieldId="{23f27201-bee3-471e-b2e7-b64fd8b7ca38}" ma:taxonomyMulti="true" ma:sspId="2f8cab03-a3bb-4bcc-b0ad-e32b3248d40f" ma:termSetId="00000000-0000-0000-0000-000000000000" ma:anchorId="00000000-0000-0000-0000-000000000000" ma:open="true" ma:isKeyword="true">
      <xsd:complexType>
        <xsd:sequence>
          <xsd:element ref="pc:Terms" minOccurs="0" maxOccurs="1"/>
        </xsd:sequence>
      </xsd:complexType>
    </xsd:element>
    <xsd:element name="TaxCatchAll" ma:index="15" nillable="true" ma:displayName="Taxonomy Catch All Column" ma:hidden="true" ma:list="{23c44d5b-2867-4233-ac51-4a4aba8b2e45}" ma:internalName="TaxCatchAll" ma:showField="CatchAllData" ma:web="6d951d9f-f181-48cb-b13f-1ee7760d76a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6" ma:displayName="Author"/>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Bureau_x0020_Name xmlns="7edec4f5-b0e4-415d-af7d-3601103ce7f8">EPIBHAI</Bureau_x0020_Name>
    <TaxKeywordTaxHTField xmlns="6d951d9f-f181-48cb-b13f-1ee7760d76ac">
      <Terms xmlns="http://schemas.microsoft.com/office/infopath/2007/PartnerControls">
        <TermInfo xmlns="http://schemas.microsoft.com/office/infopath/2007/PartnerControls">
          <TermName xmlns="http://schemas.microsoft.com/office/infopath/2007/PartnerControls">PowerPoint</TermName>
          <TermId xmlns="http://schemas.microsoft.com/office/infopath/2007/PartnerControls">46ffdd7a-0ead-41f8-96ac-063880ce36d5</TermId>
        </TermInfo>
        <TermInfo xmlns="http://schemas.microsoft.com/office/infopath/2007/PartnerControls">
          <TermName xmlns="http://schemas.microsoft.com/office/infopath/2007/PartnerControls">ppt</TermName>
          <TermId xmlns="http://schemas.microsoft.com/office/infopath/2007/PartnerControls">c0835d58-b4bc-4f4d-91b8-d458be949df7</TermId>
        </TermInfo>
        <TermInfo xmlns="http://schemas.microsoft.com/office/infopath/2007/PartnerControls">
          <TermName xmlns="http://schemas.microsoft.com/office/infopath/2007/PartnerControls">template</TermName>
          <TermId xmlns="http://schemas.microsoft.com/office/infopath/2007/PartnerControls">35403943-7bd1-4ad1-a321-5811d19fd6fe</TermId>
        </TermInfo>
        <TermInfo xmlns="http://schemas.microsoft.com/office/infopath/2007/PartnerControls">
          <TermName xmlns="http://schemas.microsoft.com/office/infopath/2007/PartnerControls">DOH</TermName>
          <TermId xmlns="http://schemas.microsoft.com/office/infopath/2007/PartnerControls">dcf5db0e-bd08-494d-8380-4c55ec24499d</TermId>
        </TermInfo>
      </Terms>
    </TaxKeywordTaxHTField>
    <Reported_x0020_From xmlns="7edec4f5-b0e4-415d-af7d-3601103ce7f8" xsi:nil="true"/>
    <Categories0 xmlns="7edec4f5-b0e4-415d-af7d-3601103ce7f8">Resources</Categories0>
    <Conditions xmlns="7edec4f5-b0e4-415d-af7d-3601103ce7f8" xsi:nil="true"/>
    <TaxCatchAll xmlns="6d951d9f-f181-48cb-b13f-1ee7760d76ac">
      <Value>64</Value>
      <Value>63</Value>
      <Value>62</Value>
      <Value>60</Value>
    </TaxCatchAll>
    <Tags xmlns="7edec4f5-b0e4-415d-af7d-3601103ce7f8">Presentations</Tags>
    <Year xmlns="7edec4f5-b0e4-415d-af7d-3601103ce7f8">2015</Year>
    <_dlc_DocId xmlns="6d951d9f-f181-48cb-b13f-1ee7760d76ac">6ED4EXXRA7WN-1-101</_dlc_DocId>
    <_dlc_DocIdUrl xmlns="6d951d9f-f181-48cb-b13f-1ee7760d76ac">
      <Url>http://cchsharepoint/sites/EPIBHAI/_layouts/DocIdRedir.aspx?ID=6ED4EXXRA7WN-1-101</Url>
      <Description>6ED4EXXRA7WN-1-101</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3402502-D386-4332-A834-A8573281F8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dec4f5-b0e4-415d-af7d-3601103ce7f8"/>
    <ds:schemaRef ds:uri="6d951d9f-f181-48cb-b13f-1ee7760d76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7E2F6D-BB50-45F8-8184-0FFB77E1E5D8}">
  <ds:schemaRefs>
    <ds:schemaRef ds:uri="http://schemas.microsoft.com/sharepoint/v3/contenttype/forms"/>
  </ds:schemaRefs>
</ds:datastoreItem>
</file>

<file path=customXml/itemProps3.xml><?xml version="1.0" encoding="utf-8"?>
<ds:datastoreItem xmlns:ds="http://schemas.openxmlformats.org/officeDocument/2006/customXml" ds:itemID="{216739D9-FF92-45F5-B2D0-9481898D2FBA}">
  <ds:schemaRefs>
    <ds:schemaRef ds:uri="http://www.w3.org/XML/1998/namespace"/>
    <ds:schemaRef ds:uri="http://schemas.microsoft.com/office/2006/documentManagement/types"/>
    <ds:schemaRef ds:uri="http://purl.org/dc/dcmitype/"/>
    <ds:schemaRef ds:uri="http://schemas.microsoft.com/office/infopath/2007/PartnerControls"/>
    <ds:schemaRef ds:uri="http://purl.org/dc/terms/"/>
    <ds:schemaRef ds:uri="6d951d9f-f181-48cb-b13f-1ee7760d76ac"/>
    <ds:schemaRef ds:uri="http://schemas.microsoft.com/office/2006/metadata/properties"/>
    <ds:schemaRef ds:uri="http://schemas.openxmlformats.org/package/2006/metadata/core-properties"/>
    <ds:schemaRef ds:uri="7edec4f5-b0e4-415d-af7d-3601103ce7f8"/>
    <ds:schemaRef ds:uri="http://purl.org/dc/elements/1.1/"/>
  </ds:schemaRefs>
</ds:datastoreItem>
</file>

<file path=customXml/itemProps4.xml><?xml version="1.0" encoding="utf-8"?>
<ds:datastoreItem xmlns:ds="http://schemas.openxmlformats.org/officeDocument/2006/customXml" ds:itemID="{989B9639-9371-4DDA-B313-3D845F3DC514}">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NYS_DOH_Powerpoint_Template_(7.15)</Template>
  <TotalTime>21836</TotalTime>
  <Words>3209</Words>
  <Application>Microsoft Office PowerPoint</Application>
  <PresentationFormat>On-screen Show (16:9)</PresentationFormat>
  <Paragraphs>278</Paragraphs>
  <Slides>31</Slides>
  <Notes>28</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31</vt:i4>
      </vt:variant>
    </vt:vector>
  </HeadingPairs>
  <TitlesOfParts>
    <vt:vector size="36" baseType="lpstr">
      <vt:lpstr>Arial</vt:lpstr>
      <vt:lpstr>Calibri</vt:lpstr>
      <vt:lpstr>Cover Master</vt:lpstr>
      <vt:lpstr>Section Master</vt:lpstr>
      <vt:lpstr>2_Custom Design</vt:lpstr>
      <vt:lpstr>PowerPoint Presentation</vt:lpstr>
      <vt:lpstr>Outline</vt:lpstr>
      <vt:lpstr>Background</vt:lpstr>
      <vt:lpstr>What is Candida auris? (also called C. auris)</vt:lpstr>
      <vt:lpstr>Why Are We Worried?</vt:lpstr>
      <vt:lpstr>Rapid Emergence Since 2009</vt:lpstr>
      <vt:lpstr>What Is New York State Doing?</vt:lpstr>
      <vt:lpstr>Infection Prevention and Control in the Healthcare Environment</vt:lpstr>
      <vt:lpstr>Why Is Infection Control Important for Candida auris?</vt:lpstr>
      <vt:lpstr>Are Healthcare Workers At Risk?</vt:lpstr>
      <vt:lpstr>Protect Patients by:</vt:lpstr>
      <vt:lpstr>Cleaning and Disinfection</vt:lpstr>
      <vt:lpstr>Cleaning and Disinfection</vt:lpstr>
      <vt:lpstr>Cleaning and Disinfection</vt:lpstr>
      <vt:lpstr>Cleaning and Disinfection</vt:lpstr>
      <vt:lpstr>Hand Hygiene - Why?</vt:lpstr>
      <vt:lpstr>Hand Hygiene - Wash or Sanitize?</vt:lpstr>
      <vt:lpstr>Hand Hygiene – Soap and Water</vt:lpstr>
      <vt:lpstr>Hand Hygiene – Sanitize</vt:lpstr>
      <vt:lpstr>Hand Hygiene – Fingernails, too</vt:lpstr>
      <vt:lpstr>Standard Precautions</vt:lpstr>
      <vt:lpstr>Personal Protective Equipment (PPE)</vt:lpstr>
      <vt:lpstr>Contact Precautions</vt:lpstr>
      <vt:lpstr>Personal Protective Equipment (PPE)  Pop Quiz!</vt:lpstr>
      <vt:lpstr>Communication</vt:lpstr>
      <vt:lpstr>PowerPoint Presentation</vt:lpstr>
      <vt:lpstr>References</vt:lpstr>
      <vt:lpstr>Additional Material</vt:lpstr>
      <vt:lpstr>Pre-test and Post-test</vt:lpstr>
      <vt:lpstr>Infection Control Breach Observations</vt:lpstr>
      <vt:lpstr>Infection Control Breach Observations</vt:lpstr>
    </vt:vector>
  </TitlesOfParts>
  <Company>NYSDOH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Inderbir Sohi</dc:creator>
  <cp:keywords>PowerPoint; ppt; DOH; template</cp:keywords>
  <cp:lastModifiedBy>Linda C. Mitchell</cp:lastModifiedBy>
  <cp:revision>855</cp:revision>
  <cp:lastPrinted>2017-07-05T14:12:48Z</cp:lastPrinted>
  <dcterms:created xsi:type="dcterms:W3CDTF">2016-09-01T15:31:39Z</dcterms:created>
  <dcterms:modified xsi:type="dcterms:W3CDTF">2017-08-07T17:38:51Z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0x010100131B93ED37A3EC418DB5CA217A64907B</vt:lpwstr>
  </property>
  <property fmtid="{D5CDD505-2E9C-101B-9397-08002B2CF9AE}" pid="3" name="_dlc_DocIdItemGuid">
    <vt:lpwstr>51cdb67f-1c0b-424f-9dd7-cc7c95ee7733</vt:lpwstr>
  </property>
  <property fmtid="{D5CDD505-2E9C-101B-9397-08002B2CF9AE}" pid="4" name="TaxKeyword">
    <vt:lpwstr>63;#PowerPoint|46ffdd7a-0ead-41f8-96ac-063880ce36d5;#64;#ppt|c0835d58-b4bc-4f4d-91b8-d458be949df7;#62;#template|35403943-7bd1-4ad1-a321-5811d19fd6fe;#60;#DOH|dcf5db0e-bd08-494d-8380-4c55ec24499d</vt:lpwstr>
  </property>
</Properties>
</file>