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53"/>
  </p:handoutMasterIdLst>
  <p:sldIdLst>
    <p:sldId id="256" r:id="rId2"/>
    <p:sldId id="306" r:id="rId3"/>
    <p:sldId id="308" r:id="rId4"/>
    <p:sldId id="309"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ck, Jessica N (HEALTH)" initials="P(" lastIdx="5" clrIdx="0">
    <p:extLst>
      <p:ext uri="{19B8F6BF-5375-455C-9EA6-DF929625EA0E}">
        <p15:presenceInfo xmlns:p15="http://schemas.microsoft.com/office/powerpoint/2012/main" userId="S::jessica.peck@health.ny.gov::ca38bd2c-a285-4b71-a600-e13af901bba7" providerId="AD"/>
      </p:ext>
    </p:extLst>
  </p:cmAuthor>
  <p:cmAuthor id="2" name="Jagareski, Amy (HEALTH)" initials="JA(" lastIdx="9" clrIdx="1">
    <p:extLst>
      <p:ext uri="{19B8F6BF-5375-455C-9EA6-DF929625EA0E}">
        <p15:presenceInfo xmlns:p15="http://schemas.microsoft.com/office/powerpoint/2012/main" userId="S::Amy.Jagareski@health.ny.gov::48ff280c-0bf8-4281-981d-44e8bf268507" providerId="AD"/>
      </p:ext>
    </p:extLst>
  </p:cmAuthor>
  <p:cmAuthor id="3" name="Tilley, Laura J (HEALTH)" initials="T(" lastIdx="3" clrIdx="2">
    <p:extLst>
      <p:ext uri="{19B8F6BF-5375-455C-9EA6-DF929625EA0E}">
        <p15:presenceInfo xmlns:p15="http://schemas.microsoft.com/office/powerpoint/2012/main" userId="S::laura.tilley@health.ny.gov::45b18c9a-b861-46a1-9ce3-bfa8c8cc0d4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36F3A9-1943-E3E5-E71B-C85FB07BD97A}" v="88" dt="2021-10-26T15:19:46.360"/>
    <p1510:client id="{30E38DA5-5D52-B3BF-AA27-5991A7A4163F}" v="114" dt="2021-10-26T15:44:45.906"/>
    <p1510:client id="{544644D8-CF67-3D20-62E0-5F787F8EEEB2}" v="7" dt="2021-11-03T16:26:35.193"/>
    <p1510:client id="{54B9C003-1701-A29F-CC35-4677C3CCAED7}" v="13" dt="2021-11-02T14:36:18.429"/>
    <p1510:client id="{6B782A6A-E55F-C236-43D0-5AD99C40776E}" v="4" dt="2021-12-21T18:53:29.958"/>
    <p1510:client id="{B20302D9-9677-C608-0C97-4BD59E667411}" v="36" dt="2021-12-14T18:32:12.696"/>
    <p1510:client id="{BE1A2024-296C-9410-809F-CD4E917A19B7}" v="3" dt="2021-12-21T18:54:33.574"/>
    <p1510:client id="{C11C990F-A296-44E1-8443-DC1D1CC8C73A}" v="5" dt="2021-10-25T18:15:45.574"/>
    <p1510:client id="{CC553F9E-1101-4E53-B5C5-3BB64A703C7D}" v="1" dt="2021-11-03T16:25:40.642"/>
    <p1510:client id="{F47DFC6C-8E6A-5B6D-AC9F-9F3E992EE6E6}" v="63" dt="2021-11-03T17:55:56.6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2" d="100"/>
          <a:sy n="122" d="100"/>
        </p:scale>
        <p:origin x="138" y="12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B980B9-A41F-4B3C-BA9D-A01A59866EF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E08548A-4F1B-4878-A049-408C58E5FAE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5F1A8D-4B45-43CA-9685-75B8094B7256}" type="datetimeFigureOut">
              <a:rPr lang="en-US" smtClean="0"/>
              <a:t>2/8/2022</a:t>
            </a:fld>
            <a:endParaRPr lang="en-US"/>
          </a:p>
        </p:txBody>
      </p:sp>
      <p:sp>
        <p:nvSpPr>
          <p:cNvPr id="4" name="Footer Placeholder 3">
            <a:extLst>
              <a:ext uri="{FF2B5EF4-FFF2-40B4-BE49-F238E27FC236}">
                <a16:creationId xmlns:a16="http://schemas.microsoft.com/office/drawing/2014/main" id="{4B03E527-DBD6-4EF5-B0AA-1FEA798ACA9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411F35F-241E-4044-9F77-6F0521C5379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ADE29C-A6F4-4C1D-96A9-0682E6C47758}" type="slidenum">
              <a:rPr lang="en-US" smtClean="0"/>
              <a:t>‹#›</a:t>
            </a:fld>
            <a:endParaRPr lang="en-US"/>
          </a:p>
        </p:txBody>
      </p:sp>
    </p:spTree>
    <p:extLst>
      <p:ext uri="{BB962C8B-B14F-4D97-AF65-F5344CB8AC3E}">
        <p14:creationId xmlns:p14="http://schemas.microsoft.com/office/powerpoint/2010/main" val="315569092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120D6FB-C244-4E2D-99EB-46FD0088E4CA}"/>
              </a:ext>
            </a:extLst>
          </p:cNvPr>
          <p:cNvSpPr>
            <a:spLocks noGrp="1"/>
          </p:cNvSpPr>
          <p:nvPr>
            <p:ph type="subTitle" idx="1"/>
          </p:nvPr>
        </p:nvSpPr>
        <p:spPr>
          <a:xfrm>
            <a:off x="1524000" y="5627957"/>
            <a:ext cx="9144000" cy="1031335"/>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ECDFA1-7E99-4572-B92F-2974CF620439}"/>
              </a:ext>
            </a:extLst>
          </p:cNvPr>
          <p:cNvSpPr>
            <a:spLocks noGrp="1"/>
          </p:cNvSpPr>
          <p:nvPr>
            <p:ph type="dt" sz="half" idx="10"/>
          </p:nvPr>
        </p:nvSpPr>
        <p:spPr/>
        <p:txBody>
          <a:bodyPr/>
          <a:lstStyle/>
          <a:p>
            <a:fld id="{3138BEEA-B2DB-4562-BE6A-63DCAB908907}" type="datetimeFigureOut">
              <a:rPr lang="en-US" smtClean="0"/>
              <a:t>2/8/2022</a:t>
            </a:fld>
            <a:endParaRPr lang="en-US"/>
          </a:p>
        </p:txBody>
      </p:sp>
      <p:sp>
        <p:nvSpPr>
          <p:cNvPr id="5" name="Footer Placeholder 4">
            <a:extLst>
              <a:ext uri="{FF2B5EF4-FFF2-40B4-BE49-F238E27FC236}">
                <a16:creationId xmlns:a16="http://schemas.microsoft.com/office/drawing/2014/main" id="{0722DC6F-6513-471D-8F02-DD578284E0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D3DAF8-D216-457F-8824-F21B459F8A64}"/>
              </a:ext>
            </a:extLst>
          </p:cNvPr>
          <p:cNvSpPr>
            <a:spLocks noGrp="1"/>
          </p:cNvSpPr>
          <p:nvPr>
            <p:ph type="sldNum" sz="quarter" idx="12"/>
          </p:nvPr>
        </p:nvSpPr>
        <p:spPr/>
        <p:txBody>
          <a:bodyPr/>
          <a:lstStyle/>
          <a:p>
            <a:fld id="{7FB464BB-15C9-45B6-BE04-972AA5E9E29B}" type="slidenum">
              <a:rPr lang="en-US" smtClean="0"/>
              <a:t>‹#›</a:t>
            </a:fld>
            <a:endParaRPr lang="en-US"/>
          </a:p>
        </p:txBody>
      </p:sp>
      <p:pic>
        <p:nvPicPr>
          <p:cNvPr id="7" name="1756E27F-31B8-4CD8-3575-6F5A03BBACC3">
            <a:extLst>
              <a:ext uri="{FF2B5EF4-FFF2-40B4-BE49-F238E27FC236}">
                <a16:creationId xmlns:a16="http://schemas.microsoft.com/office/drawing/2014/main" id="{43048D87-27CA-43CA-A959-9732553B9E74}"/>
              </a:ext>
            </a:extLst>
          </p:cNvPr>
          <p:cNvPicPr>
            <a:picLocks noChangeAspect="1"/>
          </p:cNvPicPr>
          <p:nvPr userDrawn="1"/>
        </p:nvPicPr>
        <p:blipFill>
          <a:blip r:embed="rId2" cstate="print">
            <a:extLst>
              <a:ext uri="{C83653E2-384E-4D23-5F25-9F78E51BDEE7}"/>
            </a:extLst>
          </a:blip>
          <a:stretch>
            <a:fillRect/>
          </a:stretch>
        </p:blipFill>
        <p:spPr>
          <a:xfrm>
            <a:off x="228600" y="209550"/>
            <a:ext cx="2743200" cy="1352550"/>
          </a:xfrm>
          <a:prstGeom prst="rect">
            <a:avLst/>
          </a:prstGeom>
        </p:spPr>
      </p:pic>
      <p:pic>
        <p:nvPicPr>
          <p:cNvPr id="8" name="96938C23-77AD-49BE-487D-0034E8DED343">
            <a:extLst>
              <a:ext uri="{FF2B5EF4-FFF2-40B4-BE49-F238E27FC236}">
                <a16:creationId xmlns:a16="http://schemas.microsoft.com/office/drawing/2014/main" id="{6F2B1652-9210-4FFC-8CE4-0F9643C642DB}"/>
              </a:ext>
            </a:extLst>
          </p:cNvPr>
          <p:cNvPicPr>
            <a:picLocks noChangeAspect="1"/>
          </p:cNvPicPr>
          <p:nvPr userDrawn="1"/>
        </p:nvPicPr>
        <p:blipFill>
          <a:blip r:embed="rId3" cstate="print">
            <a:extLst>
              <a:ext uri="{621C407B-CE72-4E94-96D1-27D9495872B2}"/>
            </a:extLst>
          </a:blip>
          <a:stretch>
            <a:fillRect/>
          </a:stretch>
        </p:blipFill>
        <p:spPr>
          <a:xfrm>
            <a:off x="0" y="5429250"/>
            <a:ext cx="12192000" cy="1428750"/>
          </a:xfrm>
          <a:prstGeom prst="rect">
            <a:avLst/>
          </a:prstGeom>
        </p:spPr>
      </p:pic>
      <p:pic>
        <p:nvPicPr>
          <p:cNvPr id="9" name="680E6ED8-7DC6-4530-A281-3614A5C32DAF">
            <a:extLst>
              <a:ext uri="{FF2B5EF4-FFF2-40B4-BE49-F238E27FC236}">
                <a16:creationId xmlns:a16="http://schemas.microsoft.com/office/drawing/2014/main" id="{2F8B00C9-3201-47DC-93CA-019801CA6BC0}"/>
              </a:ext>
            </a:extLst>
          </p:cNvPr>
          <p:cNvPicPr>
            <a:picLocks noChangeAspect="1"/>
          </p:cNvPicPr>
          <p:nvPr userDrawn="1"/>
        </p:nvPicPr>
        <p:blipFill>
          <a:blip r:embed="rId4" cstate="print">
            <a:extLst>
              <a:ext uri="{1BB743DA-DA25-42E9-EF0A-40EC146A3155}"/>
            </a:extLst>
          </a:blip>
          <a:stretch>
            <a:fillRect/>
          </a:stretch>
        </p:blipFill>
        <p:spPr>
          <a:xfrm>
            <a:off x="0" y="5343525"/>
            <a:ext cx="12192000" cy="114300"/>
          </a:xfrm>
          <a:prstGeom prst="rect">
            <a:avLst/>
          </a:prstGeom>
        </p:spPr>
      </p:pic>
    </p:spTree>
    <p:extLst>
      <p:ext uri="{BB962C8B-B14F-4D97-AF65-F5344CB8AC3E}">
        <p14:creationId xmlns:p14="http://schemas.microsoft.com/office/powerpoint/2010/main" val="2268927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F6AE4-8514-4BBF-893E-83AB276C5E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DD143BC-7461-4761-8202-37C5912802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14DBE91-9A61-441D-B046-82BCF1B7D1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826830F-053A-4B2C-9ECD-1501EB4C5061}"/>
              </a:ext>
            </a:extLst>
          </p:cNvPr>
          <p:cNvSpPr>
            <a:spLocks noGrp="1"/>
          </p:cNvSpPr>
          <p:nvPr>
            <p:ph type="dt" sz="half" idx="10"/>
          </p:nvPr>
        </p:nvSpPr>
        <p:spPr/>
        <p:txBody>
          <a:bodyPr/>
          <a:lstStyle/>
          <a:p>
            <a:fld id="{3138BEEA-B2DB-4562-BE6A-63DCAB908907}" type="datetimeFigureOut">
              <a:rPr lang="en-US" smtClean="0"/>
              <a:t>2/8/2022</a:t>
            </a:fld>
            <a:endParaRPr lang="en-US"/>
          </a:p>
        </p:txBody>
      </p:sp>
      <p:sp>
        <p:nvSpPr>
          <p:cNvPr id="6" name="Footer Placeholder 5">
            <a:extLst>
              <a:ext uri="{FF2B5EF4-FFF2-40B4-BE49-F238E27FC236}">
                <a16:creationId xmlns:a16="http://schemas.microsoft.com/office/drawing/2014/main" id="{9D8E13A1-3145-4283-AB62-CDC3919479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D4D2C8-9B5A-4076-8C1C-85DF15D96E7F}"/>
              </a:ext>
            </a:extLst>
          </p:cNvPr>
          <p:cNvSpPr>
            <a:spLocks noGrp="1"/>
          </p:cNvSpPr>
          <p:nvPr>
            <p:ph type="sldNum" sz="quarter" idx="12"/>
          </p:nvPr>
        </p:nvSpPr>
        <p:spPr/>
        <p:txBody>
          <a:bodyPr/>
          <a:lstStyle/>
          <a:p>
            <a:fld id="{7FB464BB-15C9-45B6-BE04-972AA5E9E29B}" type="slidenum">
              <a:rPr lang="en-US" smtClean="0"/>
              <a:t>‹#›</a:t>
            </a:fld>
            <a:endParaRPr lang="en-US"/>
          </a:p>
        </p:txBody>
      </p:sp>
    </p:spTree>
    <p:extLst>
      <p:ext uri="{BB962C8B-B14F-4D97-AF65-F5344CB8AC3E}">
        <p14:creationId xmlns:p14="http://schemas.microsoft.com/office/powerpoint/2010/main" val="73315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973C5-32F9-420C-9975-987946717C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DD35843-C239-4EAB-A1C1-D8A3D331E52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EE1804-B6C1-4EB3-AC54-7E5DA8633B3F}"/>
              </a:ext>
            </a:extLst>
          </p:cNvPr>
          <p:cNvSpPr>
            <a:spLocks noGrp="1"/>
          </p:cNvSpPr>
          <p:nvPr>
            <p:ph type="dt" sz="half" idx="10"/>
          </p:nvPr>
        </p:nvSpPr>
        <p:spPr/>
        <p:txBody>
          <a:bodyPr/>
          <a:lstStyle/>
          <a:p>
            <a:fld id="{3138BEEA-B2DB-4562-BE6A-63DCAB908907}" type="datetimeFigureOut">
              <a:rPr lang="en-US" smtClean="0"/>
              <a:t>2/8/2022</a:t>
            </a:fld>
            <a:endParaRPr lang="en-US"/>
          </a:p>
        </p:txBody>
      </p:sp>
      <p:sp>
        <p:nvSpPr>
          <p:cNvPr id="5" name="Footer Placeholder 4">
            <a:extLst>
              <a:ext uri="{FF2B5EF4-FFF2-40B4-BE49-F238E27FC236}">
                <a16:creationId xmlns:a16="http://schemas.microsoft.com/office/drawing/2014/main" id="{97DF6C02-562F-4E9E-B98F-826D50F0A3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BCB81D-393D-4450-8964-F853ECB8BA85}"/>
              </a:ext>
            </a:extLst>
          </p:cNvPr>
          <p:cNvSpPr>
            <a:spLocks noGrp="1"/>
          </p:cNvSpPr>
          <p:nvPr>
            <p:ph type="sldNum" sz="quarter" idx="12"/>
          </p:nvPr>
        </p:nvSpPr>
        <p:spPr/>
        <p:txBody>
          <a:bodyPr/>
          <a:lstStyle/>
          <a:p>
            <a:fld id="{7FB464BB-15C9-45B6-BE04-972AA5E9E29B}" type="slidenum">
              <a:rPr lang="en-US" smtClean="0"/>
              <a:t>‹#›</a:t>
            </a:fld>
            <a:endParaRPr lang="en-US"/>
          </a:p>
        </p:txBody>
      </p:sp>
    </p:spTree>
    <p:extLst>
      <p:ext uri="{BB962C8B-B14F-4D97-AF65-F5344CB8AC3E}">
        <p14:creationId xmlns:p14="http://schemas.microsoft.com/office/powerpoint/2010/main" val="42802326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774AD3-04B1-48DA-8522-A1BCAD7BB5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E1D6D5-437B-45EF-B749-06D6DF8C3B5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034013-A163-42FE-B2D9-7120C6E056E7}"/>
              </a:ext>
            </a:extLst>
          </p:cNvPr>
          <p:cNvSpPr>
            <a:spLocks noGrp="1"/>
          </p:cNvSpPr>
          <p:nvPr>
            <p:ph type="dt" sz="half" idx="10"/>
          </p:nvPr>
        </p:nvSpPr>
        <p:spPr/>
        <p:txBody>
          <a:bodyPr/>
          <a:lstStyle/>
          <a:p>
            <a:fld id="{3138BEEA-B2DB-4562-BE6A-63DCAB908907}" type="datetimeFigureOut">
              <a:rPr lang="en-US" smtClean="0"/>
              <a:t>2/8/2022</a:t>
            </a:fld>
            <a:endParaRPr lang="en-US"/>
          </a:p>
        </p:txBody>
      </p:sp>
      <p:sp>
        <p:nvSpPr>
          <p:cNvPr id="5" name="Footer Placeholder 4">
            <a:extLst>
              <a:ext uri="{FF2B5EF4-FFF2-40B4-BE49-F238E27FC236}">
                <a16:creationId xmlns:a16="http://schemas.microsoft.com/office/drawing/2014/main" id="{327C4FCF-DA89-47FC-8218-20985B7DAC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594D0D-498C-44B4-886E-1CA749589114}"/>
              </a:ext>
            </a:extLst>
          </p:cNvPr>
          <p:cNvSpPr>
            <a:spLocks noGrp="1"/>
          </p:cNvSpPr>
          <p:nvPr>
            <p:ph type="sldNum" sz="quarter" idx="12"/>
          </p:nvPr>
        </p:nvSpPr>
        <p:spPr/>
        <p:txBody>
          <a:bodyPr/>
          <a:lstStyle/>
          <a:p>
            <a:fld id="{7FB464BB-15C9-45B6-BE04-972AA5E9E29B}" type="slidenum">
              <a:rPr lang="en-US" smtClean="0"/>
              <a:t>‹#›</a:t>
            </a:fld>
            <a:endParaRPr lang="en-US"/>
          </a:p>
        </p:txBody>
      </p:sp>
    </p:spTree>
    <p:extLst>
      <p:ext uri="{BB962C8B-B14F-4D97-AF65-F5344CB8AC3E}">
        <p14:creationId xmlns:p14="http://schemas.microsoft.com/office/powerpoint/2010/main" val="2632637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DEF1B-BE00-452D-89FB-4CE8C8FE44A5}"/>
              </a:ext>
            </a:extLst>
          </p:cNvPr>
          <p:cNvSpPr>
            <a:spLocks noGrp="1"/>
          </p:cNvSpPr>
          <p:nvPr>
            <p:ph type="title"/>
          </p:nvPr>
        </p:nvSpPr>
        <p:spPr>
          <a:xfrm>
            <a:off x="161544" y="386332"/>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3A2621D1-3F25-45DE-A0D5-DE1C4DA161A0}"/>
              </a:ext>
            </a:extLst>
          </p:cNvPr>
          <p:cNvSpPr>
            <a:spLocks noGrp="1"/>
          </p:cNvSpPr>
          <p:nvPr>
            <p:ph idx="1"/>
          </p:nvPr>
        </p:nvSpPr>
        <p:spPr>
          <a:xfrm>
            <a:off x="484632" y="1736277"/>
            <a:ext cx="11045952" cy="44406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08CDAE-C5AC-4B9B-80C1-9480AF0CE15B}"/>
              </a:ext>
            </a:extLst>
          </p:cNvPr>
          <p:cNvSpPr>
            <a:spLocks noGrp="1"/>
          </p:cNvSpPr>
          <p:nvPr>
            <p:ph type="dt" sz="half" idx="10"/>
          </p:nvPr>
        </p:nvSpPr>
        <p:spPr/>
        <p:txBody>
          <a:bodyPr/>
          <a:lstStyle/>
          <a:p>
            <a:fld id="{3138BEEA-B2DB-4562-BE6A-63DCAB908907}" type="datetimeFigureOut">
              <a:rPr lang="en-US" smtClean="0"/>
              <a:t>2/8/2022</a:t>
            </a:fld>
            <a:endParaRPr lang="en-US"/>
          </a:p>
        </p:txBody>
      </p:sp>
      <p:sp>
        <p:nvSpPr>
          <p:cNvPr id="5" name="Footer Placeholder 4">
            <a:extLst>
              <a:ext uri="{FF2B5EF4-FFF2-40B4-BE49-F238E27FC236}">
                <a16:creationId xmlns:a16="http://schemas.microsoft.com/office/drawing/2014/main" id="{0D2C2BF4-EAD8-46AC-96A4-F37AEAE419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A2C0D8-7F86-4198-B0C5-9307B56B8029}"/>
              </a:ext>
            </a:extLst>
          </p:cNvPr>
          <p:cNvSpPr>
            <a:spLocks noGrp="1"/>
          </p:cNvSpPr>
          <p:nvPr>
            <p:ph type="sldNum" sz="quarter" idx="12"/>
          </p:nvPr>
        </p:nvSpPr>
        <p:spPr/>
        <p:txBody>
          <a:bodyPr/>
          <a:lstStyle/>
          <a:p>
            <a:fld id="{7FB464BB-15C9-45B6-BE04-972AA5E9E29B}" type="slidenum">
              <a:rPr lang="en-US" smtClean="0"/>
              <a:t>‹#›</a:t>
            </a:fld>
            <a:endParaRPr lang="en-US"/>
          </a:p>
        </p:txBody>
      </p:sp>
      <p:pic>
        <p:nvPicPr>
          <p:cNvPr id="7" name="0D3E9B9D-EC46-4B47-449F-30ED668CDDF8">
            <a:extLst>
              <a:ext uri="{FF2B5EF4-FFF2-40B4-BE49-F238E27FC236}">
                <a16:creationId xmlns:a16="http://schemas.microsoft.com/office/drawing/2014/main" id="{08219DFF-79B7-4648-9B6C-F75D12DD89A3}"/>
              </a:ext>
            </a:extLst>
          </p:cNvPr>
          <p:cNvPicPr>
            <a:picLocks noChangeAspect="1"/>
          </p:cNvPicPr>
          <p:nvPr userDrawn="1"/>
        </p:nvPicPr>
        <p:blipFill>
          <a:blip r:embed="rId2" cstate="print">
            <a:extLst>
              <a:ext uri="{6647EEFB-D82B-4928-B072-4AB8C604C1BD}"/>
            </a:extLst>
          </a:blip>
          <a:stretch>
            <a:fillRect/>
          </a:stretch>
        </p:blipFill>
        <p:spPr>
          <a:xfrm>
            <a:off x="0" y="57150"/>
            <a:ext cx="12192000" cy="304800"/>
          </a:xfrm>
          <a:prstGeom prst="rect">
            <a:avLst/>
          </a:prstGeom>
        </p:spPr>
      </p:pic>
      <p:pic>
        <p:nvPicPr>
          <p:cNvPr id="8" name="A0B49416-1068-42D7-0AF5-99C6460EB5F7">
            <a:extLst>
              <a:ext uri="{FF2B5EF4-FFF2-40B4-BE49-F238E27FC236}">
                <a16:creationId xmlns:a16="http://schemas.microsoft.com/office/drawing/2014/main" id="{5292234D-89E5-4382-94F9-61D18F7B9187}"/>
              </a:ext>
            </a:extLst>
          </p:cNvPr>
          <p:cNvPicPr>
            <a:picLocks noChangeAspect="1"/>
          </p:cNvPicPr>
          <p:nvPr userDrawn="1"/>
        </p:nvPicPr>
        <p:blipFill>
          <a:blip r:embed="rId3" cstate="print">
            <a:extLst>
              <a:ext uri="{07DCC85A-E7BB-4F18-C5A0-7006689352C2}"/>
            </a:extLst>
          </a:blip>
          <a:stretch>
            <a:fillRect/>
          </a:stretch>
        </p:blipFill>
        <p:spPr>
          <a:xfrm>
            <a:off x="0" y="0"/>
            <a:ext cx="12192000" cy="66675"/>
          </a:xfrm>
          <a:prstGeom prst="rect">
            <a:avLst/>
          </a:prstGeom>
        </p:spPr>
      </p:pic>
    </p:spTree>
    <p:extLst>
      <p:ext uri="{BB962C8B-B14F-4D97-AF65-F5344CB8AC3E}">
        <p14:creationId xmlns:p14="http://schemas.microsoft.com/office/powerpoint/2010/main" val="332376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2621D1-3F25-45DE-A0D5-DE1C4DA161A0}"/>
              </a:ext>
            </a:extLst>
          </p:cNvPr>
          <p:cNvSpPr>
            <a:spLocks noGrp="1"/>
          </p:cNvSpPr>
          <p:nvPr>
            <p:ph idx="1"/>
          </p:nvPr>
        </p:nvSpPr>
        <p:spPr>
          <a:xfrm>
            <a:off x="484632" y="496111"/>
            <a:ext cx="11045952" cy="56808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08CDAE-C5AC-4B9B-80C1-9480AF0CE15B}"/>
              </a:ext>
            </a:extLst>
          </p:cNvPr>
          <p:cNvSpPr>
            <a:spLocks noGrp="1"/>
          </p:cNvSpPr>
          <p:nvPr>
            <p:ph type="dt" sz="half" idx="10"/>
          </p:nvPr>
        </p:nvSpPr>
        <p:spPr/>
        <p:txBody>
          <a:bodyPr/>
          <a:lstStyle/>
          <a:p>
            <a:fld id="{3138BEEA-B2DB-4562-BE6A-63DCAB908907}" type="datetimeFigureOut">
              <a:rPr lang="en-US" smtClean="0"/>
              <a:t>2/8/2022</a:t>
            </a:fld>
            <a:endParaRPr lang="en-US"/>
          </a:p>
        </p:txBody>
      </p:sp>
      <p:sp>
        <p:nvSpPr>
          <p:cNvPr id="5" name="Footer Placeholder 4">
            <a:extLst>
              <a:ext uri="{FF2B5EF4-FFF2-40B4-BE49-F238E27FC236}">
                <a16:creationId xmlns:a16="http://schemas.microsoft.com/office/drawing/2014/main" id="{0D2C2BF4-EAD8-46AC-96A4-F37AEAE419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A2C0D8-7F86-4198-B0C5-9307B56B8029}"/>
              </a:ext>
            </a:extLst>
          </p:cNvPr>
          <p:cNvSpPr>
            <a:spLocks noGrp="1"/>
          </p:cNvSpPr>
          <p:nvPr>
            <p:ph type="sldNum" sz="quarter" idx="12"/>
          </p:nvPr>
        </p:nvSpPr>
        <p:spPr/>
        <p:txBody>
          <a:bodyPr/>
          <a:lstStyle/>
          <a:p>
            <a:fld id="{7FB464BB-15C9-45B6-BE04-972AA5E9E29B}" type="slidenum">
              <a:rPr lang="en-US" smtClean="0"/>
              <a:t>‹#›</a:t>
            </a:fld>
            <a:endParaRPr lang="en-US"/>
          </a:p>
        </p:txBody>
      </p:sp>
      <p:pic>
        <p:nvPicPr>
          <p:cNvPr id="7" name="0D3E9B9D-EC46-4B47-449F-30ED668CDDF8">
            <a:extLst>
              <a:ext uri="{FF2B5EF4-FFF2-40B4-BE49-F238E27FC236}">
                <a16:creationId xmlns:a16="http://schemas.microsoft.com/office/drawing/2014/main" id="{08219DFF-79B7-4648-9B6C-F75D12DD89A3}"/>
              </a:ext>
            </a:extLst>
          </p:cNvPr>
          <p:cNvPicPr>
            <a:picLocks noChangeAspect="1"/>
          </p:cNvPicPr>
          <p:nvPr userDrawn="1"/>
        </p:nvPicPr>
        <p:blipFill>
          <a:blip r:embed="rId2" cstate="print">
            <a:extLst>
              <a:ext uri="{6647EEFB-D82B-4928-B072-4AB8C604C1BD}"/>
            </a:extLst>
          </a:blip>
          <a:stretch>
            <a:fillRect/>
          </a:stretch>
        </p:blipFill>
        <p:spPr>
          <a:xfrm>
            <a:off x="0" y="57150"/>
            <a:ext cx="12192000" cy="304800"/>
          </a:xfrm>
          <a:prstGeom prst="rect">
            <a:avLst/>
          </a:prstGeom>
        </p:spPr>
      </p:pic>
      <p:pic>
        <p:nvPicPr>
          <p:cNvPr id="8" name="A0B49416-1068-42D7-0AF5-99C6460EB5F7">
            <a:extLst>
              <a:ext uri="{FF2B5EF4-FFF2-40B4-BE49-F238E27FC236}">
                <a16:creationId xmlns:a16="http://schemas.microsoft.com/office/drawing/2014/main" id="{5292234D-89E5-4382-94F9-61D18F7B9187}"/>
              </a:ext>
            </a:extLst>
          </p:cNvPr>
          <p:cNvPicPr>
            <a:picLocks noChangeAspect="1"/>
          </p:cNvPicPr>
          <p:nvPr userDrawn="1"/>
        </p:nvPicPr>
        <p:blipFill>
          <a:blip r:embed="rId3" cstate="print">
            <a:extLst>
              <a:ext uri="{07DCC85A-E7BB-4F18-C5A0-7006689352C2}"/>
            </a:extLst>
          </a:blip>
          <a:stretch>
            <a:fillRect/>
          </a:stretch>
        </p:blipFill>
        <p:spPr>
          <a:xfrm>
            <a:off x="0" y="0"/>
            <a:ext cx="12192000" cy="66675"/>
          </a:xfrm>
          <a:prstGeom prst="rect">
            <a:avLst/>
          </a:prstGeom>
        </p:spPr>
      </p:pic>
    </p:spTree>
    <p:extLst>
      <p:ext uri="{BB962C8B-B14F-4D97-AF65-F5344CB8AC3E}">
        <p14:creationId xmlns:p14="http://schemas.microsoft.com/office/powerpoint/2010/main" val="2194308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4B681-4EC7-45BA-842E-1FB9E4917F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6C3FB5-5901-4C84-8D36-9170F8BAF2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4A692D6-5479-4EFA-9F3E-A430F9424421}"/>
              </a:ext>
            </a:extLst>
          </p:cNvPr>
          <p:cNvSpPr>
            <a:spLocks noGrp="1"/>
          </p:cNvSpPr>
          <p:nvPr>
            <p:ph type="dt" sz="half" idx="10"/>
          </p:nvPr>
        </p:nvSpPr>
        <p:spPr/>
        <p:txBody>
          <a:bodyPr/>
          <a:lstStyle/>
          <a:p>
            <a:fld id="{3138BEEA-B2DB-4562-BE6A-63DCAB908907}" type="datetimeFigureOut">
              <a:rPr lang="en-US" smtClean="0"/>
              <a:t>2/8/2022</a:t>
            </a:fld>
            <a:endParaRPr lang="en-US"/>
          </a:p>
        </p:txBody>
      </p:sp>
      <p:sp>
        <p:nvSpPr>
          <p:cNvPr id="5" name="Footer Placeholder 4">
            <a:extLst>
              <a:ext uri="{FF2B5EF4-FFF2-40B4-BE49-F238E27FC236}">
                <a16:creationId xmlns:a16="http://schemas.microsoft.com/office/drawing/2014/main" id="{21735FB0-1FFA-4AD4-BB42-C387F54358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F007A4-E9E1-418C-A362-32468A3C6126}"/>
              </a:ext>
            </a:extLst>
          </p:cNvPr>
          <p:cNvSpPr>
            <a:spLocks noGrp="1"/>
          </p:cNvSpPr>
          <p:nvPr>
            <p:ph type="sldNum" sz="quarter" idx="12"/>
          </p:nvPr>
        </p:nvSpPr>
        <p:spPr/>
        <p:txBody>
          <a:bodyPr/>
          <a:lstStyle/>
          <a:p>
            <a:fld id="{7FB464BB-15C9-45B6-BE04-972AA5E9E29B}" type="slidenum">
              <a:rPr lang="en-US" smtClean="0"/>
              <a:t>‹#›</a:t>
            </a:fld>
            <a:endParaRPr lang="en-US"/>
          </a:p>
        </p:txBody>
      </p:sp>
      <p:pic>
        <p:nvPicPr>
          <p:cNvPr id="7" name="0D3E9B9D-EC46-4B47-449F-30ED668CDDF8">
            <a:extLst>
              <a:ext uri="{FF2B5EF4-FFF2-40B4-BE49-F238E27FC236}">
                <a16:creationId xmlns:a16="http://schemas.microsoft.com/office/drawing/2014/main" id="{86386103-024B-43A3-BAD3-78ECF7320EE4}"/>
              </a:ext>
            </a:extLst>
          </p:cNvPr>
          <p:cNvPicPr>
            <a:picLocks noChangeAspect="1"/>
          </p:cNvPicPr>
          <p:nvPr userDrawn="1"/>
        </p:nvPicPr>
        <p:blipFill>
          <a:blip r:embed="rId2" cstate="print">
            <a:extLst>
              <a:ext uri="{6647EEFB-D82B-4928-B072-4AB8C604C1BD}"/>
            </a:extLst>
          </a:blip>
          <a:stretch>
            <a:fillRect/>
          </a:stretch>
        </p:blipFill>
        <p:spPr>
          <a:xfrm>
            <a:off x="0" y="57150"/>
            <a:ext cx="12192000" cy="304800"/>
          </a:xfrm>
          <a:prstGeom prst="rect">
            <a:avLst/>
          </a:prstGeom>
        </p:spPr>
      </p:pic>
      <p:pic>
        <p:nvPicPr>
          <p:cNvPr id="8" name="A0B49416-1068-42D7-0AF5-99C6460EB5F7">
            <a:extLst>
              <a:ext uri="{FF2B5EF4-FFF2-40B4-BE49-F238E27FC236}">
                <a16:creationId xmlns:a16="http://schemas.microsoft.com/office/drawing/2014/main" id="{867360B3-2EA4-4A93-8F55-3121997A880B}"/>
              </a:ext>
            </a:extLst>
          </p:cNvPr>
          <p:cNvPicPr>
            <a:picLocks noChangeAspect="1"/>
          </p:cNvPicPr>
          <p:nvPr userDrawn="1"/>
        </p:nvPicPr>
        <p:blipFill>
          <a:blip r:embed="rId3" cstate="print">
            <a:extLst>
              <a:ext uri="{07DCC85A-E7BB-4F18-C5A0-7006689352C2}"/>
            </a:extLst>
          </a:blip>
          <a:stretch>
            <a:fillRect/>
          </a:stretch>
        </p:blipFill>
        <p:spPr>
          <a:xfrm>
            <a:off x="0" y="0"/>
            <a:ext cx="12192000" cy="66675"/>
          </a:xfrm>
          <a:prstGeom prst="rect">
            <a:avLst/>
          </a:prstGeom>
        </p:spPr>
      </p:pic>
    </p:spTree>
    <p:extLst>
      <p:ext uri="{BB962C8B-B14F-4D97-AF65-F5344CB8AC3E}">
        <p14:creationId xmlns:p14="http://schemas.microsoft.com/office/powerpoint/2010/main" val="1667261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66DD-8B5F-422B-9ABC-8AF60949A2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291D14-B55C-4B9A-8A8B-5F6DD5A258B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ACD21A-B65A-4349-B534-090B6D54715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F75A23-B2CB-413A-86D0-2C15ADA9EF31}"/>
              </a:ext>
            </a:extLst>
          </p:cNvPr>
          <p:cNvSpPr>
            <a:spLocks noGrp="1"/>
          </p:cNvSpPr>
          <p:nvPr>
            <p:ph type="dt" sz="half" idx="10"/>
          </p:nvPr>
        </p:nvSpPr>
        <p:spPr/>
        <p:txBody>
          <a:bodyPr/>
          <a:lstStyle/>
          <a:p>
            <a:fld id="{3138BEEA-B2DB-4562-BE6A-63DCAB908907}" type="datetimeFigureOut">
              <a:rPr lang="en-US" smtClean="0"/>
              <a:t>2/8/2022</a:t>
            </a:fld>
            <a:endParaRPr lang="en-US"/>
          </a:p>
        </p:txBody>
      </p:sp>
      <p:sp>
        <p:nvSpPr>
          <p:cNvPr id="6" name="Footer Placeholder 5">
            <a:extLst>
              <a:ext uri="{FF2B5EF4-FFF2-40B4-BE49-F238E27FC236}">
                <a16:creationId xmlns:a16="http://schemas.microsoft.com/office/drawing/2014/main" id="{2091A8C4-F16C-44E3-A4FA-75E39B4789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E3FB1D-1872-4074-B509-91680C269234}"/>
              </a:ext>
            </a:extLst>
          </p:cNvPr>
          <p:cNvSpPr>
            <a:spLocks noGrp="1"/>
          </p:cNvSpPr>
          <p:nvPr>
            <p:ph type="sldNum" sz="quarter" idx="12"/>
          </p:nvPr>
        </p:nvSpPr>
        <p:spPr/>
        <p:txBody>
          <a:bodyPr/>
          <a:lstStyle/>
          <a:p>
            <a:fld id="{7FB464BB-15C9-45B6-BE04-972AA5E9E29B}" type="slidenum">
              <a:rPr lang="en-US" smtClean="0"/>
              <a:t>‹#›</a:t>
            </a:fld>
            <a:endParaRPr lang="en-US"/>
          </a:p>
        </p:txBody>
      </p:sp>
      <p:pic>
        <p:nvPicPr>
          <p:cNvPr id="8" name="0D3E9B9D-EC46-4B47-449F-30ED668CDDF8">
            <a:extLst>
              <a:ext uri="{FF2B5EF4-FFF2-40B4-BE49-F238E27FC236}">
                <a16:creationId xmlns:a16="http://schemas.microsoft.com/office/drawing/2014/main" id="{4A17F6CF-F967-4F29-B0A1-E9AA3D55C079}"/>
              </a:ext>
            </a:extLst>
          </p:cNvPr>
          <p:cNvPicPr>
            <a:picLocks noChangeAspect="1"/>
          </p:cNvPicPr>
          <p:nvPr userDrawn="1"/>
        </p:nvPicPr>
        <p:blipFill>
          <a:blip r:embed="rId2" cstate="print">
            <a:extLst>
              <a:ext uri="{6647EEFB-D82B-4928-B072-4AB8C604C1BD}"/>
            </a:extLst>
          </a:blip>
          <a:stretch>
            <a:fillRect/>
          </a:stretch>
        </p:blipFill>
        <p:spPr>
          <a:xfrm>
            <a:off x="0" y="57150"/>
            <a:ext cx="12192000" cy="304800"/>
          </a:xfrm>
          <a:prstGeom prst="rect">
            <a:avLst/>
          </a:prstGeom>
        </p:spPr>
      </p:pic>
      <p:pic>
        <p:nvPicPr>
          <p:cNvPr id="9" name="A0B49416-1068-42D7-0AF5-99C6460EB5F7">
            <a:extLst>
              <a:ext uri="{FF2B5EF4-FFF2-40B4-BE49-F238E27FC236}">
                <a16:creationId xmlns:a16="http://schemas.microsoft.com/office/drawing/2014/main" id="{2DD80CB0-AD5E-4185-9E45-72B313EE700B}"/>
              </a:ext>
            </a:extLst>
          </p:cNvPr>
          <p:cNvPicPr>
            <a:picLocks noChangeAspect="1"/>
          </p:cNvPicPr>
          <p:nvPr userDrawn="1"/>
        </p:nvPicPr>
        <p:blipFill>
          <a:blip r:embed="rId3" cstate="print">
            <a:extLst>
              <a:ext uri="{07DCC85A-E7BB-4F18-C5A0-7006689352C2}"/>
            </a:extLst>
          </a:blip>
          <a:stretch>
            <a:fillRect/>
          </a:stretch>
        </p:blipFill>
        <p:spPr>
          <a:xfrm>
            <a:off x="0" y="0"/>
            <a:ext cx="12192000" cy="66675"/>
          </a:xfrm>
          <a:prstGeom prst="rect">
            <a:avLst/>
          </a:prstGeom>
        </p:spPr>
      </p:pic>
    </p:spTree>
    <p:extLst>
      <p:ext uri="{BB962C8B-B14F-4D97-AF65-F5344CB8AC3E}">
        <p14:creationId xmlns:p14="http://schemas.microsoft.com/office/powerpoint/2010/main" val="3357856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CFFF-9C5D-450A-A4EA-10AEBEC3CC3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1EDEF4-29F0-4249-9907-156C6D5699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1912D69-E730-42CF-82A9-59F70F848F0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211CE6-9C72-4923-B72C-315F66B86C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D26DB5F-DF22-4DE5-B648-64F87CBBC33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B4902F-17C5-4EEF-99A1-77B9B96EB51D}"/>
              </a:ext>
            </a:extLst>
          </p:cNvPr>
          <p:cNvSpPr>
            <a:spLocks noGrp="1"/>
          </p:cNvSpPr>
          <p:nvPr>
            <p:ph type="dt" sz="half" idx="10"/>
          </p:nvPr>
        </p:nvSpPr>
        <p:spPr/>
        <p:txBody>
          <a:bodyPr/>
          <a:lstStyle/>
          <a:p>
            <a:fld id="{3138BEEA-B2DB-4562-BE6A-63DCAB908907}" type="datetimeFigureOut">
              <a:rPr lang="en-US" smtClean="0"/>
              <a:t>2/8/2022</a:t>
            </a:fld>
            <a:endParaRPr lang="en-US"/>
          </a:p>
        </p:txBody>
      </p:sp>
      <p:sp>
        <p:nvSpPr>
          <p:cNvPr id="8" name="Footer Placeholder 7">
            <a:extLst>
              <a:ext uri="{FF2B5EF4-FFF2-40B4-BE49-F238E27FC236}">
                <a16:creationId xmlns:a16="http://schemas.microsoft.com/office/drawing/2014/main" id="{C3FAAC32-37FF-4CBA-8858-E97C707AD5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23CAA43-D6C8-4BA3-9640-0278EC88B326}"/>
              </a:ext>
            </a:extLst>
          </p:cNvPr>
          <p:cNvSpPr>
            <a:spLocks noGrp="1"/>
          </p:cNvSpPr>
          <p:nvPr>
            <p:ph type="sldNum" sz="quarter" idx="12"/>
          </p:nvPr>
        </p:nvSpPr>
        <p:spPr/>
        <p:txBody>
          <a:bodyPr/>
          <a:lstStyle/>
          <a:p>
            <a:fld id="{7FB464BB-15C9-45B6-BE04-972AA5E9E29B}" type="slidenum">
              <a:rPr lang="en-US" smtClean="0"/>
              <a:t>‹#›</a:t>
            </a:fld>
            <a:endParaRPr lang="en-US"/>
          </a:p>
        </p:txBody>
      </p:sp>
      <p:pic>
        <p:nvPicPr>
          <p:cNvPr id="10" name="0D3E9B9D-EC46-4B47-449F-30ED668CDDF8">
            <a:extLst>
              <a:ext uri="{FF2B5EF4-FFF2-40B4-BE49-F238E27FC236}">
                <a16:creationId xmlns:a16="http://schemas.microsoft.com/office/drawing/2014/main" id="{DD5E31B6-A7CA-485E-8D00-4DC669E67F85}"/>
              </a:ext>
            </a:extLst>
          </p:cNvPr>
          <p:cNvPicPr>
            <a:picLocks noChangeAspect="1"/>
          </p:cNvPicPr>
          <p:nvPr userDrawn="1"/>
        </p:nvPicPr>
        <p:blipFill>
          <a:blip r:embed="rId2" cstate="print">
            <a:extLst>
              <a:ext uri="{6647EEFB-D82B-4928-B072-4AB8C604C1BD}"/>
            </a:extLst>
          </a:blip>
          <a:stretch>
            <a:fillRect/>
          </a:stretch>
        </p:blipFill>
        <p:spPr>
          <a:xfrm>
            <a:off x="0" y="57150"/>
            <a:ext cx="12192000" cy="304800"/>
          </a:xfrm>
          <a:prstGeom prst="rect">
            <a:avLst/>
          </a:prstGeom>
        </p:spPr>
      </p:pic>
      <p:pic>
        <p:nvPicPr>
          <p:cNvPr id="11" name="A0B49416-1068-42D7-0AF5-99C6460EB5F7">
            <a:extLst>
              <a:ext uri="{FF2B5EF4-FFF2-40B4-BE49-F238E27FC236}">
                <a16:creationId xmlns:a16="http://schemas.microsoft.com/office/drawing/2014/main" id="{0CD5FFD8-A9EF-4331-B529-D705F929A32D}"/>
              </a:ext>
            </a:extLst>
          </p:cNvPr>
          <p:cNvPicPr>
            <a:picLocks noChangeAspect="1"/>
          </p:cNvPicPr>
          <p:nvPr userDrawn="1"/>
        </p:nvPicPr>
        <p:blipFill>
          <a:blip r:embed="rId3" cstate="print">
            <a:extLst>
              <a:ext uri="{07DCC85A-E7BB-4F18-C5A0-7006689352C2}"/>
            </a:extLst>
          </a:blip>
          <a:stretch>
            <a:fillRect/>
          </a:stretch>
        </p:blipFill>
        <p:spPr>
          <a:xfrm>
            <a:off x="0" y="0"/>
            <a:ext cx="12192000" cy="66675"/>
          </a:xfrm>
          <a:prstGeom prst="rect">
            <a:avLst/>
          </a:prstGeom>
        </p:spPr>
      </p:pic>
    </p:spTree>
    <p:extLst>
      <p:ext uri="{BB962C8B-B14F-4D97-AF65-F5344CB8AC3E}">
        <p14:creationId xmlns:p14="http://schemas.microsoft.com/office/powerpoint/2010/main" val="2401113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D2D97-07D9-455F-A684-D10C2FE3FE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616DEA-4E55-42D6-80D2-0957F222AD09}"/>
              </a:ext>
            </a:extLst>
          </p:cNvPr>
          <p:cNvSpPr>
            <a:spLocks noGrp="1"/>
          </p:cNvSpPr>
          <p:nvPr>
            <p:ph type="dt" sz="half" idx="10"/>
          </p:nvPr>
        </p:nvSpPr>
        <p:spPr/>
        <p:txBody>
          <a:bodyPr/>
          <a:lstStyle/>
          <a:p>
            <a:fld id="{3138BEEA-B2DB-4562-BE6A-63DCAB908907}" type="datetimeFigureOut">
              <a:rPr lang="en-US" smtClean="0"/>
              <a:t>2/8/2022</a:t>
            </a:fld>
            <a:endParaRPr lang="en-US"/>
          </a:p>
        </p:txBody>
      </p:sp>
      <p:sp>
        <p:nvSpPr>
          <p:cNvPr id="4" name="Footer Placeholder 3">
            <a:extLst>
              <a:ext uri="{FF2B5EF4-FFF2-40B4-BE49-F238E27FC236}">
                <a16:creationId xmlns:a16="http://schemas.microsoft.com/office/drawing/2014/main" id="{36A05648-AD21-4109-BA02-D4C6C61BAC6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FA85BB-FD7F-43BA-BE98-A37B4FC587D8}"/>
              </a:ext>
            </a:extLst>
          </p:cNvPr>
          <p:cNvSpPr>
            <a:spLocks noGrp="1"/>
          </p:cNvSpPr>
          <p:nvPr>
            <p:ph type="sldNum" sz="quarter" idx="12"/>
          </p:nvPr>
        </p:nvSpPr>
        <p:spPr/>
        <p:txBody>
          <a:bodyPr/>
          <a:lstStyle/>
          <a:p>
            <a:fld id="{7FB464BB-15C9-45B6-BE04-972AA5E9E29B}" type="slidenum">
              <a:rPr lang="en-US" smtClean="0"/>
              <a:t>‹#›</a:t>
            </a:fld>
            <a:endParaRPr lang="en-US"/>
          </a:p>
        </p:txBody>
      </p:sp>
      <p:pic>
        <p:nvPicPr>
          <p:cNvPr id="6" name="0D3E9B9D-EC46-4B47-449F-30ED668CDDF8">
            <a:extLst>
              <a:ext uri="{FF2B5EF4-FFF2-40B4-BE49-F238E27FC236}">
                <a16:creationId xmlns:a16="http://schemas.microsoft.com/office/drawing/2014/main" id="{4E90C978-D82E-4D27-8FE4-53413DC214D1}"/>
              </a:ext>
            </a:extLst>
          </p:cNvPr>
          <p:cNvPicPr>
            <a:picLocks noChangeAspect="1"/>
          </p:cNvPicPr>
          <p:nvPr userDrawn="1"/>
        </p:nvPicPr>
        <p:blipFill>
          <a:blip r:embed="rId2" cstate="print">
            <a:extLst>
              <a:ext uri="{6647EEFB-D82B-4928-B072-4AB8C604C1BD}"/>
            </a:extLst>
          </a:blip>
          <a:stretch>
            <a:fillRect/>
          </a:stretch>
        </p:blipFill>
        <p:spPr>
          <a:xfrm>
            <a:off x="0" y="57150"/>
            <a:ext cx="12192000" cy="304800"/>
          </a:xfrm>
          <a:prstGeom prst="rect">
            <a:avLst/>
          </a:prstGeom>
        </p:spPr>
      </p:pic>
      <p:pic>
        <p:nvPicPr>
          <p:cNvPr id="7" name="A0B49416-1068-42D7-0AF5-99C6460EB5F7">
            <a:extLst>
              <a:ext uri="{FF2B5EF4-FFF2-40B4-BE49-F238E27FC236}">
                <a16:creationId xmlns:a16="http://schemas.microsoft.com/office/drawing/2014/main" id="{1A8A3638-E998-4444-B4E1-A8CC1284F998}"/>
              </a:ext>
            </a:extLst>
          </p:cNvPr>
          <p:cNvPicPr>
            <a:picLocks noChangeAspect="1"/>
          </p:cNvPicPr>
          <p:nvPr userDrawn="1"/>
        </p:nvPicPr>
        <p:blipFill>
          <a:blip r:embed="rId3" cstate="print">
            <a:extLst>
              <a:ext uri="{07DCC85A-E7BB-4F18-C5A0-7006689352C2}"/>
            </a:extLst>
          </a:blip>
          <a:stretch>
            <a:fillRect/>
          </a:stretch>
        </p:blipFill>
        <p:spPr>
          <a:xfrm>
            <a:off x="0" y="0"/>
            <a:ext cx="12192000" cy="66675"/>
          </a:xfrm>
          <a:prstGeom prst="rect">
            <a:avLst/>
          </a:prstGeom>
        </p:spPr>
      </p:pic>
    </p:spTree>
    <p:extLst>
      <p:ext uri="{BB962C8B-B14F-4D97-AF65-F5344CB8AC3E}">
        <p14:creationId xmlns:p14="http://schemas.microsoft.com/office/powerpoint/2010/main" val="2012230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70AE15-94E9-45DD-82F1-D95053ECE0F1}"/>
              </a:ext>
            </a:extLst>
          </p:cNvPr>
          <p:cNvSpPr>
            <a:spLocks noGrp="1"/>
          </p:cNvSpPr>
          <p:nvPr>
            <p:ph type="dt" sz="half" idx="10"/>
          </p:nvPr>
        </p:nvSpPr>
        <p:spPr/>
        <p:txBody>
          <a:bodyPr/>
          <a:lstStyle/>
          <a:p>
            <a:fld id="{3138BEEA-B2DB-4562-BE6A-63DCAB908907}" type="datetimeFigureOut">
              <a:rPr lang="en-US" smtClean="0"/>
              <a:t>2/8/2022</a:t>
            </a:fld>
            <a:endParaRPr lang="en-US"/>
          </a:p>
        </p:txBody>
      </p:sp>
      <p:sp>
        <p:nvSpPr>
          <p:cNvPr id="3" name="Footer Placeholder 2">
            <a:extLst>
              <a:ext uri="{FF2B5EF4-FFF2-40B4-BE49-F238E27FC236}">
                <a16:creationId xmlns:a16="http://schemas.microsoft.com/office/drawing/2014/main" id="{B355D95B-973D-42E7-BC16-8C2B023CCEB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10744B-B8A9-4ECA-ADB1-9A9CDB34021F}"/>
              </a:ext>
            </a:extLst>
          </p:cNvPr>
          <p:cNvSpPr>
            <a:spLocks noGrp="1"/>
          </p:cNvSpPr>
          <p:nvPr>
            <p:ph type="sldNum" sz="quarter" idx="12"/>
          </p:nvPr>
        </p:nvSpPr>
        <p:spPr/>
        <p:txBody>
          <a:bodyPr/>
          <a:lstStyle/>
          <a:p>
            <a:fld id="{7FB464BB-15C9-45B6-BE04-972AA5E9E29B}" type="slidenum">
              <a:rPr lang="en-US" smtClean="0"/>
              <a:t>‹#›</a:t>
            </a:fld>
            <a:endParaRPr lang="en-US"/>
          </a:p>
        </p:txBody>
      </p:sp>
      <p:pic>
        <p:nvPicPr>
          <p:cNvPr id="5" name="0D3E9B9D-EC46-4B47-449F-30ED668CDDF8">
            <a:extLst>
              <a:ext uri="{FF2B5EF4-FFF2-40B4-BE49-F238E27FC236}">
                <a16:creationId xmlns:a16="http://schemas.microsoft.com/office/drawing/2014/main" id="{4CE6D3DA-EE98-46C0-B942-E591D4C2108E}"/>
              </a:ext>
            </a:extLst>
          </p:cNvPr>
          <p:cNvPicPr>
            <a:picLocks noChangeAspect="1"/>
          </p:cNvPicPr>
          <p:nvPr userDrawn="1"/>
        </p:nvPicPr>
        <p:blipFill>
          <a:blip r:embed="rId2" cstate="print">
            <a:extLst>
              <a:ext uri="{6647EEFB-D82B-4928-B072-4AB8C604C1BD}"/>
            </a:extLst>
          </a:blip>
          <a:stretch>
            <a:fillRect/>
          </a:stretch>
        </p:blipFill>
        <p:spPr>
          <a:xfrm>
            <a:off x="0" y="57150"/>
            <a:ext cx="12192000" cy="304800"/>
          </a:xfrm>
          <a:prstGeom prst="rect">
            <a:avLst/>
          </a:prstGeom>
        </p:spPr>
      </p:pic>
      <p:pic>
        <p:nvPicPr>
          <p:cNvPr id="6" name="A0B49416-1068-42D7-0AF5-99C6460EB5F7">
            <a:extLst>
              <a:ext uri="{FF2B5EF4-FFF2-40B4-BE49-F238E27FC236}">
                <a16:creationId xmlns:a16="http://schemas.microsoft.com/office/drawing/2014/main" id="{EDBF4FC3-CFF5-4956-8892-1E415F650386}"/>
              </a:ext>
            </a:extLst>
          </p:cNvPr>
          <p:cNvPicPr>
            <a:picLocks noChangeAspect="1"/>
          </p:cNvPicPr>
          <p:nvPr userDrawn="1"/>
        </p:nvPicPr>
        <p:blipFill>
          <a:blip r:embed="rId3" cstate="print">
            <a:extLst>
              <a:ext uri="{07DCC85A-E7BB-4F18-C5A0-7006689352C2}"/>
            </a:extLst>
          </a:blip>
          <a:stretch>
            <a:fillRect/>
          </a:stretch>
        </p:blipFill>
        <p:spPr>
          <a:xfrm>
            <a:off x="0" y="0"/>
            <a:ext cx="12192000" cy="66675"/>
          </a:xfrm>
          <a:prstGeom prst="rect">
            <a:avLst/>
          </a:prstGeom>
        </p:spPr>
      </p:pic>
    </p:spTree>
    <p:extLst>
      <p:ext uri="{BB962C8B-B14F-4D97-AF65-F5344CB8AC3E}">
        <p14:creationId xmlns:p14="http://schemas.microsoft.com/office/powerpoint/2010/main" val="1821641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5063D-B22E-44B3-A94E-3DB0E9E469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D70B9A4-D939-4D15-9E5B-676E7F5F57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585795-7FB6-4A26-AD21-18931FC3E6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181D5BC-6959-4FCF-95B8-2B3D6DAB5FCD}"/>
              </a:ext>
            </a:extLst>
          </p:cNvPr>
          <p:cNvSpPr>
            <a:spLocks noGrp="1"/>
          </p:cNvSpPr>
          <p:nvPr>
            <p:ph type="dt" sz="half" idx="10"/>
          </p:nvPr>
        </p:nvSpPr>
        <p:spPr/>
        <p:txBody>
          <a:bodyPr/>
          <a:lstStyle/>
          <a:p>
            <a:fld id="{3138BEEA-B2DB-4562-BE6A-63DCAB908907}" type="datetimeFigureOut">
              <a:rPr lang="en-US" smtClean="0"/>
              <a:t>2/8/2022</a:t>
            </a:fld>
            <a:endParaRPr lang="en-US"/>
          </a:p>
        </p:txBody>
      </p:sp>
      <p:sp>
        <p:nvSpPr>
          <p:cNvPr id="6" name="Footer Placeholder 5">
            <a:extLst>
              <a:ext uri="{FF2B5EF4-FFF2-40B4-BE49-F238E27FC236}">
                <a16:creationId xmlns:a16="http://schemas.microsoft.com/office/drawing/2014/main" id="{6494EEEC-E719-42EC-B34B-BB53CD927D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BB2EBD-E940-4FEC-98E5-1671BFBD3E62}"/>
              </a:ext>
            </a:extLst>
          </p:cNvPr>
          <p:cNvSpPr>
            <a:spLocks noGrp="1"/>
          </p:cNvSpPr>
          <p:nvPr>
            <p:ph type="sldNum" sz="quarter" idx="12"/>
          </p:nvPr>
        </p:nvSpPr>
        <p:spPr/>
        <p:txBody>
          <a:bodyPr/>
          <a:lstStyle/>
          <a:p>
            <a:fld id="{7FB464BB-15C9-45B6-BE04-972AA5E9E29B}" type="slidenum">
              <a:rPr lang="en-US" smtClean="0"/>
              <a:t>‹#›</a:t>
            </a:fld>
            <a:endParaRPr lang="en-US"/>
          </a:p>
        </p:txBody>
      </p:sp>
    </p:spTree>
    <p:extLst>
      <p:ext uri="{BB962C8B-B14F-4D97-AF65-F5344CB8AC3E}">
        <p14:creationId xmlns:p14="http://schemas.microsoft.com/office/powerpoint/2010/main" val="2770584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02F983-696D-4D06-B28E-D26FBE052E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A57630-6B73-4B29-A9CF-3F547CCA86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82B1D9-19D4-4B6A-A65A-130B447036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8BEEA-B2DB-4562-BE6A-63DCAB908907}" type="datetimeFigureOut">
              <a:rPr lang="en-US" smtClean="0"/>
              <a:t>2/8/2022</a:t>
            </a:fld>
            <a:endParaRPr lang="en-US"/>
          </a:p>
        </p:txBody>
      </p:sp>
      <p:sp>
        <p:nvSpPr>
          <p:cNvPr id="5" name="Footer Placeholder 4">
            <a:extLst>
              <a:ext uri="{FF2B5EF4-FFF2-40B4-BE49-F238E27FC236}">
                <a16:creationId xmlns:a16="http://schemas.microsoft.com/office/drawing/2014/main" id="{1D5FCEFC-EE83-42FD-B44A-6BB5E6947E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2212B46-A3D3-42F2-A03B-F2B4663377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464BB-15C9-45B6-BE04-972AA5E9E29B}" type="slidenum">
              <a:rPr lang="en-US" smtClean="0"/>
              <a:t>‹#›</a:t>
            </a:fld>
            <a:endParaRPr lang="en-US"/>
          </a:p>
        </p:txBody>
      </p:sp>
    </p:spTree>
    <p:extLst>
      <p:ext uri="{BB962C8B-B14F-4D97-AF65-F5344CB8AC3E}">
        <p14:creationId xmlns:p14="http://schemas.microsoft.com/office/powerpoint/2010/main" val="3961591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5D99EB7-F9FC-4C7B-B143-236E214EFA33}"/>
              </a:ext>
            </a:extLst>
          </p:cNvPr>
          <p:cNvSpPr>
            <a:spLocks noGrp="1"/>
          </p:cNvSpPr>
          <p:nvPr>
            <p:ph type="subTitle" idx="1"/>
          </p:nvPr>
        </p:nvSpPr>
        <p:spPr/>
        <p:txBody>
          <a:bodyPr>
            <a:normAutofit/>
          </a:bodyPr>
          <a:lstStyle/>
          <a:p>
            <a:r>
              <a:rPr lang="en-US" sz="4000"/>
              <a:t>Adverse Driving Conditions</a:t>
            </a:r>
          </a:p>
        </p:txBody>
      </p:sp>
    </p:spTree>
    <p:extLst>
      <p:ext uri="{BB962C8B-B14F-4D97-AF65-F5344CB8AC3E}">
        <p14:creationId xmlns:p14="http://schemas.microsoft.com/office/powerpoint/2010/main" val="1170309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EEE0DF-3734-4D42-BD3F-F749AE4A5BC3}"/>
              </a:ext>
            </a:extLst>
          </p:cNvPr>
          <p:cNvSpPr>
            <a:spLocks noGrp="1"/>
          </p:cNvSpPr>
          <p:nvPr>
            <p:ph idx="1"/>
          </p:nvPr>
        </p:nvSpPr>
        <p:spPr>
          <a:xfrm>
            <a:off x="484632" y="428018"/>
            <a:ext cx="11045952" cy="2402732"/>
          </a:xfrm>
        </p:spPr>
        <p:txBody>
          <a:bodyPr vert="horz" lIns="91440" tIns="45720" rIns="91440" bIns="45720" rtlCol="0" anchor="t">
            <a:normAutofit/>
          </a:bodyPr>
          <a:lstStyle/>
          <a:p>
            <a:pPr marL="0" indent="0">
              <a:buNone/>
            </a:pPr>
            <a:r>
              <a:rPr lang="en-US"/>
              <a:t>Don’t stare into the lights of an oncoming vehicle.  Rather focus to the right while at the same time seeing what is to the left by using your side vision.</a:t>
            </a:r>
          </a:p>
          <a:p>
            <a:pPr marL="0" indent="0">
              <a:buNone/>
            </a:pPr>
            <a:endParaRPr lang="en-US"/>
          </a:p>
          <a:p>
            <a:pPr marL="0" indent="0">
              <a:buNone/>
            </a:pPr>
            <a:r>
              <a:rPr lang="en-US"/>
              <a:t>Try it now with this picture.  Look to the right side of the road but use your side vision to maintain information to the left.</a:t>
            </a:r>
          </a:p>
        </p:txBody>
      </p:sp>
      <p:pic>
        <p:nvPicPr>
          <p:cNvPr id="4" name="590310FF-017C-422D-3AC2-9B7F0817FED1" descr="Image of what a driver sees at night on a highway.">
            <a:extLst>
              <a:ext uri="{FF2B5EF4-FFF2-40B4-BE49-F238E27FC236}">
                <a16:creationId xmlns:a16="http://schemas.microsoft.com/office/drawing/2014/main" id="{D837F7FB-832C-48CD-BC61-3424B310BD85}"/>
              </a:ext>
            </a:extLst>
          </p:cNvPr>
          <p:cNvPicPr>
            <a:picLocks noChangeAspect="1"/>
          </p:cNvPicPr>
          <p:nvPr/>
        </p:nvPicPr>
        <p:blipFill>
          <a:blip r:embed="rId2" cstate="print">
            <a:extLst>
              <a:ext uri="{DEF68316-6C01-4E06-35BD-1F0914483E72}"/>
            </a:extLst>
          </a:blip>
          <a:stretch>
            <a:fillRect/>
          </a:stretch>
        </p:blipFill>
        <p:spPr>
          <a:xfrm>
            <a:off x="3540835" y="2704695"/>
            <a:ext cx="6099275" cy="3812047"/>
          </a:xfrm>
          <a:prstGeom prst="rect">
            <a:avLst/>
          </a:prstGeom>
        </p:spPr>
      </p:pic>
    </p:spTree>
    <p:extLst>
      <p:ext uri="{BB962C8B-B14F-4D97-AF65-F5344CB8AC3E}">
        <p14:creationId xmlns:p14="http://schemas.microsoft.com/office/powerpoint/2010/main" val="3020359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1BD017-ECC8-4D85-8C81-D80BFCCF770C}"/>
              </a:ext>
            </a:extLst>
          </p:cNvPr>
          <p:cNvSpPr>
            <a:spLocks noGrp="1"/>
          </p:cNvSpPr>
          <p:nvPr>
            <p:ph idx="1"/>
          </p:nvPr>
        </p:nvSpPr>
        <p:spPr>
          <a:xfrm>
            <a:off x="455449" y="992222"/>
            <a:ext cx="5128228" cy="4085617"/>
          </a:xfrm>
        </p:spPr>
        <p:txBody>
          <a:bodyPr vert="horz" lIns="91440" tIns="45720" rIns="91440" bIns="45720" rtlCol="0" anchor="t">
            <a:normAutofit/>
          </a:bodyPr>
          <a:lstStyle/>
          <a:p>
            <a:pPr marL="0" indent="0">
              <a:buNone/>
            </a:pPr>
            <a:r>
              <a:rPr lang="en-US"/>
              <a:t>Another factor adding danger to night driving is fatigue. Fatigue is dangerous.  If you are tired when driving, you are slower to react and are not as aware as you should be. Simply, your judgement will be impaired.</a:t>
            </a:r>
          </a:p>
        </p:txBody>
      </p:sp>
      <p:pic>
        <p:nvPicPr>
          <p:cNvPr id="3" name="CBAF8161-D9D7-42D5-AD88-FF5396884D8B" descr="Image shows driver yawning.">
            <a:extLst>
              <a:ext uri="{FF2B5EF4-FFF2-40B4-BE49-F238E27FC236}">
                <a16:creationId xmlns:a16="http://schemas.microsoft.com/office/drawing/2014/main" id="{3F107B93-8885-41D4-A2AD-EC33DE3B11A5}"/>
              </a:ext>
            </a:extLst>
          </p:cNvPr>
          <p:cNvPicPr>
            <a:picLocks noChangeAspect="1"/>
          </p:cNvPicPr>
          <p:nvPr/>
        </p:nvPicPr>
        <p:blipFill>
          <a:blip r:embed="rId2" cstate="print">
            <a:extLst>
              <a:ext uri="{271D5F39-31BC-4BB3-852F-EDA86B476984}"/>
            </a:extLst>
          </a:blip>
          <a:stretch>
            <a:fillRect/>
          </a:stretch>
        </p:blipFill>
        <p:spPr>
          <a:xfrm>
            <a:off x="6391072" y="1401644"/>
            <a:ext cx="4679004" cy="4362855"/>
          </a:xfrm>
          <a:prstGeom prst="rect">
            <a:avLst/>
          </a:prstGeom>
        </p:spPr>
      </p:pic>
      <p:sp>
        <p:nvSpPr>
          <p:cNvPr id="4" name="TextBox 3">
            <a:extLst>
              <a:ext uri="{FF2B5EF4-FFF2-40B4-BE49-F238E27FC236}">
                <a16:creationId xmlns:a16="http://schemas.microsoft.com/office/drawing/2014/main" id="{27193058-D60D-4901-8BA3-E4F3A6DCDBD2}"/>
              </a:ext>
            </a:extLst>
          </p:cNvPr>
          <p:cNvSpPr txBox="1"/>
          <p:nvPr/>
        </p:nvSpPr>
        <p:spPr>
          <a:xfrm>
            <a:off x="455449" y="4202349"/>
            <a:ext cx="5254687" cy="954107"/>
          </a:xfrm>
          <a:prstGeom prst="rect">
            <a:avLst/>
          </a:prstGeom>
          <a:noFill/>
        </p:spPr>
        <p:txBody>
          <a:bodyPr wrap="square" rtlCol="0">
            <a:spAutoFit/>
          </a:bodyPr>
          <a:lstStyle/>
          <a:p>
            <a:r>
              <a:rPr lang="en-US" sz="2800"/>
              <a:t>Who is at most risk to drive while fatigued?</a:t>
            </a:r>
          </a:p>
        </p:txBody>
      </p:sp>
    </p:spTree>
    <p:extLst>
      <p:ext uri="{BB962C8B-B14F-4D97-AF65-F5344CB8AC3E}">
        <p14:creationId xmlns:p14="http://schemas.microsoft.com/office/powerpoint/2010/main" val="1584389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EB58A5F-8505-422F-A868-3FAF99CB5C5F}"/>
              </a:ext>
            </a:extLst>
          </p:cNvPr>
          <p:cNvSpPr>
            <a:spLocks noGrp="1"/>
          </p:cNvSpPr>
          <p:nvPr>
            <p:ph idx="1"/>
          </p:nvPr>
        </p:nvSpPr>
        <p:spPr/>
        <p:txBody>
          <a:bodyPr/>
          <a:lstStyle/>
          <a:p>
            <a:pPr marL="0" indent="0">
              <a:buNone/>
            </a:pPr>
            <a:r>
              <a:rPr lang="en-US"/>
              <a:t>At night, side vision is greatly reduced and it is difficult to determine speed of vehicles just by looking out into the intended path.</a:t>
            </a:r>
          </a:p>
          <a:p>
            <a:pPr marL="0" indent="0">
              <a:buNone/>
            </a:pPr>
            <a:endParaRPr lang="en-US"/>
          </a:p>
          <a:p>
            <a:pPr marL="0" indent="0">
              <a:buNone/>
            </a:pPr>
            <a:r>
              <a:rPr lang="en-US"/>
              <a:t>Can you think of some things that can help you see better at night?</a:t>
            </a:r>
          </a:p>
        </p:txBody>
      </p:sp>
    </p:spTree>
    <p:extLst>
      <p:ext uri="{BB962C8B-B14F-4D97-AF65-F5344CB8AC3E}">
        <p14:creationId xmlns:p14="http://schemas.microsoft.com/office/powerpoint/2010/main" val="2895518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EB58A5F-8505-422F-A868-3FAF99CB5C5F}"/>
              </a:ext>
            </a:extLst>
          </p:cNvPr>
          <p:cNvSpPr>
            <a:spLocks noGrp="1"/>
          </p:cNvSpPr>
          <p:nvPr>
            <p:ph idx="1"/>
          </p:nvPr>
        </p:nvSpPr>
        <p:spPr>
          <a:xfrm>
            <a:off x="484632" y="496112"/>
            <a:ext cx="11045952" cy="1938992"/>
          </a:xfrm>
        </p:spPr>
        <p:txBody>
          <a:bodyPr vert="horz" lIns="91440" tIns="45720" rIns="91440" bIns="45720" rtlCol="0" anchor="t">
            <a:normAutofit/>
          </a:bodyPr>
          <a:lstStyle/>
          <a:p>
            <a:pPr marL="0" indent="0">
              <a:buNone/>
            </a:pPr>
            <a:r>
              <a:rPr lang="en-US"/>
              <a:t>At night, side vision is greatly reduced, and it is difficult to determine speed of vehicles just by looking out into the intended path.</a:t>
            </a:r>
          </a:p>
          <a:p>
            <a:pPr marL="0" indent="0">
              <a:buNone/>
            </a:pPr>
            <a:endParaRPr lang="en-US"/>
          </a:p>
          <a:p>
            <a:pPr marL="0" indent="0">
              <a:buNone/>
            </a:pPr>
            <a:r>
              <a:rPr lang="en-US"/>
              <a:t>Can you think of some things that can help you see better at night?</a:t>
            </a:r>
          </a:p>
        </p:txBody>
      </p:sp>
      <p:sp>
        <p:nvSpPr>
          <p:cNvPr id="3" name="TextBox 2">
            <a:extLst>
              <a:ext uri="{FF2B5EF4-FFF2-40B4-BE49-F238E27FC236}">
                <a16:creationId xmlns:a16="http://schemas.microsoft.com/office/drawing/2014/main" id="{43B5549E-39EE-4637-809D-0D3A83B6FE1E}"/>
              </a:ext>
            </a:extLst>
          </p:cNvPr>
          <p:cNvSpPr txBox="1"/>
          <p:nvPr/>
        </p:nvSpPr>
        <p:spPr>
          <a:xfrm>
            <a:off x="924128" y="2665379"/>
            <a:ext cx="9951395" cy="2677656"/>
          </a:xfrm>
          <a:prstGeom prst="rect">
            <a:avLst/>
          </a:prstGeom>
          <a:noFill/>
        </p:spPr>
        <p:txBody>
          <a:bodyPr wrap="square" lIns="91440" tIns="45720" rIns="91440" bIns="45720" rtlCol="0" anchor="t">
            <a:spAutoFit/>
          </a:bodyPr>
          <a:lstStyle/>
          <a:p>
            <a:pPr marL="342900" indent="-342900">
              <a:buFont typeface="+mj-lt"/>
              <a:buAutoNum type="arabicPeriod"/>
            </a:pPr>
            <a:r>
              <a:rPr lang="en-US" sz="2400" dirty="0">
                <a:solidFill>
                  <a:srgbClr val="0070C0"/>
                </a:solidFill>
              </a:rPr>
              <a:t>Make sure your windshield is clean inside and out</a:t>
            </a:r>
            <a:endParaRPr lang="en-US" sz="2400" dirty="0">
              <a:solidFill>
                <a:srgbClr val="0070C0"/>
              </a:solidFill>
              <a:cs typeface="Calibri"/>
            </a:endParaRPr>
          </a:p>
          <a:p>
            <a:pPr marL="342900" indent="-342900">
              <a:buFont typeface="+mj-lt"/>
              <a:buAutoNum type="arabicPeriod"/>
            </a:pPr>
            <a:r>
              <a:rPr lang="en-US" sz="2400" dirty="0">
                <a:solidFill>
                  <a:srgbClr val="0070C0"/>
                </a:solidFill>
              </a:rPr>
              <a:t>Make sure you do not have cloudy headlights</a:t>
            </a:r>
            <a:endParaRPr lang="en-US" sz="2400" dirty="0">
              <a:solidFill>
                <a:srgbClr val="0070C0"/>
              </a:solidFill>
              <a:cs typeface="Calibri"/>
            </a:endParaRPr>
          </a:p>
          <a:p>
            <a:pPr marL="342900" indent="-342900">
              <a:buFont typeface="+mj-lt"/>
              <a:buAutoNum type="arabicPeriod"/>
            </a:pPr>
            <a:r>
              <a:rPr lang="en-US" sz="2400" dirty="0">
                <a:solidFill>
                  <a:srgbClr val="0070C0"/>
                </a:solidFill>
              </a:rPr>
              <a:t>Look around. Don’t stare in a single direction</a:t>
            </a:r>
            <a:endParaRPr lang="en-US" sz="2400" dirty="0">
              <a:solidFill>
                <a:srgbClr val="0070C0"/>
              </a:solidFill>
              <a:cs typeface="Calibri"/>
            </a:endParaRPr>
          </a:p>
          <a:p>
            <a:pPr marL="342900" indent="-342900">
              <a:buFont typeface="+mj-lt"/>
              <a:buAutoNum type="arabicPeriod"/>
            </a:pPr>
            <a:r>
              <a:rPr lang="en-US" sz="2400" dirty="0">
                <a:solidFill>
                  <a:srgbClr val="0070C0"/>
                </a:solidFill>
              </a:rPr>
              <a:t>Don’t drive faster than your headlights allow you to see</a:t>
            </a:r>
            <a:endParaRPr lang="en-US" sz="2400" dirty="0">
              <a:solidFill>
                <a:srgbClr val="0070C0"/>
              </a:solidFill>
              <a:cs typeface="Calibri"/>
            </a:endParaRPr>
          </a:p>
          <a:p>
            <a:pPr marL="342900" indent="-342900">
              <a:buFont typeface="+mj-lt"/>
              <a:buAutoNum type="arabicPeriod"/>
            </a:pPr>
            <a:r>
              <a:rPr lang="en-US" sz="2400" dirty="0">
                <a:solidFill>
                  <a:srgbClr val="0070C0"/>
                </a:solidFill>
              </a:rPr>
              <a:t>Don’t blind other motorists by driving with your high beams on all the time</a:t>
            </a:r>
            <a:endParaRPr lang="en-US" sz="2400" dirty="0">
              <a:solidFill>
                <a:srgbClr val="0070C0"/>
              </a:solidFill>
              <a:cs typeface="Calibri"/>
            </a:endParaRPr>
          </a:p>
          <a:p>
            <a:pPr marL="342900" indent="-342900">
              <a:buFont typeface="+mj-lt"/>
              <a:buAutoNum type="arabicPeriod"/>
            </a:pPr>
            <a:r>
              <a:rPr lang="en-US" sz="2400" dirty="0">
                <a:solidFill>
                  <a:srgbClr val="0070C0"/>
                </a:solidFill>
              </a:rPr>
              <a:t>Maintain a larger following distance behind vehicles 5-6 seconds</a:t>
            </a:r>
            <a:endParaRPr lang="en-US" sz="2400" dirty="0">
              <a:solidFill>
                <a:srgbClr val="0070C0"/>
              </a:solidFill>
              <a:cs typeface="Calibri"/>
            </a:endParaRPr>
          </a:p>
          <a:p>
            <a:pPr marL="342900" indent="-342900">
              <a:buFont typeface="+mj-lt"/>
              <a:buAutoNum type="arabicPeriod"/>
            </a:pPr>
            <a:r>
              <a:rPr lang="en-US" sz="2400" dirty="0">
                <a:solidFill>
                  <a:srgbClr val="0070C0"/>
                </a:solidFill>
              </a:rPr>
              <a:t>Don’t wear sunglasses at night</a:t>
            </a:r>
            <a:endParaRPr lang="en-US" sz="2400" dirty="0">
              <a:solidFill>
                <a:srgbClr val="0070C0"/>
              </a:solidFill>
              <a:cs typeface="Calibri"/>
            </a:endParaRPr>
          </a:p>
        </p:txBody>
      </p:sp>
    </p:spTree>
    <p:extLst>
      <p:ext uri="{BB962C8B-B14F-4D97-AF65-F5344CB8AC3E}">
        <p14:creationId xmlns:p14="http://schemas.microsoft.com/office/powerpoint/2010/main" val="1859878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83511D-E9F2-485D-B3F4-9B0650C5BF73}"/>
              </a:ext>
            </a:extLst>
          </p:cNvPr>
          <p:cNvSpPr>
            <a:spLocks noGrp="1"/>
          </p:cNvSpPr>
          <p:nvPr>
            <p:ph idx="1"/>
          </p:nvPr>
        </p:nvSpPr>
        <p:spPr>
          <a:xfrm>
            <a:off x="484632" y="496111"/>
            <a:ext cx="11045952" cy="1060315"/>
          </a:xfrm>
        </p:spPr>
        <p:txBody>
          <a:bodyPr/>
          <a:lstStyle/>
          <a:p>
            <a:pPr marL="0" indent="0">
              <a:buNone/>
            </a:pPr>
            <a:r>
              <a:rPr lang="en-US"/>
              <a:t>Check your lights to make sure they are working. To check, pull up to a garage door or building wall and flash them on and off.  </a:t>
            </a:r>
          </a:p>
        </p:txBody>
      </p:sp>
      <p:pic>
        <p:nvPicPr>
          <p:cNvPr id="3" name="C1818A5E-D086-4E3C-1180-5D6129A40471" descr="Image of a vehicle's headlight.">
            <a:extLst>
              <a:ext uri="{FF2B5EF4-FFF2-40B4-BE49-F238E27FC236}">
                <a16:creationId xmlns:a16="http://schemas.microsoft.com/office/drawing/2014/main" id="{BE6FCB94-E941-46C0-B493-B28985B4865A}"/>
              </a:ext>
            </a:extLst>
          </p:cNvPr>
          <p:cNvPicPr>
            <a:picLocks noChangeAspect="1"/>
          </p:cNvPicPr>
          <p:nvPr/>
        </p:nvPicPr>
        <p:blipFill>
          <a:blip r:embed="rId2" cstate="print">
            <a:extLst>
              <a:ext uri="{2343F9F9-DA45-4B82-4323-CEC923D8D2BE}"/>
            </a:extLst>
          </a:blip>
          <a:stretch>
            <a:fillRect/>
          </a:stretch>
        </p:blipFill>
        <p:spPr>
          <a:xfrm>
            <a:off x="3060970" y="1834069"/>
            <a:ext cx="5764520" cy="3749607"/>
          </a:xfrm>
          <a:prstGeom prst="rect">
            <a:avLst/>
          </a:prstGeom>
        </p:spPr>
      </p:pic>
    </p:spTree>
    <p:extLst>
      <p:ext uri="{BB962C8B-B14F-4D97-AF65-F5344CB8AC3E}">
        <p14:creationId xmlns:p14="http://schemas.microsoft.com/office/powerpoint/2010/main" val="236864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CA69C-2D10-452D-BD8C-A70F4F169956}"/>
              </a:ext>
            </a:extLst>
          </p:cNvPr>
          <p:cNvSpPr>
            <a:spLocks noGrp="1"/>
          </p:cNvSpPr>
          <p:nvPr>
            <p:ph type="title"/>
          </p:nvPr>
        </p:nvSpPr>
        <p:spPr/>
        <p:txBody>
          <a:bodyPr/>
          <a:lstStyle/>
          <a:p>
            <a:r>
              <a:rPr lang="en-US"/>
              <a:t>Driving at Night-Special Considerations</a:t>
            </a:r>
          </a:p>
        </p:txBody>
      </p:sp>
      <p:sp>
        <p:nvSpPr>
          <p:cNvPr id="3" name="Content Placeholder 2">
            <a:extLst>
              <a:ext uri="{FF2B5EF4-FFF2-40B4-BE49-F238E27FC236}">
                <a16:creationId xmlns:a16="http://schemas.microsoft.com/office/drawing/2014/main" id="{FC060B9A-3A33-475D-AE26-2FB545F9219B}"/>
              </a:ext>
            </a:extLst>
          </p:cNvPr>
          <p:cNvSpPr>
            <a:spLocks noGrp="1"/>
          </p:cNvSpPr>
          <p:nvPr>
            <p:ph idx="1"/>
          </p:nvPr>
        </p:nvSpPr>
        <p:spPr/>
        <p:txBody>
          <a:bodyPr>
            <a:normAutofit fontScale="92500" lnSpcReduction="10000"/>
          </a:bodyPr>
          <a:lstStyle/>
          <a:p>
            <a:pPr marR="231486">
              <a:lnSpc>
                <a:spcPct val="100000"/>
              </a:lnSpc>
            </a:pPr>
            <a:r>
              <a:rPr lang="en-US" altLang="zh-CN" sz="3000"/>
              <a:t>To avoid being blinded by oncoming high beam lights, look ahead and towards the right shoulder of the road using your side vision to stay on track.</a:t>
            </a:r>
          </a:p>
          <a:p>
            <a:pPr marR="62949">
              <a:lnSpc>
                <a:spcPct val="100000"/>
              </a:lnSpc>
            </a:pPr>
            <a:r>
              <a:rPr lang="en-US" altLang="zh-CN" sz="3000"/>
              <a:t>Use your high-beam lights when driving in rural areas and on open highways away from urban and metropolitan areas.</a:t>
            </a:r>
          </a:p>
          <a:p>
            <a:pPr>
              <a:lnSpc>
                <a:spcPct val="100000"/>
              </a:lnSpc>
            </a:pPr>
            <a:r>
              <a:rPr lang="en-US" altLang="zh-CN" sz="3000"/>
              <a:t>If you are driving with your high-beam lights on, you must dim them at least 500 ft. from any oncoming vehicle so you don't blind the oncoming driver.</a:t>
            </a:r>
          </a:p>
          <a:p>
            <a:pPr marR="122885">
              <a:lnSpc>
                <a:spcPct val="100000"/>
              </a:lnSpc>
            </a:pPr>
            <a:r>
              <a:rPr lang="en-US" altLang="zh-CN" sz="3000"/>
              <a:t>Remember to use your low-beams if you are within 200-300 ft. of the vehicle you are following to avoid blinding the driver ahead of you.</a:t>
            </a:r>
          </a:p>
          <a:p>
            <a:endParaRPr lang="en-US"/>
          </a:p>
        </p:txBody>
      </p:sp>
    </p:spTree>
    <p:extLst>
      <p:ext uri="{BB962C8B-B14F-4D97-AF65-F5344CB8AC3E}">
        <p14:creationId xmlns:p14="http://schemas.microsoft.com/office/powerpoint/2010/main" val="3789033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7322E4-A087-4ED9-815F-F9B63EF075C3}"/>
              </a:ext>
            </a:extLst>
          </p:cNvPr>
          <p:cNvSpPr>
            <a:spLocks noGrp="1"/>
          </p:cNvSpPr>
          <p:nvPr>
            <p:ph idx="1"/>
          </p:nvPr>
        </p:nvSpPr>
        <p:spPr>
          <a:xfrm>
            <a:off x="484632" y="496111"/>
            <a:ext cx="11045952" cy="651753"/>
          </a:xfrm>
        </p:spPr>
        <p:txBody>
          <a:bodyPr/>
          <a:lstStyle/>
          <a:p>
            <a:pPr marL="0" indent="0">
              <a:buNone/>
            </a:pPr>
            <a:r>
              <a:rPr lang="en-US"/>
              <a:t>Why is it important to adjust your dashboard lights?</a:t>
            </a:r>
          </a:p>
        </p:txBody>
      </p:sp>
      <p:pic>
        <p:nvPicPr>
          <p:cNvPr id="3" name="4BA77A11-42D3-4FF7-FF9D-72DD7CE9FE50" descr="Image showing a the car dashboard at night from the drivers perspective.">
            <a:extLst>
              <a:ext uri="{FF2B5EF4-FFF2-40B4-BE49-F238E27FC236}">
                <a16:creationId xmlns:a16="http://schemas.microsoft.com/office/drawing/2014/main" id="{997E81CE-6E1D-4161-A475-C5D89E0E6897}"/>
              </a:ext>
            </a:extLst>
          </p:cNvPr>
          <p:cNvPicPr>
            <a:picLocks noChangeAspect="1"/>
          </p:cNvPicPr>
          <p:nvPr/>
        </p:nvPicPr>
        <p:blipFill>
          <a:blip r:embed="rId2" cstate="print">
            <a:extLst>
              <a:ext uri="{19E6496C-7173-46D3-C9B3-62C41A501CAC}"/>
            </a:extLst>
          </a:blip>
          <a:stretch>
            <a:fillRect/>
          </a:stretch>
        </p:blipFill>
        <p:spPr>
          <a:xfrm>
            <a:off x="3273709" y="2161565"/>
            <a:ext cx="5644582" cy="3743123"/>
          </a:xfrm>
          <a:prstGeom prst="rect">
            <a:avLst/>
          </a:prstGeom>
        </p:spPr>
      </p:pic>
    </p:spTree>
    <p:extLst>
      <p:ext uri="{BB962C8B-B14F-4D97-AF65-F5344CB8AC3E}">
        <p14:creationId xmlns:p14="http://schemas.microsoft.com/office/powerpoint/2010/main" val="1785216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701E27-0988-4DC8-9AE3-349704EDB392}"/>
              </a:ext>
            </a:extLst>
          </p:cNvPr>
          <p:cNvSpPr>
            <a:spLocks noGrp="1"/>
          </p:cNvSpPr>
          <p:nvPr>
            <p:ph idx="1"/>
          </p:nvPr>
        </p:nvSpPr>
        <p:spPr>
          <a:xfrm>
            <a:off x="484632" y="496112"/>
            <a:ext cx="11045952" cy="1031132"/>
          </a:xfrm>
        </p:spPr>
        <p:txBody>
          <a:bodyPr vert="horz" lIns="91440" tIns="45720" rIns="91440" bIns="45720" rtlCol="0" anchor="t">
            <a:normAutofit/>
          </a:bodyPr>
          <a:lstStyle/>
          <a:p>
            <a:pPr marL="0" indent="0">
              <a:buNone/>
            </a:pPr>
            <a:r>
              <a:rPr lang="en-US"/>
              <a:t>Avoid using your interior lights or do so in areas of little to no traffic so your eyes have time to readjust to the darkness.</a:t>
            </a:r>
          </a:p>
        </p:txBody>
      </p:sp>
      <p:pic>
        <p:nvPicPr>
          <p:cNvPr id="3" name="Picture 2" descr="Image showing a finger on a vehicle interior light.">
            <a:extLst>
              <a:ext uri="{FF2B5EF4-FFF2-40B4-BE49-F238E27FC236}">
                <a16:creationId xmlns:a16="http://schemas.microsoft.com/office/drawing/2014/main" id="{12E43C2F-B74A-435A-8974-0A05E45BA938}"/>
              </a:ext>
            </a:extLst>
          </p:cNvPr>
          <p:cNvPicPr>
            <a:picLocks noChangeAspect="1"/>
          </p:cNvPicPr>
          <p:nvPr/>
        </p:nvPicPr>
        <p:blipFill>
          <a:blip r:embed="rId2"/>
          <a:stretch>
            <a:fillRect/>
          </a:stretch>
        </p:blipFill>
        <p:spPr>
          <a:xfrm>
            <a:off x="4328007" y="1653976"/>
            <a:ext cx="3535986" cy="4892464"/>
          </a:xfrm>
          <a:prstGeom prst="rect">
            <a:avLst/>
          </a:prstGeom>
        </p:spPr>
      </p:pic>
    </p:spTree>
    <p:extLst>
      <p:ext uri="{BB962C8B-B14F-4D97-AF65-F5344CB8AC3E}">
        <p14:creationId xmlns:p14="http://schemas.microsoft.com/office/powerpoint/2010/main" val="2890482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80BCB1-AEEA-444C-A99D-A0D64FDC87DF}"/>
              </a:ext>
            </a:extLst>
          </p:cNvPr>
          <p:cNvSpPr>
            <a:spLocks noGrp="1"/>
          </p:cNvSpPr>
          <p:nvPr>
            <p:ph idx="1"/>
          </p:nvPr>
        </p:nvSpPr>
        <p:spPr>
          <a:xfrm>
            <a:off x="484632" y="496111"/>
            <a:ext cx="11045952" cy="4776279"/>
          </a:xfrm>
        </p:spPr>
        <p:txBody>
          <a:bodyPr>
            <a:normAutofit/>
          </a:bodyPr>
          <a:lstStyle/>
          <a:p>
            <a:pPr marL="0" marR="0" indent="0">
              <a:buNone/>
            </a:pPr>
            <a:r>
              <a:rPr lang="en-US" altLang="zh-CN"/>
              <a:t>If you have car trouble at night, pull off the road as far as possible, turn on your hazard lights.  </a:t>
            </a:r>
          </a:p>
          <a:p>
            <a:pPr marL="0" marR="0" indent="0">
              <a:buNone/>
            </a:pPr>
            <a:endParaRPr lang="en-US" altLang="zh-CN"/>
          </a:p>
          <a:p>
            <a:pPr marL="0" marR="0" indent="0">
              <a:buNone/>
            </a:pPr>
            <a:r>
              <a:rPr lang="en-US" altLang="zh-CN"/>
              <a:t>There is always a risk when getting out of your vehicle given that you are  so close to oncoming traffic. Be very careful and don’t linger close to the moving traffic lane.</a:t>
            </a:r>
          </a:p>
          <a:p>
            <a:pPr marL="0" marR="0" indent="0">
              <a:buNone/>
            </a:pPr>
            <a:endParaRPr lang="en-US" altLang="zh-CN"/>
          </a:p>
          <a:p>
            <a:pPr marL="0" marR="0" indent="0">
              <a:buNone/>
            </a:pPr>
            <a:r>
              <a:rPr lang="en-US" altLang="zh-CN"/>
              <a:t>Set out flares or reflective triangles, well behind your vehicle, to warn drivers of your emergency position off the road.</a:t>
            </a:r>
          </a:p>
          <a:p>
            <a:pPr marL="0" indent="0">
              <a:buNone/>
            </a:pPr>
            <a:endParaRPr lang="en-US"/>
          </a:p>
        </p:txBody>
      </p:sp>
      <p:pic>
        <p:nvPicPr>
          <p:cNvPr id="3" name="FA8106F6-836D-4549-378F-262D54DAF3E5" descr="Image shows finger on the vehicle hazard button.">
            <a:extLst>
              <a:ext uri="{FF2B5EF4-FFF2-40B4-BE49-F238E27FC236}">
                <a16:creationId xmlns:a16="http://schemas.microsoft.com/office/drawing/2014/main" id="{900B2A1D-1CA7-48B6-891D-97C48C6171C8}"/>
              </a:ext>
            </a:extLst>
          </p:cNvPr>
          <p:cNvPicPr>
            <a:picLocks noChangeAspect="1"/>
          </p:cNvPicPr>
          <p:nvPr/>
        </p:nvPicPr>
        <p:blipFill>
          <a:blip r:embed="rId2" cstate="print">
            <a:extLst>
              <a:ext uri="{726BB628-5AFE-4C21-D1CD-6D5A2B7EAE8A}"/>
            </a:extLst>
          </a:blip>
          <a:stretch>
            <a:fillRect/>
          </a:stretch>
        </p:blipFill>
        <p:spPr>
          <a:xfrm>
            <a:off x="8083685" y="4294963"/>
            <a:ext cx="2971800" cy="2066925"/>
          </a:xfrm>
          <a:prstGeom prst="rect">
            <a:avLst/>
          </a:prstGeom>
        </p:spPr>
      </p:pic>
    </p:spTree>
    <p:extLst>
      <p:ext uri="{BB962C8B-B14F-4D97-AF65-F5344CB8AC3E}">
        <p14:creationId xmlns:p14="http://schemas.microsoft.com/office/powerpoint/2010/main" val="1492056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DF8BD9C-06D8-4750-8FBD-6B9F4B05692A}"/>
              </a:ext>
            </a:extLst>
          </p:cNvPr>
          <p:cNvSpPr>
            <a:spLocks noGrp="1"/>
          </p:cNvSpPr>
          <p:nvPr>
            <p:ph idx="1"/>
          </p:nvPr>
        </p:nvSpPr>
        <p:spPr>
          <a:xfrm>
            <a:off x="0" y="2607013"/>
            <a:ext cx="12192000" cy="1235413"/>
          </a:xfrm>
        </p:spPr>
        <p:txBody>
          <a:bodyPr vert="horz" lIns="91440" tIns="45720" rIns="91440" bIns="45720" rtlCol="0" anchor="t">
            <a:normAutofit/>
          </a:bodyPr>
          <a:lstStyle/>
          <a:p>
            <a:pPr marL="0" indent="0" algn="ctr">
              <a:buNone/>
            </a:pPr>
            <a:r>
              <a:rPr lang="en-US" sz="4000" b="1" dirty="0">
                <a:latin typeface="Calibri Light"/>
                <a:cs typeface="Calibri Light"/>
              </a:rPr>
              <a:t>Let’s review New York State restrictions regarding night </a:t>
            </a:r>
            <a:br>
              <a:rPr lang="en-US" sz="4000" b="1" dirty="0">
                <a:latin typeface="Calibri Light"/>
              </a:rPr>
            </a:br>
            <a:r>
              <a:rPr lang="en-US" sz="4000" b="1" dirty="0">
                <a:latin typeface="Calibri Light"/>
                <a:cs typeface="Calibri Light"/>
              </a:rPr>
              <a:t>driving for those with a junior license.</a:t>
            </a:r>
          </a:p>
        </p:txBody>
      </p:sp>
    </p:spTree>
    <p:extLst>
      <p:ext uri="{BB962C8B-B14F-4D97-AF65-F5344CB8AC3E}">
        <p14:creationId xmlns:p14="http://schemas.microsoft.com/office/powerpoint/2010/main" val="3486654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ADFBF-7546-4E92-B25F-F8208365A23B}"/>
              </a:ext>
            </a:extLst>
          </p:cNvPr>
          <p:cNvSpPr>
            <a:spLocks noGrp="1"/>
          </p:cNvSpPr>
          <p:nvPr>
            <p:ph type="title"/>
          </p:nvPr>
        </p:nvSpPr>
        <p:spPr/>
        <p:txBody>
          <a:bodyPr/>
          <a:lstStyle/>
          <a:p>
            <a:r>
              <a:rPr lang="en-US">
                <a:cs typeface="Calibri Light"/>
              </a:rPr>
              <a:t>Session Goals</a:t>
            </a:r>
            <a:endParaRPr lang="en-US"/>
          </a:p>
        </p:txBody>
      </p:sp>
      <p:sp>
        <p:nvSpPr>
          <p:cNvPr id="3" name="Content Placeholder 2">
            <a:extLst>
              <a:ext uri="{FF2B5EF4-FFF2-40B4-BE49-F238E27FC236}">
                <a16:creationId xmlns:a16="http://schemas.microsoft.com/office/drawing/2014/main" id="{7FBAF61B-4408-4B18-83DD-7EBE1017EB92}"/>
              </a:ext>
            </a:extLst>
          </p:cNvPr>
          <p:cNvSpPr>
            <a:spLocks noGrp="1"/>
          </p:cNvSpPr>
          <p:nvPr>
            <p:ph idx="1"/>
          </p:nvPr>
        </p:nvSpPr>
        <p:spPr/>
        <p:txBody>
          <a:bodyPr vert="horz" lIns="91440" tIns="45720" rIns="91440" bIns="45720" rtlCol="0" anchor="t">
            <a:normAutofit lnSpcReduction="10000"/>
          </a:bodyPr>
          <a:lstStyle/>
          <a:p>
            <a:pPr marL="514350" indent="-514350">
              <a:buAutoNum type="arabicPeriod"/>
            </a:pPr>
            <a:r>
              <a:rPr lang="en">
                <a:ea typeface="+mn-lt"/>
                <a:cs typeface="+mn-lt"/>
              </a:rPr>
              <a:t>Identify techniques to see and be seen by other drivers in adverse driving situations.</a:t>
            </a:r>
            <a:endParaRPr lang="en-US">
              <a:ea typeface="+mn-lt"/>
              <a:cs typeface="+mn-lt"/>
            </a:endParaRPr>
          </a:p>
          <a:p>
            <a:pPr marL="514350" indent="-514350">
              <a:buAutoNum type="arabicPeriod"/>
            </a:pPr>
            <a:r>
              <a:rPr lang="en">
                <a:ea typeface="+mn-lt"/>
                <a:cs typeface="+mn-lt"/>
              </a:rPr>
              <a:t>Determine different driving environments factors that reduce traction.</a:t>
            </a:r>
            <a:endParaRPr lang="en-US">
              <a:ea typeface="+mn-lt"/>
              <a:cs typeface="+mn-lt"/>
            </a:endParaRPr>
          </a:p>
          <a:p>
            <a:pPr marL="514350" indent="-514350">
              <a:buAutoNum type="arabicPeriod"/>
            </a:pPr>
            <a:r>
              <a:rPr lang="en">
                <a:ea typeface="+mn-lt"/>
                <a:cs typeface="+mn-lt"/>
              </a:rPr>
              <a:t>Identify evasive steering and braking actions that a driver can take under conditions of limited traction.</a:t>
            </a:r>
            <a:endParaRPr lang="en-US">
              <a:ea typeface="+mn-lt"/>
              <a:cs typeface="+mn-lt"/>
            </a:endParaRPr>
          </a:p>
          <a:p>
            <a:pPr marL="514350" indent="-514350">
              <a:buAutoNum type="arabicPeriod"/>
            </a:pPr>
            <a:r>
              <a:rPr lang="en">
                <a:ea typeface="+mn-lt"/>
                <a:cs typeface="+mn-lt"/>
              </a:rPr>
              <a:t>Identify vehicle maintenance issues that correspond to different seasons.</a:t>
            </a:r>
            <a:endParaRPr lang="en-US">
              <a:ea typeface="+mn-lt"/>
              <a:cs typeface="+mn-lt"/>
            </a:endParaRPr>
          </a:p>
          <a:p>
            <a:pPr marL="514350" indent="-514350">
              <a:buAutoNum type="arabicPeriod"/>
            </a:pPr>
            <a:r>
              <a:rPr lang="en">
                <a:ea typeface="+mn-lt"/>
                <a:cs typeface="+mn-lt"/>
              </a:rPr>
              <a:t>Identify vehicle technology that will assist in traction and steering control.</a:t>
            </a:r>
            <a:endParaRPr lang="en-US">
              <a:ea typeface="+mn-lt"/>
              <a:cs typeface="+mn-lt"/>
            </a:endParaRPr>
          </a:p>
          <a:p>
            <a:pPr marL="514350" indent="-514350">
              <a:buAutoNum type="arabicPeriod"/>
            </a:pPr>
            <a:r>
              <a:rPr lang="en">
                <a:ea typeface="+mn-lt"/>
                <a:cs typeface="+mn-lt"/>
              </a:rPr>
              <a:t>Identify seasonal equipment to keep in vehicle throughout the year.</a:t>
            </a:r>
            <a:endParaRPr lang="en-US">
              <a:ea typeface="+mn-lt"/>
              <a:cs typeface="+mn-lt"/>
            </a:endParaRPr>
          </a:p>
          <a:p>
            <a:pPr marL="514350" indent="-514350">
              <a:buAutoNum type="arabicPeriod"/>
            </a:pPr>
            <a:endParaRPr lang="en-US">
              <a:cs typeface="Calibri" panose="020F0502020204030204"/>
            </a:endParaRPr>
          </a:p>
        </p:txBody>
      </p:sp>
    </p:spTree>
    <p:extLst>
      <p:ext uri="{BB962C8B-B14F-4D97-AF65-F5344CB8AC3E}">
        <p14:creationId xmlns:p14="http://schemas.microsoft.com/office/powerpoint/2010/main" val="34962164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8FA0E-969B-4342-8566-E80C04A1B939}"/>
              </a:ext>
            </a:extLst>
          </p:cNvPr>
          <p:cNvSpPr>
            <a:spLocks noGrp="1"/>
          </p:cNvSpPr>
          <p:nvPr>
            <p:ph type="title"/>
          </p:nvPr>
        </p:nvSpPr>
        <p:spPr/>
        <p:txBody>
          <a:bodyPr>
            <a:normAutofit fontScale="90000"/>
          </a:bodyPr>
          <a:lstStyle/>
          <a:p>
            <a:r>
              <a:rPr lang="en-US"/>
              <a:t>Identify, List, and Discuss: </a:t>
            </a:r>
            <a:br>
              <a:rPr lang="en-US"/>
            </a:br>
            <a:r>
              <a:rPr lang="en-US"/>
              <a:t>Special Factors to Consider for Residential Streets</a:t>
            </a:r>
          </a:p>
        </p:txBody>
      </p:sp>
      <p:sp>
        <p:nvSpPr>
          <p:cNvPr id="3" name="Content Placeholder 2">
            <a:extLst>
              <a:ext uri="{FF2B5EF4-FFF2-40B4-BE49-F238E27FC236}">
                <a16:creationId xmlns:a16="http://schemas.microsoft.com/office/drawing/2014/main" id="{F5BE304E-E10C-4222-AF13-9C519FC02785}"/>
              </a:ext>
            </a:extLst>
          </p:cNvPr>
          <p:cNvSpPr>
            <a:spLocks noGrp="1"/>
          </p:cNvSpPr>
          <p:nvPr>
            <p:ph idx="1"/>
          </p:nvPr>
        </p:nvSpPr>
        <p:spPr/>
        <p:txBody>
          <a:bodyPr vert="horz" lIns="91440" tIns="45720" rIns="91440" bIns="45720" rtlCol="0" anchor="t">
            <a:normAutofit fontScale="92500" lnSpcReduction="10000"/>
          </a:bodyPr>
          <a:lstStyle/>
          <a:p>
            <a:pPr marR="0">
              <a:lnSpc>
                <a:spcPct val="110000"/>
              </a:lnSpc>
            </a:pPr>
            <a:r>
              <a:rPr lang="en-US" altLang="zh-CN" sz="3000"/>
              <a:t>Alternate street parking problems</a:t>
            </a:r>
          </a:p>
          <a:p>
            <a:pPr>
              <a:lnSpc>
                <a:spcPct val="110000"/>
              </a:lnSpc>
            </a:pPr>
            <a:r>
              <a:rPr lang="en-US" altLang="zh-CN" sz="3000">
                <a:ea typeface="等线"/>
              </a:rPr>
              <a:t>State of emergency parking</a:t>
            </a:r>
            <a:endParaRPr lang="en-US" altLang="zh-CN" sz="3000">
              <a:ea typeface="等线"/>
              <a:cs typeface="Calibri"/>
            </a:endParaRPr>
          </a:p>
          <a:p>
            <a:pPr marR="0">
              <a:lnSpc>
                <a:spcPct val="110000"/>
              </a:lnSpc>
            </a:pPr>
            <a:r>
              <a:rPr lang="en-US" altLang="zh-CN" sz="3000"/>
              <a:t>Snow drifts near driveways/intersections</a:t>
            </a:r>
          </a:p>
          <a:p>
            <a:pPr marR="822960">
              <a:lnSpc>
                <a:spcPct val="110000"/>
              </a:lnSpc>
            </a:pPr>
            <a:r>
              <a:rPr lang="en-US" altLang="zh-CN" sz="3000"/>
              <a:t>Slippery intersections due to puddles and leaves clogging drainage</a:t>
            </a:r>
            <a:endParaRPr lang="en-US" altLang="zh-CN" sz="3000">
              <a:cs typeface="Calibri" panose="020F0502020204030204"/>
            </a:endParaRPr>
          </a:p>
          <a:p>
            <a:pPr>
              <a:lnSpc>
                <a:spcPct val="110000"/>
              </a:lnSpc>
            </a:pPr>
            <a:r>
              <a:rPr lang="en-US" altLang="zh-CN" sz="3000">
                <a:ea typeface="等线"/>
              </a:rPr>
              <a:t>Slippery intersections due to freezing sections of the road where vehicle heat melts the snow and it turns to ice</a:t>
            </a:r>
            <a:endParaRPr lang="en-US" altLang="zh-CN" sz="3000">
              <a:ea typeface="等线"/>
              <a:cs typeface="Calibri"/>
            </a:endParaRPr>
          </a:p>
          <a:p>
            <a:pPr marR="0">
              <a:lnSpc>
                <a:spcPct val="110000"/>
              </a:lnSpc>
            </a:pPr>
            <a:r>
              <a:rPr lang="en-US" altLang="zh-CN" sz="3000"/>
              <a:t>Salted intersections in winter makes for loose gravel in Spring</a:t>
            </a:r>
          </a:p>
          <a:p>
            <a:pPr marR="0">
              <a:lnSpc>
                <a:spcPct val="110000"/>
              </a:lnSpc>
            </a:pPr>
            <a:r>
              <a:rPr lang="en-US" altLang="zh-CN" sz="3000"/>
              <a:t>Low driving areas such as viaducts can flood</a:t>
            </a:r>
          </a:p>
          <a:p>
            <a:endParaRPr lang="en-US"/>
          </a:p>
        </p:txBody>
      </p:sp>
    </p:spTree>
    <p:extLst>
      <p:ext uri="{BB962C8B-B14F-4D97-AF65-F5344CB8AC3E}">
        <p14:creationId xmlns:p14="http://schemas.microsoft.com/office/powerpoint/2010/main" val="4055619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9061D-6039-4460-BF5B-77DC138E31EC}"/>
              </a:ext>
            </a:extLst>
          </p:cNvPr>
          <p:cNvSpPr>
            <a:spLocks noGrp="1"/>
          </p:cNvSpPr>
          <p:nvPr>
            <p:ph type="title"/>
          </p:nvPr>
        </p:nvSpPr>
        <p:spPr/>
        <p:txBody>
          <a:bodyPr/>
          <a:lstStyle/>
          <a:p>
            <a:r>
              <a:rPr lang="en-US"/>
              <a:t>Identify Different Weather Conditions</a:t>
            </a:r>
          </a:p>
        </p:txBody>
      </p:sp>
      <p:sp>
        <p:nvSpPr>
          <p:cNvPr id="3" name="Content Placeholder 2">
            <a:extLst>
              <a:ext uri="{FF2B5EF4-FFF2-40B4-BE49-F238E27FC236}">
                <a16:creationId xmlns:a16="http://schemas.microsoft.com/office/drawing/2014/main" id="{84E507DA-2BE8-46C2-98D6-0512FD09DB1F}"/>
              </a:ext>
            </a:extLst>
          </p:cNvPr>
          <p:cNvSpPr>
            <a:spLocks noGrp="1"/>
          </p:cNvSpPr>
          <p:nvPr>
            <p:ph idx="1"/>
          </p:nvPr>
        </p:nvSpPr>
        <p:spPr>
          <a:xfrm>
            <a:off x="0" y="2721257"/>
            <a:ext cx="12192000" cy="1415485"/>
          </a:xfrm>
        </p:spPr>
        <p:txBody>
          <a:bodyPr>
            <a:normAutofit/>
          </a:bodyPr>
          <a:lstStyle/>
          <a:p>
            <a:pPr marL="0" indent="0" algn="ctr">
              <a:buNone/>
            </a:pPr>
            <a:r>
              <a:rPr lang="en-US" sz="3200"/>
              <a:t>As a group, develop a list of the different weather </a:t>
            </a:r>
            <a:br>
              <a:rPr lang="en-US" sz="3200"/>
            </a:br>
            <a:r>
              <a:rPr lang="en-US" sz="3200"/>
              <a:t>conditions a driver will encounter.</a:t>
            </a:r>
          </a:p>
        </p:txBody>
      </p:sp>
    </p:spTree>
    <p:extLst>
      <p:ext uri="{BB962C8B-B14F-4D97-AF65-F5344CB8AC3E}">
        <p14:creationId xmlns:p14="http://schemas.microsoft.com/office/powerpoint/2010/main" val="2381385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9C0494-8525-47DE-837A-C13EE5F99624}"/>
              </a:ext>
            </a:extLst>
          </p:cNvPr>
          <p:cNvSpPr>
            <a:spLocks noGrp="1"/>
          </p:cNvSpPr>
          <p:nvPr>
            <p:ph idx="1"/>
          </p:nvPr>
        </p:nvSpPr>
        <p:spPr>
          <a:xfrm>
            <a:off x="484632" y="496111"/>
            <a:ext cx="11045952" cy="2675106"/>
          </a:xfrm>
        </p:spPr>
        <p:txBody>
          <a:bodyPr>
            <a:normAutofit/>
          </a:bodyPr>
          <a:lstStyle/>
          <a:p>
            <a:pPr marL="0" indent="0">
              <a:buNone/>
            </a:pPr>
            <a:r>
              <a:rPr lang="en-US"/>
              <a:t>Having clean windows – inside and out; nothing hanging from your mirror and keeping the dash free of papers/items eliminates reflections.  </a:t>
            </a:r>
            <a:br>
              <a:rPr lang="en-US"/>
            </a:br>
            <a:endParaRPr lang="en-US"/>
          </a:p>
          <a:p>
            <a:pPr marL="0" indent="0">
              <a:buNone/>
            </a:pPr>
            <a:r>
              <a:rPr lang="en-US"/>
              <a:t>Unobstructed windows in the front, the rear, and on the side windows is very important for good visibility.</a:t>
            </a:r>
          </a:p>
        </p:txBody>
      </p:sp>
      <p:pic>
        <p:nvPicPr>
          <p:cNvPr id="3" name="EEE713CC-C9DD-4AA9-6BEC-094C1CA1AD74" descr="Image showing a hand cleaning a vehicle front window.">
            <a:extLst>
              <a:ext uri="{FF2B5EF4-FFF2-40B4-BE49-F238E27FC236}">
                <a16:creationId xmlns:a16="http://schemas.microsoft.com/office/drawing/2014/main" id="{1AEF49FF-DB3E-48CF-8055-DB7DCCB1834D}"/>
              </a:ext>
            </a:extLst>
          </p:cNvPr>
          <p:cNvPicPr>
            <a:picLocks noChangeAspect="1"/>
          </p:cNvPicPr>
          <p:nvPr/>
        </p:nvPicPr>
        <p:blipFill>
          <a:blip r:embed="rId2" cstate="print">
            <a:extLst>
              <a:ext uri="{55238C14-1A39-4791-849C-843FA4E2F01C}"/>
            </a:extLst>
          </a:blip>
          <a:stretch>
            <a:fillRect/>
          </a:stretch>
        </p:blipFill>
        <p:spPr>
          <a:xfrm>
            <a:off x="3701125" y="3429000"/>
            <a:ext cx="4789749" cy="3136765"/>
          </a:xfrm>
          <a:prstGeom prst="rect">
            <a:avLst/>
          </a:prstGeom>
        </p:spPr>
      </p:pic>
    </p:spTree>
    <p:extLst>
      <p:ext uri="{BB962C8B-B14F-4D97-AF65-F5344CB8AC3E}">
        <p14:creationId xmlns:p14="http://schemas.microsoft.com/office/powerpoint/2010/main" val="4222094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08D77-BD06-41F0-BF34-189243AE2644}"/>
              </a:ext>
            </a:extLst>
          </p:cNvPr>
          <p:cNvSpPr>
            <a:spLocks noGrp="1"/>
          </p:cNvSpPr>
          <p:nvPr>
            <p:ph type="title"/>
          </p:nvPr>
        </p:nvSpPr>
        <p:spPr/>
        <p:txBody>
          <a:bodyPr/>
          <a:lstStyle/>
          <a:p>
            <a:r>
              <a:rPr lang="en-US"/>
              <a:t>Sunny Days</a:t>
            </a:r>
          </a:p>
        </p:txBody>
      </p:sp>
      <p:sp>
        <p:nvSpPr>
          <p:cNvPr id="3" name="Content Placeholder 2">
            <a:extLst>
              <a:ext uri="{FF2B5EF4-FFF2-40B4-BE49-F238E27FC236}">
                <a16:creationId xmlns:a16="http://schemas.microsoft.com/office/drawing/2014/main" id="{06C0B2DF-5FA3-46A6-9B51-4FFEE700152B}"/>
              </a:ext>
            </a:extLst>
          </p:cNvPr>
          <p:cNvSpPr>
            <a:spLocks noGrp="1"/>
          </p:cNvSpPr>
          <p:nvPr>
            <p:ph idx="1"/>
          </p:nvPr>
        </p:nvSpPr>
        <p:spPr>
          <a:xfrm>
            <a:off x="484632" y="1736277"/>
            <a:ext cx="8153530" cy="4440685"/>
          </a:xfrm>
        </p:spPr>
        <p:txBody>
          <a:bodyPr/>
          <a:lstStyle/>
          <a:p>
            <a:pPr marL="0" indent="0">
              <a:buNone/>
            </a:pPr>
            <a:r>
              <a:rPr lang="en-US"/>
              <a:t>Glare can reduce visibility in different ways.</a:t>
            </a:r>
          </a:p>
          <a:p>
            <a:pPr marL="0" indent="0">
              <a:buNone/>
            </a:pPr>
            <a:endParaRPr lang="en-US"/>
          </a:p>
          <a:p>
            <a:pPr marL="0" indent="0">
              <a:buNone/>
            </a:pPr>
            <a:r>
              <a:rPr lang="en-US"/>
              <a:t>Looking at the pictures to the right, you see that both days are sunny, but the days are in different seasons.  What could you do to minimize the glare of the sun?</a:t>
            </a:r>
          </a:p>
          <a:p>
            <a:pPr marL="0" indent="0">
              <a:buNone/>
            </a:pPr>
            <a:endParaRPr lang="en-US"/>
          </a:p>
          <a:p>
            <a:pPr marL="0" indent="0">
              <a:buNone/>
            </a:pPr>
            <a:r>
              <a:rPr lang="en-US" b="1"/>
              <a:t>Did you know</a:t>
            </a:r>
          </a:p>
          <a:p>
            <a:pPr marL="0" indent="0">
              <a:buNone/>
            </a:pPr>
            <a:r>
              <a:rPr lang="en-US"/>
              <a:t>The two most dangerous times of the day to drive are sunrise and sunset!</a:t>
            </a:r>
          </a:p>
        </p:txBody>
      </p:sp>
      <p:pic>
        <p:nvPicPr>
          <p:cNvPr id="4" name="29BFB0C3-69AE-41E3-64C2-5D5567707FB2" descr="Image showing a snowy road">
            <a:extLst>
              <a:ext uri="{FF2B5EF4-FFF2-40B4-BE49-F238E27FC236}">
                <a16:creationId xmlns:a16="http://schemas.microsoft.com/office/drawing/2014/main" id="{5CDFCA30-83C1-4F8C-8D28-49B6E570FFBD}"/>
              </a:ext>
            </a:extLst>
          </p:cNvPr>
          <p:cNvPicPr>
            <a:picLocks noChangeAspect="1"/>
          </p:cNvPicPr>
          <p:nvPr/>
        </p:nvPicPr>
        <p:blipFill>
          <a:blip r:embed="rId2" cstate="print">
            <a:extLst>
              <a:ext uri="{08AB3E87-861E-4B25-FCF8-9997B7CF0554}"/>
            </a:extLst>
          </a:blip>
          <a:stretch>
            <a:fillRect/>
          </a:stretch>
        </p:blipFill>
        <p:spPr>
          <a:xfrm>
            <a:off x="8560340" y="835363"/>
            <a:ext cx="2903300" cy="2102390"/>
          </a:xfrm>
          <a:prstGeom prst="rect">
            <a:avLst/>
          </a:prstGeom>
        </p:spPr>
      </p:pic>
      <p:pic>
        <p:nvPicPr>
          <p:cNvPr id="5" name="E481568F-ECA2-4DEB-4A08-2221167BB396" descr="Image showing sun glare">
            <a:extLst>
              <a:ext uri="{FF2B5EF4-FFF2-40B4-BE49-F238E27FC236}">
                <a16:creationId xmlns:a16="http://schemas.microsoft.com/office/drawing/2014/main" id="{1E314E10-DCDA-4C77-9DB0-4BFDFA38EF96}"/>
              </a:ext>
            </a:extLst>
          </p:cNvPr>
          <p:cNvPicPr>
            <a:picLocks noChangeAspect="1"/>
          </p:cNvPicPr>
          <p:nvPr/>
        </p:nvPicPr>
        <p:blipFill>
          <a:blip r:embed="rId3" cstate="print">
            <a:extLst>
              <a:ext uri="{EBD255F0-534F-4867-4D76-C2FD2310F78C}"/>
            </a:extLst>
          </a:blip>
          <a:stretch>
            <a:fillRect/>
          </a:stretch>
        </p:blipFill>
        <p:spPr>
          <a:xfrm>
            <a:off x="8560339" y="3609570"/>
            <a:ext cx="2906289" cy="2217298"/>
          </a:xfrm>
          <a:prstGeom prst="rect">
            <a:avLst/>
          </a:prstGeom>
        </p:spPr>
      </p:pic>
    </p:spTree>
    <p:extLst>
      <p:ext uri="{BB962C8B-B14F-4D97-AF65-F5344CB8AC3E}">
        <p14:creationId xmlns:p14="http://schemas.microsoft.com/office/powerpoint/2010/main" val="4087011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7FA8A-07F2-4BC0-BEC1-0F2716BF3508}"/>
              </a:ext>
            </a:extLst>
          </p:cNvPr>
          <p:cNvSpPr>
            <a:spLocks noGrp="1"/>
          </p:cNvSpPr>
          <p:nvPr>
            <p:ph type="title"/>
          </p:nvPr>
        </p:nvSpPr>
        <p:spPr/>
        <p:txBody>
          <a:bodyPr/>
          <a:lstStyle/>
          <a:p>
            <a:r>
              <a:rPr lang="en-US"/>
              <a:t>Fog</a:t>
            </a:r>
          </a:p>
        </p:txBody>
      </p:sp>
      <p:sp>
        <p:nvSpPr>
          <p:cNvPr id="3" name="Content Placeholder 2">
            <a:extLst>
              <a:ext uri="{FF2B5EF4-FFF2-40B4-BE49-F238E27FC236}">
                <a16:creationId xmlns:a16="http://schemas.microsoft.com/office/drawing/2014/main" id="{C7A4C31B-1803-434D-B1F9-2097F0208711}"/>
              </a:ext>
            </a:extLst>
          </p:cNvPr>
          <p:cNvSpPr>
            <a:spLocks noGrp="1"/>
          </p:cNvSpPr>
          <p:nvPr>
            <p:ph idx="1"/>
          </p:nvPr>
        </p:nvSpPr>
        <p:spPr>
          <a:xfrm>
            <a:off x="484632" y="1736278"/>
            <a:ext cx="11045952" cy="1045834"/>
          </a:xfrm>
        </p:spPr>
        <p:txBody>
          <a:bodyPr/>
          <a:lstStyle/>
          <a:p>
            <a:pPr marL="0" indent="0">
              <a:buNone/>
            </a:pPr>
            <a:r>
              <a:rPr lang="en-US"/>
              <a:t>Why is fog dangerous?  What should a driver do?</a:t>
            </a:r>
          </a:p>
        </p:txBody>
      </p:sp>
      <p:pic>
        <p:nvPicPr>
          <p:cNvPr id="4" name="74EA1847-69A7-4960-5708-D6CC35264615" descr="Picture of vehicles driving in the fog.">
            <a:extLst>
              <a:ext uri="{FF2B5EF4-FFF2-40B4-BE49-F238E27FC236}">
                <a16:creationId xmlns:a16="http://schemas.microsoft.com/office/drawing/2014/main" id="{65B26588-4439-4692-928B-C8C0916585F5}"/>
              </a:ext>
            </a:extLst>
          </p:cNvPr>
          <p:cNvPicPr>
            <a:picLocks noChangeAspect="1"/>
          </p:cNvPicPr>
          <p:nvPr/>
        </p:nvPicPr>
        <p:blipFill>
          <a:blip r:embed="rId2" cstate="print">
            <a:extLst>
              <a:ext uri="{A9CDF960-A277-4B83-FAA1-F367DFA291D8}"/>
            </a:extLst>
          </a:blip>
          <a:stretch>
            <a:fillRect/>
          </a:stretch>
        </p:blipFill>
        <p:spPr>
          <a:xfrm>
            <a:off x="3688761" y="2536082"/>
            <a:ext cx="4920218" cy="3606507"/>
          </a:xfrm>
          <a:prstGeom prst="rect">
            <a:avLst/>
          </a:prstGeom>
        </p:spPr>
      </p:pic>
    </p:spTree>
    <p:extLst>
      <p:ext uri="{BB962C8B-B14F-4D97-AF65-F5344CB8AC3E}">
        <p14:creationId xmlns:p14="http://schemas.microsoft.com/office/powerpoint/2010/main" val="40654904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651F8-518D-459F-B579-DD7F0FD73D56}"/>
              </a:ext>
            </a:extLst>
          </p:cNvPr>
          <p:cNvSpPr>
            <a:spLocks noGrp="1"/>
          </p:cNvSpPr>
          <p:nvPr>
            <p:ph type="title"/>
          </p:nvPr>
        </p:nvSpPr>
        <p:spPr/>
        <p:txBody>
          <a:bodyPr/>
          <a:lstStyle/>
          <a:p>
            <a:r>
              <a:rPr lang="en-US"/>
              <a:t>Rain</a:t>
            </a:r>
          </a:p>
        </p:txBody>
      </p:sp>
      <p:sp>
        <p:nvSpPr>
          <p:cNvPr id="3" name="Content Placeholder 2">
            <a:extLst>
              <a:ext uri="{FF2B5EF4-FFF2-40B4-BE49-F238E27FC236}">
                <a16:creationId xmlns:a16="http://schemas.microsoft.com/office/drawing/2014/main" id="{8062D217-CDE9-4347-93F7-DDEEA5A1235F}"/>
              </a:ext>
            </a:extLst>
          </p:cNvPr>
          <p:cNvSpPr>
            <a:spLocks noGrp="1"/>
          </p:cNvSpPr>
          <p:nvPr>
            <p:ph idx="1"/>
          </p:nvPr>
        </p:nvSpPr>
        <p:spPr>
          <a:xfrm>
            <a:off x="484632" y="1736277"/>
            <a:ext cx="11045952" cy="899919"/>
          </a:xfrm>
        </p:spPr>
        <p:txBody>
          <a:bodyPr/>
          <a:lstStyle/>
          <a:p>
            <a:pPr marL="0" indent="0">
              <a:buNone/>
            </a:pPr>
            <a:r>
              <a:rPr lang="en-US"/>
              <a:t>Why is rain dangerous?  What should a driver do?</a:t>
            </a:r>
          </a:p>
        </p:txBody>
      </p:sp>
      <p:pic>
        <p:nvPicPr>
          <p:cNvPr id="4" name="C2B305E7-0930-44E6-1F1A-02E0A39FDCD1" descr="Image showing a window that is rain covered.">
            <a:extLst>
              <a:ext uri="{FF2B5EF4-FFF2-40B4-BE49-F238E27FC236}">
                <a16:creationId xmlns:a16="http://schemas.microsoft.com/office/drawing/2014/main" id="{5AA2E08A-F7A4-4E39-9944-79A26F339A22}"/>
              </a:ext>
            </a:extLst>
          </p:cNvPr>
          <p:cNvPicPr>
            <a:picLocks noChangeAspect="1"/>
          </p:cNvPicPr>
          <p:nvPr/>
        </p:nvPicPr>
        <p:blipFill>
          <a:blip r:embed="rId2" cstate="print">
            <a:extLst>
              <a:ext uri="{BDACD1C1-857F-4555-9C35-E8C1E332F85D}"/>
            </a:extLst>
          </a:blip>
          <a:stretch>
            <a:fillRect/>
          </a:stretch>
        </p:blipFill>
        <p:spPr>
          <a:xfrm>
            <a:off x="3769144" y="2451371"/>
            <a:ext cx="4653712" cy="3540868"/>
          </a:xfrm>
          <a:prstGeom prst="rect">
            <a:avLst/>
          </a:prstGeom>
        </p:spPr>
      </p:pic>
    </p:spTree>
    <p:extLst>
      <p:ext uri="{BB962C8B-B14F-4D97-AF65-F5344CB8AC3E}">
        <p14:creationId xmlns:p14="http://schemas.microsoft.com/office/powerpoint/2010/main" val="6518698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61842-9C70-4D53-A89F-A3774BCD4700}"/>
              </a:ext>
            </a:extLst>
          </p:cNvPr>
          <p:cNvSpPr>
            <a:spLocks noGrp="1"/>
          </p:cNvSpPr>
          <p:nvPr>
            <p:ph type="title"/>
          </p:nvPr>
        </p:nvSpPr>
        <p:spPr/>
        <p:txBody>
          <a:bodyPr/>
          <a:lstStyle/>
          <a:p>
            <a:r>
              <a:rPr lang="en-US"/>
              <a:t>Reduced Traction</a:t>
            </a:r>
          </a:p>
        </p:txBody>
      </p:sp>
      <p:sp>
        <p:nvSpPr>
          <p:cNvPr id="3" name="Content Placeholder 2">
            <a:extLst>
              <a:ext uri="{FF2B5EF4-FFF2-40B4-BE49-F238E27FC236}">
                <a16:creationId xmlns:a16="http://schemas.microsoft.com/office/drawing/2014/main" id="{9B7D51FA-6BAD-4FBE-BA10-CA8126EDC7E7}"/>
              </a:ext>
            </a:extLst>
          </p:cNvPr>
          <p:cNvSpPr>
            <a:spLocks noGrp="1"/>
          </p:cNvSpPr>
          <p:nvPr>
            <p:ph idx="1"/>
          </p:nvPr>
        </p:nvSpPr>
        <p:spPr>
          <a:xfrm>
            <a:off x="504087" y="1502813"/>
            <a:ext cx="7667147" cy="4968855"/>
          </a:xfrm>
        </p:spPr>
        <p:txBody>
          <a:bodyPr>
            <a:normAutofit/>
          </a:bodyPr>
          <a:lstStyle/>
          <a:p>
            <a:pPr marL="0" indent="0">
              <a:buNone/>
            </a:pPr>
            <a:r>
              <a:rPr lang="en-US"/>
              <a:t>Traction is reduced on wet, snow, and iced roads.  </a:t>
            </a:r>
          </a:p>
          <a:p>
            <a:pPr marL="0" indent="0">
              <a:buNone/>
            </a:pPr>
            <a:endParaRPr lang="en-US" sz="1400"/>
          </a:p>
          <a:p>
            <a:pPr marL="0" indent="0">
              <a:buNone/>
            </a:pPr>
            <a:r>
              <a:rPr lang="en-US"/>
              <a:t>Hydroplaning</a:t>
            </a:r>
          </a:p>
          <a:p>
            <a:r>
              <a:rPr lang="en-US"/>
              <a:t>Think of it as water skiing while driving</a:t>
            </a:r>
          </a:p>
          <a:p>
            <a:r>
              <a:rPr lang="en-US"/>
              <a:t>No ability to steer, brake, or stop</a:t>
            </a:r>
          </a:p>
          <a:p>
            <a:r>
              <a:rPr lang="en-US"/>
              <a:t>Don’t hit brakes, but instead lift foot from accelerator</a:t>
            </a:r>
          </a:p>
          <a:p>
            <a:endParaRPr lang="en-US"/>
          </a:p>
          <a:p>
            <a:pPr marL="0" indent="0">
              <a:buNone/>
            </a:pPr>
            <a:r>
              <a:rPr lang="en-US"/>
              <a:t>Remember that wet leaves on the road can lead to especially slippery road conditions.</a:t>
            </a:r>
          </a:p>
        </p:txBody>
      </p:sp>
      <p:pic>
        <p:nvPicPr>
          <p:cNvPr id="4" name="6C748865-3084-419C-A069-438D5D5D6152" descr="Image showing wet leaves on the road.">
            <a:extLst>
              <a:ext uri="{FF2B5EF4-FFF2-40B4-BE49-F238E27FC236}">
                <a16:creationId xmlns:a16="http://schemas.microsoft.com/office/drawing/2014/main" id="{42DC9989-3AA0-4D1F-92BA-3746B3A5A0C5}"/>
              </a:ext>
            </a:extLst>
          </p:cNvPr>
          <p:cNvPicPr>
            <a:picLocks noChangeAspect="1"/>
          </p:cNvPicPr>
          <p:nvPr/>
        </p:nvPicPr>
        <p:blipFill>
          <a:blip r:embed="rId2" cstate="print">
            <a:extLst>
              <a:ext uri="{3B4953C4-05F5-452A-8563-E008A9C909EA}"/>
            </a:extLst>
          </a:blip>
          <a:stretch>
            <a:fillRect/>
          </a:stretch>
        </p:blipFill>
        <p:spPr>
          <a:xfrm>
            <a:off x="8513777" y="1310935"/>
            <a:ext cx="2794043" cy="4236130"/>
          </a:xfrm>
          <a:prstGeom prst="rect">
            <a:avLst/>
          </a:prstGeom>
        </p:spPr>
      </p:pic>
    </p:spTree>
    <p:extLst>
      <p:ext uri="{BB962C8B-B14F-4D97-AF65-F5344CB8AC3E}">
        <p14:creationId xmlns:p14="http://schemas.microsoft.com/office/powerpoint/2010/main" val="4204424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9B993-5103-46D9-99F8-E8B77F09E4BE}"/>
              </a:ext>
            </a:extLst>
          </p:cNvPr>
          <p:cNvSpPr>
            <a:spLocks noGrp="1"/>
          </p:cNvSpPr>
          <p:nvPr>
            <p:ph type="title"/>
          </p:nvPr>
        </p:nvSpPr>
        <p:spPr/>
        <p:txBody>
          <a:bodyPr/>
          <a:lstStyle/>
          <a:p>
            <a:r>
              <a:rPr lang="en-US"/>
              <a:t>Downed Power Lines</a:t>
            </a:r>
          </a:p>
        </p:txBody>
      </p:sp>
      <p:sp>
        <p:nvSpPr>
          <p:cNvPr id="3" name="Content Placeholder 2">
            <a:extLst>
              <a:ext uri="{FF2B5EF4-FFF2-40B4-BE49-F238E27FC236}">
                <a16:creationId xmlns:a16="http://schemas.microsoft.com/office/drawing/2014/main" id="{B2516801-EE93-459F-9C6D-92BC30FF9E8C}"/>
              </a:ext>
            </a:extLst>
          </p:cNvPr>
          <p:cNvSpPr>
            <a:spLocks noGrp="1"/>
          </p:cNvSpPr>
          <p:nvPr>
            <p:ph idx="1"/>
          </p:nvPr>
        </p:nvSpPr>
        <p:spPr>
          <a:xfrm>
            <a:off x="465177" y="1463902"/>
            <a:ext cx="11045952" cy="5160634"/>
          </a:xfrm>
        </p:spPr>
        <p:txBody>
          <a:bodyPr vert="horz" lIns="91440" tIns="45720" rIns="91440" bIns="45720" rtlCol="0" anchor="t">
            <a:normAutofit lnSpcReduction="10000"/>
          </a:bodyPr>
          <a:lstStyle/>
          <a:p>
            <a:pPr marL="0" indent="0">
              <a:buNone/>
            </a:pPr>
            <a:r>
              <a:rPr lang="en-US"/>
              <a:t>Storms can lead to downed power lines</a:t>
            </a:r>
          </a:p>
          <a:p>
            <a:r>
              <a:rPr lang="en-US"/>
              <a:t>Never drive over a downed power line or anything in contact with them.</a:t>
            </a:r>
          </a:p>
          <a:p>
            <a:endParaRPr lang="en-US"/>
          </a:p>
          <a:p>
            <a:r>
              <a:rPr lang="en-US"/>
              <a:t>If you are in a vehicle that has come in contact with a downed power line, stay in the vehicle and call 9-1-1, unless you see fire or smoke.</a:t>
            </a:r>
          </a:p>
          <a:p>
            <a:endParaRPr lang="en-US"/>
          </a:p>
          <a:p>
            <a:r>
              <a:rPr lang="en-US"/>
              <a:t>If you are forced to leave the vehicle because of fire or smoke:</a:t>
            </a:r>
          </a:p>
          <a:p>
            <a:pPr lvl="1"/>
            <a:r>
              <a:rPr lang="en-US"/>
              <a:t>Stand on the frame of the car and jump to the ground ensuring </a:t>
            </a:r>
            <a:r>
              <a:rPr lang="en-US" u="sng"/>
              <a:t>both feet</a:t>
            </a:r>
            <a:r>
              <a:rPr lang="en-US"/>
              <a:t> land on the ground at the same time, while clearing the car (don’t hold on to the car)</a:t>
            </a:r>
          </a:p>
          <a:p>
            <a:pPr lvl="1"/>
            <a:r>
              <a:rPr lang="en-US"/>
              <a:t>Shuffle your feet closely together ensuring that you don’t have any space between your feet with each shuffle.  Take your time!</a:t>
            </a:r>
          </a:p>
          <a:p>
            <a:pPr lvl="1"/>
            <a:r>
              <a:rPr lang="en-US"/>
              <a:t>Move more than 35 feet away from the vehicle</a:t>
            </a:r>
          </a:p>
        </p:txBody>
      </p:sp>
    </p:spTree>
    <p:extLst>
      <p:ext uri="{BB962C8B-B14F-4D97-AF65-F5344CB8AC3E}">
        <p14:creationId xmlns:p14="http://schemas.microsoft.com/office/powerpoint/2010/main" val="32993316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4B2B-955B-4AD4-B91A-C4990102B133}"/>
              </a:ext>
            </a:extLst>
          </p:cNvPr>
          <p:cNvSpPr>
            <a:spLocks noGrp="1"/>
          </p:cNvSpPr>
          <p:nvPr>
            <p:ph type="title"/>
          </p:nvPr>
        </p:nvSpPr>
        <p:spPr/>
        <p:txBody>
          <a:bodyPr/>
          <a:lstStyle/>
          <a:p>
            <a:r>
              <a:rPr lang="en-US"/>
              <a:t>Flooding</a:t>
            </a:r>
          </a:p>
        </p:txBody>
      </p:sp>
      <p:sp>
        <p:nvSpPr>
          <p:cNvPr id="3" name="Content Placeholder 2">
            <a:extLst>
              <a:ext uri="{FF2B5EF4-FFF2-40B4-BE49-F238E27FC236}">
                <a16:creationId xmlns:a16="http://schemas.microsoft.com/office/drawing/2014/main" id="{F33EAFAE-1ECC-4300-8FCE-E2815FCE81A4}"/>
              </a:ext>
            </a:extLst>
          </p:cNvPr>
          <p:cNvSpPr>
            <a:spLocks noGrp="1"/>
          </p:cNvSpPr>
          <p:nvPr>
            <p:ph idx="1"/>
          </p:nvPr>
        </p:nvSpPr>
        <p:spPr>
          <a:xfrm>
            <a:off x="484632" y="1736277"/>
            <a:ext cx="11045952" cy="1133383"/>
          </a:xfrm>
        </p:spPr>
        <p:txBody>
          <a:bodyPr/>
          <a:lstStyle/>
          <a:p>
            <a:pPr marL="0" indent="0">
              <a:buNone/>
            </a:pPr>
            <a:r>
              <a:rPr lang="en-US"/>
              <a:t>Never drive through deep water.  What should you do when roads are flooded?</a:t>
            </a:r>
          </a:p>
        </p:txBody>
      </p:sp>
      <p:pic>
        <p:nvPicPr>
          <p:cNvPr id="4" name="D0D5DE9B-667D-44C1-9AA3-9C5273C9C316" descr="Image showing a vehicle driving through high water">
            <a:extLst>
              <a:ext uri="{FF2B5EF4-FFF2-40B4-BE49-F238E27FC236}">
                <a16:creationId xmlns:a16="http://schemas.microsoft.com/office/drawing/2014/main" id="{866DB226-2E10-4642-825A-BF8674DF45DB}"/>
              </a:ext>
            </a:extLst>
          </p:cNvPr>
          <p:cNvPicPr>
            <a:picLocks noChangeAspect="1"/>
          </p:cNvPicPr>
          <p:nvPr/>
        </p:nvPicPr>
        <p:blipFill>
          <a:blip r:embed="rId2" cstate="print">
            <a:extLst>
              <a:ext uri="{2E137F61-0008-4D0E-4B20-5E17D524AA75}"/>
            </a:extLst>
          </a:blip>
          <a:stretch>
            <a:fillRect/>
          </a:stretch>
        </p:blipFill>
        <p:spPr>
          <a:xfrm>
            <a:off x="3715966" y="2792355"/>
            <a:ext cx="4562272" cy="3363512"/>
          </a:xfrm>
          <a:prstGeom prst="rect">
            <a:avLst/>
          </a:prstGeom>
        </p:spPr>
      </p:pic>
    </p:spTree>
    <p:extLst>
      <p:ext uri="{BB962C8B-B14F-4D97-AF65-F5344CB8AC3E}">
        <p14:creationId xmlns:p14="http://schemas.microsoft.com/office/powerpoint/2010/main" val="16025162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B678A-5B84-4A47-8F92-F7D7A645ADCE}"/>
              </a:ext>
            </a:extLst>
          </p:cNvPr>
          <p:cNvSpPr>
            <a:spLocks noGrp="1"/>
          </p:cNvSpPr>
          <p:nvPr>
            <p:ph type="title"/>
          </p:nvPr>
        </p:nvSpPr>
        <p:spPr/>
        <p:txBody>
          <a:bodyPr/>
          <a:lstStyle/>
          <a:p>
            <a:r>
              <a:rPr lang="en-US"/>
              <a:t>Snow, Ice, &amp; Cold Weather</a:t>
            </a:r>
          </a:p>
        </p:txBody>
      </p:sp>
      <p:sp>
        <p:nvSpPr>
          <p:cNvPr id="3" name="Content Placeholder 2">
            <a:extLst>
              <a:ext uri="{FF2B5EF4-FFF2-40B4-BE49-F238E27FC236}">
                <a16:creationId xmlns:a16="http://schemas.microsoft.com/office/drawing/2014/main" id="{00B8F714-8368-4974-A69E-7773E8A569DA}"/>
              </a:ext>
            </a:extLst>
          </p:cNvPr>
          <p:cNvSpPr>
            <a:spLocks noGrp="1"/>
          </p:cNvSpPr>
          <p:nvPr>
            <p:ph idx="1"/>
          </p:nvPr>
        </p:nvSpPr>
        <p:spPr>
          <a:xfrm>
            <a:off x="484632" y="1736277"/>
            <a:ext cx="11045952" cy="938829"/>
          </a:xfrm>
        </p:spPr>
        <p:txBody>
          <a:bodyPr/>
          <a:lstStyle/>
          <a:p>
            <a:pPr marL="0" indent="0">
              <a:buNone/>
            </a:pPr>
            <a:r>
              <a:rPr lang="en-US"/>
              <a:t>What makes driving in these conditions dangerous? What should drivers do?</a:t>
            </a:r>
          </a:p>
        </p:txBody>
      </p:sp>
      <p:pic>
        <p:nvPicPr>
          <p:cNvPr id="4" name="92D12BB2-69A6-4147-9D8F-42E5F0EA6079" descr="Image showing driving on a snowy road during a snow storm.">
            <a:extLst>
              <a:ext uri="{FF2B5EF4-FFF2-40B4-BE49-F238E27FC236}">
                <a16:creationId xmlns:a16="http://schemas.microsoft.com/office/drawing/2014/main" id="{345E0DBD-C4E5-4ACE-A3C1-B6916F6D0DF0}"/>
              </a:ext>
            </a:extLst>
          </p:cNvPr>
          <p:cNvPicPr>
            <a:picLocks noChangeAspect="1"/>
          </p:cNvPicPr>
          <p:nvPr/>
        </p:nvPicPr>
        <p:blipFill>
          <a:blip r:embed="rId2" cstate="print">
            <a:extLst>
              <a:ext uri="{1A6B786D-B73A-4AC8-47F3-06BC169998E4}"/>
            </a:extLst>
          </a:blip>
          <a:stretch>
            <a:fillRect/>
          </a:stretch>
        </p:blipFill>
        <p:spPr>
          <a:xfrm>
            <a:off x="3771900" y="2575196"/>
            <a:ext cx="4648200" cy="3358325"/>
          </a:xfrm>
          <a:prstGeom prst="rect">
            <a:avLst/>
          </a:prstGeom>
        </p:spPr>
      </p:pic>
    </p:spTree>
    <p:extLst>
      <p:ext uri="{BB962C8B-B14F-4D97-AF65-F5344CB8AC3E}">
        <p14:creationId xmlns:p14="http://schemas.microsoft.com/office/powerpoint/2010/main" val="4225559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64CC0-334F-49FA-BFCB-D5AFC01B0642}"/>
              </a:ext>
            </a:extLst>
          </p:cNvPr>
          <p:cNvSpPr>
            <a:spLocks noGrp="1"/>
          </p:cNvSpPr>
          <p:nvPr>
            <p:ph type="title"/>
          </p:nvPr>
        </p:nvSpPr>
        <p:spPr/>
        <p:txBody>
          <a:bodyPr/>
          <a:lstStyle/>
          <a:p>
            <a:r>
              <a:rPr lang="en-US">
                <a:cs typeface="Calibri Light"/>
              </a:rPr>
              <a:t>Key Vocabulary and Topics</a:t>
            </a:r>
            <a:endParaRPr lang="en-US"/>
          </a:p>
        </p:txBody>
      </p:sp>
      <p:sp>
        <p:nvSpPr>
          <p:cNvPr id="3" name="Content Placeholder 2">
            <a:extLst>
              <a:ext uri="{FF2B5EF4-FFF2-40B4-BE49-F238E27FC236}">
                <a16:creationId xmlns:a16="http://schemas.microsoft.com/office/drawing/2014/main" id="{1B0658AC-7DDB-4CF8-A640-7DAD2B932D94}"/>
              </a:ext>
            </a:extLst>
          </p:cNvPr>
          <p:cNvSpPr>
            <a:spLocks noGrp="1"/>
          </p:cNvSpPr>
          <p:nvPr>
            <p:ph sz="half" idx="1"/>
          </p:nvPr>
        </p:nvSpPr>
        <p:spPr/>
        <p:txBody>
          <a:bodyPr vert="horz" lIns="91440" tIns="45720" rIns="91440" bIns="45720" rtlCol="0" anchor="t">
            <a:noAutofit/>
          </a:bodyPr>
          <a:lstStyle/>
          <a:p>
            <a:r>
              <a:rPr lang="en">
                <a:cs typeface="Calibri"/>
              </a:rPr>
              <a:t>ABS  </a:t>
            </a:r>
            <a:endParaRPr lang="en-US">
              <a:ea typeface="+mn-lt"/>
              <a:cs typeface="+mn-lt"/>
            </a:endParaRPr>
          </a:p>
          <a:p>
            <a:r>
              <a:rPr lang="en">
                <a:cs typeface="Calibri"/>
              </a:rPr>
              <a:t>Accelerator failure</a:t>
            </a:r>
            <a:endParaRPr lang="en-US">
              <a:ea typeface="+mn-lt"/>
              <a:cs typeface="+mn-lt"/>
            </a:endParaRPr>
          </a:p>
          <a:p>
            <a:r>
              <a:rPr lang="en">
                <a:cs typeface="Calibri"/>
              </a:rPr>
              <a:t>All wheel drive </a:t>
            </a:r>
            <a:endParaRPr lang="en-US">
              <a:ea typeface="+mn-lt"/>
              <a:cs typeface="+mn-lt"/>
            </a:endParaRPr>
          </a:p>
          <a:p>
            <a:r>
              <a:rPr lang="en">
                <a:cs typeface="Calibri"/>
              </a:rPr>
              <a:t>Brake failure</a:t>
            </a:r>
            <a:endParaRPr lang="en-US">
              <a:ea typeface="+mn-lt"/>
              <a:cs typeface="+mn-lt"/>
            </a:endParaRPr>
          </a:p>
          <a:p>
            <a:r>
              <a:rPr lang="en">
                <a:cs typeface="Calibri"/>
              </a:rPr>
              <a:t>Collision reporting  </a:t>
            </a:r>
            <a:endParaRPr lang="en-US">
              <a:ea typeface="+mn-lt"/>
              <a:cs typeface="+mn-lt"/>
            </a:endParaRPr>
          </a:p>
          <a:p>
            <a:r>
              <a:rPr lang="en">
                <a:cs typeface="Calibri"/>
              </a:rPr>
              <a:t>Cornering</a:t>
            </a:r>
            <a:endParaRPr lang="en-US">
              <a:ea typeface="+mn-lt"/>
              <a:cs typeface="+mn-lt"/>
            </a:endParaRPr>
          </a:p>
          <a:p>
            <a:r>
              <a:rPr lang="en">
                <a:cs typeface="Calibri"/>
              </a:rPr>
              <a:t>Counter steer  </a:t>
            </a:r>
            <a:endParaRPr lang="en-US">
              <a:ea typeface="+mn-lt"/>
              <a:cs typeface="+mn-lt"/>
            </a:endParaRPr>
          </a:p>
          <a:p>
            <a:r>
              <a:rPr lang="en">
                <a:cs typeface="Calibri"/>
              </a:rPr>
              <a:t>Dash dimmer control</a:t>
            </a:r>
            <a:endParaRPr lang="en-US">
              <a:ea typeface="+mn-lt"/>
              <a:cs typeface="+mn-lt"/>
            </a:endParaRPr>
          </a:p>
          <a:p>
            <a:r>
              <a:rPr lang="en">
                <a:cs typeface="Calibri"/>
              </a:rPr>
              <a:t>Engine failure</a:t>
            </a:r>
            <a:endParaRPr lang="en-US">
              <a:ea typeface="+mn-lt"/>
              <a:cs typeface="+mn-lt"/>
            </a:endParaRPr>
          </a:p>
          <a:p>
            <a:endParaRPr lang="en">
              <a:cs typeface="Calibri"/>
            </a:endParaRPr>
          </a:p>
        </p:txBody>
      </p:sp>
      <p:sp>
        <p:nvSpPr>
          <p:cNvPr id="4" name="Content Placeholder 3">
            <a:extLst>
              <a:ext uri="{FF2B5EF4-FFF2-40B4-BE49-F238E27FC236}">
                <a16:creationId xmlns:a16="http://schemas.microsoft.com/office/drawing/2014/main" id="{9C2729AD-5A08-4464-83EF-C7935C0DAF27}"/>
              </a:ext>
            </a:extLst>
          </p:cNvPr>
          <p:cNvSpPr>
            <a:spLocks noGrp="1"/>
          </p:cNvSpPr>
          <p:nvPr>
            <p:ph sz="half" idx="2"/>
          </p:nvPr>
        </p:nvSpPr>
        <p:spPr/>
        <p:txBody>
          <a:bodyPr vert="horz" lIns="91440" tIns="45720" rIns="91440" bIns="45720" rtlCol="0" anchor="t">
            <a:normAutofit fontScale="92500"/>
          </a:bodyPr>
          <a:lstStyle/>
          <a:p>
            <a:r>
              <a:rPr lang="en">
                <a:ea typeface="+mn-lt"/>
                <a:cs typeface="+mn-lt"/>
              </a:rPr>
              <a:t>ESC (Electronic Stability Control)</a:t>
            </a:r>
            <a:endParaRPr lang="en-US">
              <a:ea typeface="+mn-lt"/>
              <a:cs typeface="+mn-lt"/>
            </a:endParaRPr>
          </a:p>
          <a:p>
            <a:r>
              <a:rPr lang="en">
                <a:ea typeface="+mn-lt"/>
                <a:cs typeface="+mn-lt"/>
              </a:rPr>
              <a:t>ESP (Electronic Stability Protector)</a:t>
            </a:r>
            <a:endParaRPr lang="en-US">
              <a:ea typeface="+mn-lt"/>
              <a:cs typeface="+mn-lt"/>
            </a:endParaRPr>
          </a:p>
          <a:p>
            <a:r>
              <a:rPr lang="en">
                <a:ea typeface="+mn-lt"/>
                <a:cs typeface="+mn-lt"/>
              </a:rPr>
              <a:t>Evasive action (steering and braking) </a:t>
            </a:r>
            <a:endParaRPr lang="en-US">
              <a:ea typeface="+mn-lt"/>
              <a:cs typeface="+mn-lt"/>
            </a:endParaRPr>
          </a:p>
          <a:p>
            <a:r>
              <a:rPr lang="en">
                <a:ea typeface="+mn-lt"/>
                <a:cs typeface="+mn-lt"/>
              </a:rPr>
              <a:t>Fishtailing</a:t>
            </a:r>
            <a:endParaRPr lang="en-US">
              <a:ea typeface="+mn-lt"/>
              <a:cs typeface="+mn-lt"/>
            </a:endParaRPr>
          </a:p>
          <a:p>
            <a:r>
              <a:rPr lang="en">
                <a:ea typeface="+mn-lt"/>
                <a:cs typeface="+mn-lt"/>
              </a:rPr>
              <a:t>Front-wheel skid</a:t>
            </a:r>
            <a:endParaRPr lang="en-US">
              <a:ea typeface="+mn-lt"/>
              <a:cs typeface="+mn-lt"/>
            </a:endParaRPr>
          </a:p>
          <a:p>
            <a:r>
              <a:rPr lang="en">
                <a:ea typeface="+mn-lt"/>
                <a:cs typeface="+mn-lt"/>
              </a:rPr>
              <a:t>Glare recovery</a:t>
            </a:r>
            <a:endParaRPr lang="en-US">
              <a:ea typeface="+mn-lt"/>
              <a:cs typeface="+mn-lt"/>
            </a:endParaRPr>
          </a:p>
          <a:p>
            <a:r>
              <a:rPr lang="en">
                <a:ea typeface="+mn-lt"/>
                <a:cs typeface="+mn-lt"/>
              </a:rPr>
              <a:t>Hydroplaning</a:t>
            </a:r>
            <a:endParaRPr lang="en-US">
              <a:ea typeface="+mn-lt"/>
              <a:cs typeface="+mn-lt"/>
            </a:endParaRPr>
          </a:p>
          <a:p>
            <a:r>
              <a:rPr lang="en">
                <a:ea typeface="+mn-lt"/>
                <a:cs typeface="+mn-lt"/>
              </a:rPr>
              <a:t>High beam/low beam</a:t>
            </a:r>
            <a:endParaRPr lang="en-US">
              <a:ea typeface="+mn-lt"/>
              <a:cs typeface="+mn-lt"/>
            </a:endParaRPr>
          </a:p>
          <a:p>
            <a:endParaRPr lang="en">
              <a:cs typeface="Calibri"/>
            </a:endParaRPr>
          </a:p>
        </p:txBody>
      </p:sp>
    </p:spTree>
    <p:extLst>
      <p:ext uri="{BB962C8B-B14F-4D97-AF65-F5344CB8AC3E}">
        <p14:creationId xmlns:p14="http://schemas.microsoft.com/office/powerpoint/2010/main" val="29167376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1C22FC-30BE-4B0A-A85F-732D53CA56FA}"/>
              </a:ext>
            </a:extLst>
          </p:cNvPr>
          <p:cNvSpPr>
            <a:spLocks noGrp="1"/>
          </p:cNvSpPr>
          <p:nvPr>
            <p:ph idx="1"/>
          </p:nvPr>
        </p:nvSpPr>
        <p:spPr>
          <a:xfrm>
            <a:off x="484632" y="496112"/>
            <a:ext cx="11045952" cy="671208"/>
          </a:xfrm>
        </p:spPr>
        <p:txBody>
          <a:bodyPr/>
          <a:lstStyle/>
          <a:p>
            <a:pPr marL="0" indent="0">
              <a:buNone/>
            </a:pPr>
            <a:r>
              <a:rPr lang="en-US"/>
              <a:t>Why do bridges often freeze first during the winter?</a:t>
            </a:r>
          </a:p>
        </p:txBody>
      </p:sp>
      <p:pic>
        <p:nvPicPr>
          <p:cNvPr id="3" name="Picture 2" descr="Image showing a snow covered bridge.">
            <a:extLst>
              <a:ext uri="{FF2B5EF4-FFF2-40B4-BE49-F238E27FC236}">
                <a16:creationId xmlns:a16="http://schemas.microsoft.com/office/drawing/2014/main" id="{CE044B4B-D60F-4A0C-860D-EA7AD60EC6A7}"/>
              </a:ext>
            </a:extLst>
          </p:cNvPr>
          <p:cNvPicPr>
            <a:picLocks noChangeAspect="1"/>
          </p:cNvPicPr>
          <p:nvPr/>
        </p:nvPicPr>
        <p:blipFill>
          <a:blip r:embed="rId2"/>
          <a:stretch>
            <a:fillRect/>
          </a:stretch>
        </p:blipFill>
        <p:spPr>
          <a:xfrm>
            <a:off x="2384738" y="1167320"/>
            <a:ext cx="7422523" cy="5121084"/>
          </a:xfrm>
          <a:prstGeom prst="rect">
            <a:avLst/>
          </a:prstGeom>
        </p:spPr>
      </p:pic>
    </p:spTree>
    <p:extLst>
      <p:ext uri="{BB962C8B-B14F-4D97-AF65-F5344CB8AC3E}">
        <p14:creationId xmlns:p14="http://schemas.microsoft.com/office/powerpoint/2010/main" val="18345643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3A4E3A-C0D7-4E23-AA22-6995B9A8B6EE}"/>
              </a:ext>
            </a:extLst>
          </p:cNvPr>
          <p:cNvSpPr>
            <a:spLocks noGrp="1"/>
          </p:cNvSpPr>
          <p:nvPr>
            <p:ph idx="1"/>
          </p:nvPr>
        </p:nvSpPr>
        <p:spPr>
          <a:xfrm>
            <a:off x="484632" y="496111"/>
            <a:ext cx="11045952" cy="1274323"/>
          </a:xfrm>
        </p:spPr>
        <p:txBody>
          <a:bodyPr/>
          <a:lstStyle/>
          <a:p>
            <a:pPr marL="0" indent="0">
              <a:buNone/>
            </a:pPr>
            <a:r>
              <a:rPr lang="en-US"/>
              <a:t>It is best to avoid driving in deep snow.  How can you be prepared in case you get stuck in the snow?</a:t>
            </a:r>
          </a:p>
        </p:txBody>
      </p:sp>
      <p:pic>
        <p:nvPicPr>
          <p:cNvPr id="3" name="Picture 2" descr="Image of a vehicle tire in deep snow.">
            <a:extLst>
              <a:ext uri="{FF2B5EF4-FFF2-40B4-BE49-F238E27FC236}">
                <a16:creationId xmlns:a16="http://schemas.microsoft.com/office/drawing/2014/main" id="{784C5943-2203-4DE8-A4F1-EB7F83386FE0}"/>
              </a:ext>
            </a:extLst>
          </p:cNvPr>
          <p:cNvPicPr>
            <a:picLocks noChangeAspect="1"/>
          </p:cNvPicPr>
          <p:nvPr/>
        </p:nvPicPr>
        <p:blipFill>
          <a:blip r:embed="rId2"/>
          <a:stretch>
            <a:fillRect/>
          </a:stretch>
        </p:blipFill>
        <p:spPr>
          <a:xfrm>
            <a:off x="3059886" y="1690424"/>
            <a:ext cx="6325148" cy="4671465"/>
          </a:xfrm>
          <a:prstGeom prst="rect">
            <a:avLst/>
          </a:prstGeom>
        </p:spPr>
      </p:pic>
    </p:spTree>
    <p:extLst>
      <p:ext uri="{BB962C8B-B14F-4D97-AF65-F5344CB8AC3E}">
        <p14:creationId xmlns:p14="http://schemas.microsoft.com/office/powerpoint/2010/main" val="36204440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9DD7C-B119-4300-A358-90CA33B8B1E2}"/>
              </a:ext>
            </a:extLst>
          </p:cNvPr>
          <p:cNvSpPr>
            <a:spLocks noGrp="1"/>
          </p:cNvSpPr>
          <p:nvPr>
            <p:ph type="title"/>
          </p:nvPr>
        </p:nvSpPr>
        <p:spPr/>
        <p:txBody>
          <a:bodyPr/>
          <a:lstStyle/>
          <a:p>
            <a:r>
              <a:rPr lang="en-US"/>
              <a:t>True or False</a:t>
            </a:r>
          </a:p>
        </p:txBody>
      </p:sp>
      <p:sp>
        <p:nvSpPr>
          <p:cNvPr id="3" name="Content Placeholder 2">
            <a:extLst>
              <a:ext uri="{FF2B5EF4-FFF2-40B4-BE49-F238E27FC236}">
                <a16:creationId xmlns:a16="http://schemas.microsoft.com/office/drawing/2014/main" id="{231F22A3-2787-4E3E-962B-F17E42EE3D6B}"/>
              </a:ext>
            </a:extLst>
          </p:cNvPr>
          <p:cNvSpPr>
            <a:spLocks noGrp="1"/>
          </p:cNvSpPr>
          <p:nvPr>
            <p:ph idx="1"/>
          </p:nvPr>
        </p:nvSpPr>
        <p:spPr>
          <a:xfrm>
            <a:off x="484632" y="1736277"/>
            <a:ext cx="5244959" cy="4440685"/>
          </a:xfrm>
        </p:spPr>
        <p:txBody>
          <a:bodyPr>
            <a:normAutofit/>
          </a:bodyPr>
          <a:lstStyle/>
          <a:p>
            <a:pPr marL="514350" indent="-514350">
              <a:buFont typeface="+mj-lt"/>
              <a:buAutoNum type="arabicPeriod"/>
            </a:pPr>
            <a:r>
              <a:rPr lang="en-US" sz="2400"/>
              <a:t>___ Rain covered roadways create limited traction.</a:t>
            </a:r>
          </a:p>
          <a:p>
            <a:pPr marL="514350" indent="-514350">
              <a:buFont typeface="+mj-lt"/>
              <a:buAutoNum type="arabicPeriod"/>
            </a:pPr>
            <a:r>
              <a:rPr lang="en-US" sz="2400"/>
              <a:t>___ Use cruise control on slippery roads for control.</a:t>
            </a:r>
          </a:p>
          <a:p>
            <a:pPr marL="514350" indent="-514350">
              <a:buFont typeface="+mj-lt"/>
              <a:buAutoNum type="arabicPeriod"/>
            </a:pPr>
            <a:r>
              <a:rPr lang="en-US" sz="2400"/>
              <a:t>___ Increase following distance from other vehicles.</a:t>
            </a:r>
          </a:p>
          <a:p>
            <a:pPr marL="514350" indent="-514350">
              <a:buFont typeface="+mj-lt"/>
              <a:buAutoNum type="arabicPeriod"/>
            </a:pPr>
            <a:r>
              <a:rPr lang="en-US" sz="2400"/>
              <a:t>___ Use high-beams headlights to increase visibility to others.</a:t>
            </a:r>
          </a:p>
          <a:p>
            <a:pPr marL="514350" indent="-514350">
              <a:buFont typeface="+mj-lt"/>
              <a:buAutoNum type="arabicPeriod"/>
            </a:pPr>
            <a:r>
              <a:rPr lang="en-US" sz="2400"/>
              <a:t>___ Roads are most slippery when rain starts to fall.</a:t>
            </a:r>
          </a:p>
        </p:txBody>
      </p:sp>
      <p:sp>
        <p:nvSpPr>
          <p:cNvPr id="4" name="Content Placeholder 2">
            <a:extLst>
              <a:ext uri="{FF2B5EF4-FFF2-40B4-BE49-F238E27FC236}">
                <a16:creationId xmlns:a16="http://schemas.microsoft.com/office/drawing/2014/main" id="{AD623DF6-1CC9-4D30-99E3-41EE3FEB268C}"/>
              </a:ext>
            </a:extLst>
          </p:cNvPr>
          <p:cNvSpPr txBox="1">
            <a:spLocks/>
          </p:cNvSpPr>
          <p:nvPr/>
        </p:nvSpPr>
        <p:spPr>
          <a:xfrm>
            <a:off x="6233938" y="1711895"/>
            <a:ext cx="5473430" cy="47597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6"/>
            </a:pPr>
            <a:r>
              <a:rPr lang="en-US" sz="2400"/>
              <a:t>___ You should drive in the tire tracks left by other vehicles.</a:t>
            </a:r>
          </a:p>
          <a:p>
            <a:pPr marL="514350" indent="-514350">
              <a:buFont typeface="+mj-lt"/>
              <a:buAutoNum type="arabicPeriod" startAt="6"/>
            </a:pPr>
            <a:r>
              <a:rPr lang="en-US" sz="2400"/>
              <a:t>___ Bald tires reduce the chance of hydroplaning.</a:t>
            </a:r>
          </a:p>
          <a:p>
            <a:pPr marL="514350" indent="-514350">
              <a:buFont typeface="+mj-lt"/>
              <a:buAutoNum type="arabicPeriod" startAt="6"/>
            </a:pPr>
            <a:r>
              <a:rPr lang="en-US" sz="2400"/>
              <a:t>___ A sign that the brakes are wet is the vehicle pulls to one side.</a:t>
            </a:r>
          </a:p>
          <a:p>
            <a:pPr marL="514350" indent="-514350">
              <a:buFont typeface="+mj-lt"/>
              <a:buAutoNum type="arabicPeriod" startAt="6"/>
            </a:pPr>
            <a:r>
              <a:rPr lang="en-US" sz="2400"/>
              <a:t>___ Estimate water depth by looking at parked vehicles.</a:t>
            </a:r>
          </a:p>
          <a:p>
            <a:pPr marL="514350" indent="-514350">
              <a:buFont typeface="+mj-lt"/>
              <a:buAutoNum type="arabicPeriod" startAt="6"/>
            </a:pPr>
            <a:r>
              <a:rPr lang="en-US" sz="2400"/>
              <a:t>___ If the windshield wipers must be used, turn off the headlights.</a:t>
            </a:r>
          </a:p>
        </p:txBody>
      </p:sp>
      <p:sp>
        <p:nvSpPr>
          <p:cNvPr id="5" name="TextBox 4">
            <a:extLst>
              <a:ext uri="{FF2B5EF4-FFF2-40B4-BE49-F238E27FC236}">
                <a16:creationId xmlns:a16="http://schemas.microsoft.com/office/drawing/2014/main" id="{45E78428-5206-4EF9-A964-0A6ECAB1A409}"/>
              </a:ext>
            </a:extLst>
          </p:cNvPr>
          <p:cNvSpPr txBox="1"/>
          <p:nvPr/>
        </p:nvSpPr>
        <p:spPr>
          <a:xfrm>
            <a:off x="1109698" y="1595336"/>
            <a:ext cx="329249" cy="523220"/>
          </a:xfrm>
          <a:prstGeom prst="rect">
            <a:avLst/>
          </a:prstGeom>
          <a:noFill/>
        </p:spPr>
        <p:txBody>
          <a:bodyPr wrap="square" rtlCol="0">
            <a:spAutoFit/>
          </a:bodyPr>
          <a:lstStyle/>
          <a:p>
            <a:r>
              <a:rPr lang="en-US" sz="2800">
                <a:solidFill>
                  <a:srgbClr val="0070C0"/>
                </a:solidFill>
              </a:rPr>
              <a:t>T</a:t>
            </a:r>
          </a:p>
        </p:txBody>
      </p:sp>
      <p:sp>
        <p:nvSpPr>
          <p:cNvPr id="6" name="TextBox 5">
            <a:extLst>
              <a:ext uri="{FF2B5EF4-FFF2-40B4-BE49-F238E27FC236}">
                <a16:creationId xmlns:a16="http://schemas.microsoft.com/office/drawing/2014/main" id="{B2F08178-A5AA-44BA-99A5-1298E5F05949}"/>
              </a:ext>
            </a:extLst>
          </p:cNvPr>
          <p:cNvSpPr txBox="1"/>
          <p:nvPr/>
        </p:nvSpPr>
        <p:spPr>
          <a:xfrm>
            <a:off x="1118679" y="2397679"/>
            <a:ext cx="329249" cy="523220"/>
          </a:xfrm>
          <a:prstGeom prst="rect">
            <a:avLst/>
          </a:prstGeom>
          <a:noFill/>
        </p:spPr>
        <p:txBody>
          <a:bodyPr wrap="square" rtlCol="0">
            <a:spAutoFit/>
          </a:bodyPr>
          <a:lstStyle/>
          <a:p>
            <a:r>
              <a:rPr lang="en-US" sz="2800">
                <a:solidFill>
                  <a:srgbClr val="0070C0"/>
                </a:solidFill>
              </a:rPr>
              <a:t>F</a:t>
            </a:r>
          </a:p>
        </p:txBody>
      </p:sp>
      <p:sp>
        <p:nvSpPr>
          <p:cNvPr id="7" name="TextBox 6">
            <a:extLst>
              <a:ext uri="{FF2B5EF4-FFF2-40B4-BE49-F238E27FC236}">
                <a16:creationId xmlns:a16="http://schemas.microsoft.com/office/drawing/2014/main" id="{9AC3A3F0-C0AB-47EA-A9A3-829B22A86023}"/>
              </a:ext>
            </a:extLst>
          </p:cNvPr>
          <p:cNvSpPr txBox="1"/>
          <p:nvPr/>
        </p:nvSpPr>
        <p:spPr>
          <a:xfrm>
            <a:off x="1118679" y="3217878"/>
            <a:ext cx="329249" cy="523220"/>
          </a:xfrm>
          <a:prstGeom prst="rect">
            <a:avLst/>
          </a:prstGeom>
          <a:noFill/>
        </p:spPr>
        <p:txBody>
          <a:bodyPr wrap="square" rtlCol="0">
            <a:spAutoFit/>
          </a:bodyPr>
          <a:lstStyle/>
          <a:p>
            <a:r>
              <a:rPr lang="en-US" sz="2800">
                <a:solidFill>
                  <a:srgbClr val="0070C0"/>
                </a:solidFill>
              </a:rPr>
              <a:t>T</a:t>
            </a:r>
          </a:p>
        </p:txBody>
      </p:sp>
      <p:sp>
        <p:nvSpPr>
          <p:cNvPr id="8" name="TextBox 7">
            <a:extLst>
              <a:ext uri="{FF2B5EF4-FFF2-40B4-BE49-F238E27FC236}">
                <a16:creationId xmlns:a16="http://schemas.microsoft.com/office/drawing/2014/main" id="{8F056556-8F1C-46E3-B5A4-FE9266C35F04}"/>
              </a:ext>
            </a:extLst>
          </p:cNvPr>
          <p:cNvSpPr txBox="1"/>
          <p:nvPr/>
        </p:nvSpPr>
        <p:spPr>
          <a:xfrm>
            <a:off x="1109697" y="3956619"/>
            <a:ext cx="329249" cy="523220"/>
          </a:xfrm>
          <a:prstGeom prst="rect">
            <a:avLst/>
          </a:prstGeom>
          <a:noFill/>
        </p:spPr>
        <p:txBody>
          <a:bodyPr wrap="square" rtlCol="0">
            <a:spAutoFit/>
          </a:bodyPr>
          <a:lstStyle/>
          <a:p>
            <a:r>
              <a:rPr lang="en-US" sz="2800">
                <a:solidFill>
                  <a:srgbClr val="0070C0"/>
                </a:solidFill>
              </a:rPr>
              <a:t>F</a:t>
            </a:r>
          </a:p>
        </p:txBody>
      </p:sp>
      <p:sp>
        <p:nvSpPr>
          <p:cNvPr id="9" name="TextBox 8">
            <a:extLst>
              <a:ext uri="{FF2B5EF4-FFF2-40B4-BE49-F238E27FC236}">
                <a16:creationId xmlns:a16="http://schemas.microsoft.com/office/drawing/2014/main" id="{A8F86EAA-6FB8-4B01-B462-A410D25A703C}"/>
              </a:ext>
            </a:extLst>
          </p:cNvPr>
          <p:cNvSpPr txBox="1"/>
          <p:nvPr/>
        </p:nvSpPr>
        <p:spPr>
          <a:xfrm>
            <a:off x="1118679" y="4779497"/>
            <a:ext cx="329249" cy="523220"/>
          </a:xfrm>
          <a:prstGeom prst="rect">
            <a:avLst/>
          </a:prstGeom>
          <a:noFill/>
        </p:spPr>
        <p:txBody>
          <a:bodyPr wrap="square" rtlCol="0">
            <a:spAutoFit/>
          </a:bodyPr>
          <a:lstStyle/>
          <a:p>
            <a:r>
              <a:rPr lang="en-US" sz="2800">
                <a:solidFill>
                  <a:srgbClr val="0070C0"/>
                </a:solidFill>
              </a:rPr>
              <a:t>T</a:t>
            </a:r>
          </a:p>
        </p:txBody>
      </p:sp>
      <p:sp>
        <p:nvSpPr>
          <p:cNvPr id="10" name="TextBox 9">
            <a:extLst>
              <a:ext uri="{FF2B5EF4-FFF2-40B4-BE49-F238E27FC236}">
                <a16:creationId xmlns:a16="http://schemas.microsoft.com/office/drawing/2014/main" id="{D8C14893-97FE-4E11-8BE0-4FF8B6937162}"/>
              </a:ext>
            </a:extLst>
          </p:cNvPr>
          <p:cNvSpPr txBox="1"/>
          <p:nvPr/>
        </p:nvSpPr>
        <p:spPr>
          <a:xfrm>
            <a:off x="6855503" y="1613754"/>
            <a:ext cx="329249" cy="523220"/>
          </a:xfrm>
          <a:prstGeom prst="rect">
            <a:avLst/>
          </a:prstGeom>
          <a:noFill/>
        </p:spPr>
        <p:txBody>
          <a:bodyPr wrap="square" rtlCol="0">
            <a:spAutoFit/>
          </a:bodyPr>
          <a:lstStyle/>
          <a:p>
            <a:r>
              <a:rPr lang="en-US" sz="2800">
                <a:solidFill>
                  <a:srgbClr val="0070C0"/>
                </a:solidFill>
              </a:rPr>
              <a:t>T</a:t>
            </a:r>
          </a:p>
        </p:txBody>
      </p:sp>
      <p:sp>
        <p:nvSpPr>
          <p:cNvPr id="11" name="TextBox 10">
            <a:extLst>
              <a:ext uri="{FF2B5EF4-FFF2-40B4-BE49-F238E27FC236}">
                <a16:creationId xmlns:a16="http://schemas.microsoft.com/office/drawing/2014/main" id="{50A49A4A-B091-40A0-956D-41BBC40336A2}"/>
              </a:ext>
            </a:extLst>
          </p:cNvPr>
          <p:cNvSpPr txBox="1"/>
          <p:nvPr/>
        </p:nvSpPr>
        <p:spPr>
          <a:xfrm>
            <a:off x="6864484" y="2416097"/>
            <a:ext cx="329249" cy="523220"/>
          </a:xfrm>
          <a:prstGeom prst="rect">
            <a:avLst/>
          </a:prstGeom>
          <a:noFill/>
        </p:spPr>
        <p:txBody>
          <a:bodyPr wrap="square" lIns="91440" tIns="45720" rIns="91440" bIns="45720" rtlCol="0" anchor="t">
            <a:spAutoFit/>
          </a:bodyPr>
          <a:lstStyle/>
          <a:p>
            <a:r>
              <a:rPr lang="en-US" sz="2800" dirty="0">
                <a:solidFill>
                  <a:srgbClr val="0070C0"/>
                </a:solidFill>
                <a:cs typeface="Calibri"/>
              </a:rPr>
              <a:t>F</a:t>
            </a:r>
          </a:p>
        </p:txBody>
      </p:sp>
      <p:sp>
        <p:nvSpPr>
          <p:cNvPr id="12" name="TextBox 11">
            <a:extLst>
              <a:ext uri="{FF2B5EF4-FFF2-40B4-BE49-F238E27FC236}">
                <a16:creationId xmlns:a16="http://schemas.microsoft.com/office/drawing/2014/main" id="{627517F4-93AF-4145-BDFF-F8992963DBEA}"/>
              </a:ext>
            </a:extLst>
          </p:cNvPr>
          <p:cNvSpPr txBox="1"/>
          <p:nvPr/>
        </p:nvSpPr>
        <p:spPr>
          <a:xfrm>
            <a:off x="6864484" y="3236296"/>
            <a:ext cx="329249" cy="523220"/>
          </a:xfrm>
          <a:prstGeom prst="rect">
            <a:avLst/>
          </a:prstGeom>
          <a:noFill/>
        </p:spPr>
        <p:txBody>
          <a:bodyPr wrap="square" rtlCol="0">
            <a:spAutoFit/>
          </a:bodyPr>
          <a:lstStyle/>
          <a:p>
            <a:r>
              <a:rPr lang="en-US" sz="2800">
                <a:solidFill>
                  <a:srgbClr val="0070C0"/>
                </a:solidFill>
              </a:rPr>
              <a:t>T</a:t>
            </a:r>
          </a:p>
        </p:txBody>
      </p:sp>
      <p:sp>
        <p:nvSpPr>
          <p:cNvPr id="13" name="TextBox 12">
            <a:extLst>
              <a:ext uri="{FF2B5EF4-FFF2-40B4-BE49-F238E27FC236}">
                <a16:creationId xmlns:a16="http://schemas.microsoft.com/office/drawing/2014/main" id="{5A83B2F2-4039-4363-B438-D4F6EED2416F}"/>
              </a:ext>
            </a:extLst>
          </p:cNvPr>
          <p:cNvSpPr txBox="1"/>
          <p:nvPr/>
        </p:nvSpPr>
        <p:spPr>
          <a:xfrm>
            <a:off x="6855502" y="3975037"/>
            <a:ext cx="329249" cy="523220"/>
          </a:xfrm>
          <a:prstGeom prst="rect">
            <a:avLst/>
          </a:prstGeom>
          <a:noFill/>
        </p:spPr>
        <p:txBody>
          <a:bodyPr wrap="square" rtlCol="0">
            <a:spAutoFit/>
          </a:bodyPr>
          <a:lstStyle/>
          <a:p>
            <a:r>
              <a:rPr lang="en-US" sz="2800">
                <a:solidFill>
                  <a:srgbClr val="0070C0"/>
                </a:solidFill>
              </a:rPr>
              <a:t>F</a:t>
            </a:r>
          </a:p>
        </p:txBody>
      </p:sp>
      <p:sp>
        <p:nvSpPr>
          <p:cNvPr id="14" name="TextBox 13">
            <a:extLst>
              <a:ext uri="{FF2B5EF4-FFF2-40B4-BE49-F238E27FC236}">
                <a16:creationId xmlns:a16="http://schemas.microsoft.com/office/drawing/2014/main" id="{F603B033-5AB7-4A59-AD80-333834EB389D}"/>
              </a:ext>
            </a:extLst>
          </p:cNvPr>
          <p:cNvSpPr txBox="1"/>
          <p:nvPr/>
        </p:nvSpPr>
        <p:spPr>
          <a:xfrm>
            <a:off x="6864484" y="4797915"/>
            <a:ext cx="329249" cy="523220"/>
          </a:xfrm>
          <a:prstGeom prst="rect">
            <a:avLst/>
          </a:prstGeom>
          <a:noFill/>
        </p:spPr>
        <p:txBody>
          <a:bodyPr wrap="square" rtlCol="0">
            <a:spAutoFit/>
          </a:bodyPr>
          <a:lstStyle/>
          <a:p>
            <a:r>
              <a:rPr lang="en-US" sz="2800">
                <a:solidFill>
                  <a:srgbClr val="0070C0"/>
                </a:solidFill>
              </a:rPr>
              <a:t>F</a:t>
            </a:r>
          </a:p>
        </p:txBody>
      </p:sp>
    </p:spTree>
    <p:extLst>
      <p:ext uri="{BB962C8B-B14F-4D97-AF65-F5344CB8AC3E}">
        <p14:creationId xmlns:p14="http://schemas.microsoft.com/office/powerpoint/2010/main" val="395303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93055-6D4D-4AF2-A09C-9D83EAB2C599}"/>
              </a:ext>
            </a:extLst>
          </p:cNvPr>
          <p:cNvSpPr>
            <a:spLocks noGrp="1"/>
          </p:cNvSpPr>
          <p:nvPr>
            <p:ph type="title"/>
          </p:nvPr>
        </p:nvSpPr>
        <p:spPr/>
        <p:txBody>
          <a:bodyPr/>
          <a:lstStyle/>
          <a:p>
            <a:r>
              <a:rPr lang="en-US"/>
              <a:t>Evasive Actions</a:t>
            </a:r>
          </a:p>
        </p:txBody>
      </p:sp>
      <p:sp>
        <p:nvSpPr>
          <p:cNvPr id="3" name="Content Placeholder 2">
            <a:extLst>
              <a:ext uri="{FF2B5EF4-FFF2-40B4-BE49-F238E27FC236}">
                <a16:creationId xmlns:a16="http://schemas.microsoft.com/office/drawing/2014/main" id="{6AC41FA3-D9D7-4C50-844F-B9B5E86B9E6D}"/>
              </a:ext>
            </a:extLst>
          </p:cNvPr>
          <p:cNvSpPr>
            <a:spLocks noGrp="1"/>
          </p:cNvSpPr>
          <p:nvPr>
            <p:ph idx="1"/>
          </p:nvPr>
        </p:nvSpPr>
        <p:spPr/>
        <p:txBody>
          <a:bodyPr/>
          <a:lstStyle/>
          <a:p>
            <a:r>
              <a:rPr lang="en-US"/>
              <a:t>Use when encountering emergency events like skidding and vehicle failures</a:t>
            </a:r>
          </a:p>
          <a:p>
            <a:endParaRPr lang="en-US"/>
          </a:p>
          <a:p>
            <a:r>
              <a:rPr lang="en-US"/>
              <a:t>New technology assists with vehicle control</a:t>
            </a:r>
          </a:p>
        </p:txBody>
      </p:sp>
    </p:spTree>
    <p:extLst>
      <p:ext uri="{BB962C8B-B14F-4D97-AF65-F5344CB8AC3E}">
        <p14:creationId xmlns:p14="http://schemas.microsoft.com/office/powerpoint/2010/main" val="12606664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9A16F-21AE-4AC5-8295-E88960A0B60D}"/>
              </a:ext>
            </a:extLst>
          </p:cNvPr>
          <p:cNvSpPr>
            <a:spLocks noGrp="1"/>
          </p:cNvSpPr>
          <p:nvPr>
            <p:ph type="title"/>
          </p:nvPr>
        </p:nvSpPr>
        <p:spPr/>
        <p:txBody>
          <a:bodyPr/>
          <a:lstStyle/>
          <a:p>
            <a:r>
              <a:rPr lang="en-US"/>
              <a:t>Evasive Steering</a:t>
            </a:r>
          </a:p>
        </p:txBody>
      </p:sp>
      <p:sp>
        <p:nvSpPr>
          <p:cNvPr id="3" name="Content Placeholder 2">
            <a:extLst>
              <a:ext uri="{FF2B5EF4-FFF2-40B4-BE49-F238E27FC236}">
                <a16:creationId xmlns:a16="http://schemas.microsoft.com/office/drawing/2014/main" id="{2A352290-4417-4DE4-9E7C-2740DB738C1A}"/>
              </a:ext>
            </a:extLst>
          </p:cNvPr>
          <p:cNvSpPr>
            <a:spLocks noGrp="1"/>
          </p:cNvSpPr>
          <p:nvPr>
            <p:ph idx="1"/>
          </p:nvPr>
        </p:nvSpPr>
        <p:spPr/>
        <p:txBody>
          <a:bodyPr vert="horz" lIns="91440" tIns="45720" rIns="91440" bIns="45720" rtlCol="0" anchor="t">
            <a:normAutofit lnSpcReduction="10000"/>
          </a:bodyPr>
          <a:lstStyle/>
          <a:p>
            <a:r>
              <a:rPr lang="en-US"/>
              <a:t>Steering around an obstacle is preferred to braking at speeds above 25 mph. Why?</a:t>
            </a:r>
          </a:p>
          <a:p>
            <a:endParaRPr lang="en-US"/>
          </a:p>
          <a:p>
            <a:r>
              <a:rPr lang="en-US"/>
              <a:t>Remember, in wet weather, sudden braking often leads to skids.</a:t>
            </a:r>
            <a:endParaRPr lang="en-US" sz="1400">
              <a:cs typeface="Calibri"/>
            </a:endParaRPr>
          </a:p>
          <a:p>
            <a:endParaRPr lang="en-US" sz="1400"/>
          </a:p>
          <a:p>
            <a:pPr marL="0" indent="0">
              <a:buNone/>
            </a:pPr>
            <a:r>
              <a:rPr lang="en-US" u="sng"/>
              <a:t>Acceptable Methods</a:t>
            </a:r>
            <a:endParaRPr lang="en-US"/>
          </a:p>
          <a:p>
            <a:pPr marL="514350" indent="-514350">
              <a:buFont typeface="+mj-lt"/>
              <a:buAutoNum type="arabicPeriod"/>
            </a:pPr>
            <a:r>
              <a:rPr lang="en-US"/>
              <a:t>Push-Pull/Hand-to-Hand method</a:t>
            </a:r>
          </a:p>
          <a:p>
            <a:pPr marL="514350" indent="-514350">
              <a:buFont typeface="+mj-lt"/>
              <a:buAutoNum type="arabicPeriod"/>
            </a:pPr>
            <a:r>
              <a:rPr lang="en-US"/>
              <a:t>Fixed hand steering method (shortcoming: arms may get locked together as you attempt to steer past 180 degrees, limiting ability to make further fine adjustments).</a:t>
            </a:r>
          </a:p>
        </p:txBody>
      </p:sp>
    </p:spTree>
    <p:extLst>
      <p:ext uri="{BB962C8B-B14F-4D97-AF65-F5344CB8AC3E}">
        <p14:creationId xmlns:p14="http://schemas.microsoft.com/office/powerpoint/2010/main" val="543013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6AB29-6E1C-4F40-8940-08CCFA40A4FE}"/>
              </a:ext>
            </a:extLst>
          </p:cNvPr>
          <p:cNvSpPr>
            <a:spLocks noGrp="1"/>
          </p:cNvSpPr>
          <p:nvPr>
            <p:ph type="title"/>
          </p:nvPr>
        </p:nvSpPr>
        <p:spPr/>
        <p:txBody>
          <a:bodyPr/>
          <a:lstStyle/>
          <a:p>
            <a:r>
              <a:rPr lang="en-US"/>
              <a:t>Evasive Braking</a:t>
            </a:r>
          </a:p>
        </p:txBody>
      </p:sp>
      <p:sp>
        <p:nvSpPr>
          <p:cNvPr id="3" name="Content Placeholder 2">
            <a:extLst>
              <a:ext uri="{FF2B5EF4-FFF2-40B4-BE49-F238E27FC236}">
                <a16:creationId xmlns:a16="http://schemas.microsoft.com/office/drawing/2014/main" id="{44C87085-6336-4B3E-B092-99866E047106}"/>
              </a:ext>
            </a:extLst>
          </p:cNvPr>
          <p:cNvSpPr>
            <a:spLocks noGrp="1"/>
          </p:cNvSpPr>
          <p:nvPr>
            <p:ph idx="1"/>
          </p:nvPr>
        </p:nvSpPr>
        <p:spPr/>
        <p:txBody>
          <a:bodyPr vert="horz" lIns="91440" tIns="45720" rIns="91440" bIns="45720" rtlCol="0" anchor="t">
            <a:normAutofit/>
          </a:bodyPr>
          <a:lstStyle/>
          <a:p>
            <a:pPr marR="706755"/>
            <a:r>
              <a:rPr lang="en-US" altLang="zh-CN">
                <a:ea typeface="等线"/>
              </a:rPr>
              <a:t>You may be forced in some emergency situations to brake quickly, if swerving to another space is not an option or you failed to identify an open space.</a:t>
            </a:r>
            <a:endParaRPr lang="en-US" altLang="zh-CN">
              <a:ea typeface="等线"/>
              <a:cs typeface="Calibri"/>
            </a:endParaRPr>
          </a:p>
          <a:p>
            <a:pPr marR="706755"/>
            <a:endParaRPr lang="en-US" altLang="zh-CN">
              <a:cs typeface="Calibri" panose="020F0502020204030204"/>
            </a:endParaRPr>
          </a:p>
          <a:p>
            <a:pPr marR="0"/>
            <a:r>
              <a:rPr lang="en-US" altLang="zh-CN">
                <a:ea typeface="等线"/>
              </a:rPr>
              <a:t>Use the heel-pivot method.</a:t>
            </a:r>
            <a:endParaRPr lang="en-US" altLang="zh-CN">
              <a:ea typeface="等线"/>
              <a:cs typeface="Calibri"/>
            </a:endParaRPr>
          </a:p>
          <a:p>
            <a:pPr marR="0"/>
            <a:endParaRPr lang="en-US" altLang="zh-CN"/>
          </a:p>
          <a:p>
            <a:pPr marR="0"/>
            <a:r>
              <a:rPr lang="en-US" altLang="zh-CN">
                <a:ea typeface="等线"/>
              </a:rPr>
              <a:t>If you have ABS, apply steady direct pressure on the brake; if you do not have ABS, use squeeze braking (keep heel on floor and use toes to apply pressure to brake)</a:t>
            </a:r>
            <a:r>
              <a:rPr lang="en-US" altLang="zh-CN" sz="1400">
                <a:ea typeface="等线"/>
              </a:rPr>
              <a:t>.</a:t>
            </a:r>
            <a:endParaRPr lang="en-US" altLang="zh-CN" sz="1400">
              <a:ea typeface="等线"/>
              <a:cs typeface="Calibri"/>
            </a:endParaRPr>
          </a:p>
          <a:p>
            <a:endParaRPr lang="en-US"/>
          </a:p>
        </p:txBody>
      </p:sp>
    </p:spTree>
    <p:extLst>
      <p:ext uri="{BB962C8B-B14F-4D97-AF65-F5344CB8AC3E}">
        <p14:creationId xmlns:p14="http://schemas.microsoft.com/office/powerpoint/2010/main" val="22930455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42D9A-6A5B-48A0-A4F7-A28B4B295285}"/>
              </a:ext>
            </a:extLst>
          </p:cNvPr>
          <p:cNvSpPr>
            <a:spLocks noGrp="1"/>
          </p:cNvSpPr>
          <p:nvPr>
            <p:ph type="title"/>
          </p:nvPr>
        </p:nvSpPr>
        <p:spPr/>
        <p:txBody>
          <a:bodyPr/>
          <a:lstStyle/>
          <a:p>
            <a:r>
              <a:rPr lang="en-US"/>
              <a:t>Evasive Acceleration</a:t>
            </a:r>
          </a:p>
        </p:txBody>
      </p:sp>
      <p:sp>
        <p:nvSpPr>
          <p:cNvPr id="3" name="Content Placeholder 2">
            <a:extLst>
              <a:ext uri="{FF2B5EF4-FFF2-40B4-BE49-F238E27FC236}">
                <a16:creationId xmlns:a16="http://schemas.microsoft.com/office/drawing/2014/main" id="{D4DD6AA5-9D1F-4FDD-A887-66B001534FA2}"/>
              </a:ext>
            </a:extLst>
          </p:cNvPr>
          <p:cNvSpPr>
            <a:spLocks noGrp="1"/>
          </p:cNvSpPr>
          <p:nvPr>
            <p:ph idx="1"/>
          </p:nvPr>
        </p:nvSpPr>
        <p:spPr/>
        <p:txBody>
          <a:bodyPr vert="horz" lIns="91440" tIns="45720" rIns="91440" bIns="45720" rtlCol="0" anchor="t">
            <a:normAutofit/>
          </a:bodyPr>
          <a:lstStyle/>
          <a:p>
            <a:pPr marR="0"/>
            <a:r>
              <a:rPr lang="en-US" altLang="zh-CN">
                <a:ea typeface="等线"/>
              </a:rPr>
              <a:t>Sometimes speeding up to avoid a hazard is necessary (e.g. merging into an available spot)</a:t>
            </a:r>
          </a:p>
          <a:p>
            <a:pPr marR="0"/>
            <a:endParaRPr lang="en-US" altLang="zh-CN"/>
          </a:p>
          <a:p>
            <a:pPr marR="186690"/>
            <a:r>
              <a:rPr lang="en-US" altLang="zh-CN"/>
              <a:t>Can you think of any other situations where you might have to evasively accelerate?</a:t>
            </a:r>
            <a:endParaRPr lang="en-US" altLang="zh-CN">
              <a:cs typeface="Calibri" panose="020F0502020204030204"/>
            </a:endParaRPr>
          </a:p>
          <a:p>
            <a:endParaRPr lang="en-US"/>
          </a:p>
        </p:txBody>
      </p:sp>
    </p:spTree>
    <p:extLst>
      <p:ext uri="{BB962C8B-B14F-4D97-AF65-F5344CB8AC3E}">
        <p14:creationId xmlns:p14="http://schemas.microsoft.com/office/powerpoint/2010/main" val="17941103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323CD-10CF-4273-9801-704063BE3067}"/>
              </a:ext>
            </a:extLst>
          </p:cNvPr>
          <p:cNvSpPr>
            <a:spLocks noGrp="1"/>
          </p:cNvSpPr>
          <p:nvPr>
            <p:ph type="title"/>
          </p:nvPr>
        </p:nvSpPr>
        <p:spPr/>
        <p:txBody>
          <a:bodyPr/>
          <a:lstStyle/>
          <a:p>
            <a:r>
              <a:rPr lang="en-US"/>
              <a:t>Skidding</a:t>
            </a:r>
          </a:p>
        </p:txBody>
      </p:sp>
      <p:sp>
        <p:nvSpPr>
          <p:cNvPr id="3" name="Content Placeholder 2">
            <a:extLst>
              <a:ext uri="{FF2B5EF4-FFF2-40B4-BE49-F238E27FC236}">
                <a16:creationId xmlns:a16="http://schemas.microsoft.com/office/drawing/2014/main" id="{5EC0A780-A17F-466C-A1EC-2D344E8385DC}"/>
              </a:ext>
            </a:extLst>
          </p:cNvPr>
          <p:cNvSpPr>
            <a:spLocks noGrp="1"/>
          </p:cNvSpPr>
          <p:nvPr>
            <p:ph idx="1"/>
          </p:nvPr>
        </p:nvSpPr>
        <p:spPr/>
        <p:txBody>
          <a:bodyPr/>
          <a:lstStyle/>
          <a:p>
            <a:pPr marR="0"/>
            <a:r>
              <a:rPr lang="en-US" altLang="zh-CN"/>
              <a:t>Skidding occurs without warning.  </a:t>
            </a:r>
          </a:p>
          <a:p>
            <a:pPr marR="0"/>
            <a:endParaRPr lang="en-US" altLang="zh-CN"/>
          </a:p>
          <a:p>
            <a:pPr marR="188093"/>
            <a:r>
              <a:rPr lang="en-US" altLang="zh-CN"/>
              <a:t>Skidding can result from driving too fast and suddenly braking/ turning, braking on a slippery surface, or steering too quickly </a:t>
            </a:r>
          </a:p>
          <a:p>
            <a:endParaRPr lang="en-US"/>
          </a:p>
        </p:txBody>
      </p:sp>
    </p:spTree>
    <p:extLst>
      <p:ext uri="{BB962C8B-B14F-4D97-AF65-F5344CB8AC3E}">
        <p14:creationId xmlns:p14="http://schemas.microsoft.com/office/powerpoint/2010/main" val="18410746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6F193-CB54-423D-9795-634B44D6F150}"/>
              </a:ext>
            </a:extLst>
          </p:cNvPr>
          <p:cNvSpPr>
            <a:spLocks noGrp="1"/>
          </p:cNvSpPr>
          <p:nvPr>
            <p:ph type="title"/>
          </p:nvPr>
        </p:nvSpPr>
        <p:spPr/>
        <p:txBody>
          <a:bodyPr/>
          <a:lstStyle/>
          <a:p>
            <a:r>
              <a:rPr lang="en-US"/>
              <a:t>Preventing Skidding</a:t>
            </a:r>
          </a:p>
        </p:txBody>
      </p:sp>
      <p:sp>
        <p:nvSpPr>
          <p:cNvPr id="3" name="Content Placeholder 2">
            <a:extLst>
              <a:ext uri="{FF2B5EF4-FFF2-40B4-BE49-F238E27FC236}">
                <a16:creationId xmlns:a16="http://schemas.microsoft.com/office/drawing/2014/main" id="{9F60BA01-EF71-4D7A-8BF2-9C1658D791EA}"/>
              </a:ext>
            </a:extLst>
          </p:cNvPr>
          <p:cNvSpPr>
            <a:spLocks noGrp="1"/>
          </p:cNvSpPr>
          <p:nvPr>
            <p:ph idx="1"/>
          </p:nvPr>
        </p:nvSpPr>
        <p:spPr/>
        <p:txBody>
          <a:bodyPr vert="horz" lIns="91440" tIns="45720" rIns="91440" bIns="45720" rtlCol="0" anchor="t">
            <a:normAutofit/>
          </a:bodyPr>
          <a:lstStyle/>
          <a:p>
            <a:r>
              <a:rPr lang="en-US" altLang="zh-CN">
                <a:ea typeface="等线"/>
              </a:rPr>
              <a:t>Often, just lifting your foot from the accelerator – without braking -- will slow the car down enough to gain control</a:t>
            </a:r>
          </a:p>
          <a:p>
            <a:pPr marR="0"/>
            <a:r>
              <a:rPr lang="en-US" altLang="zh-CN"/>
              <a:t>If you apply the brakes, apply gradual, steady pressure. Avoid taking sudden actions</a:t>
            </a:r>
          </a:p>
          <a:p>
            <a:pPr marR="0"/>
            <a:r>
              <a:rPr lang="en-US" altLang="zh-CN"/>
              <a:t>Slow down and drive according to conditions</a:t>
            </a:r>
          </a:p>
          <a:p>
            <a:pPr marR="0"/>
            <a:r>
              <a:rPr lang="en-US" altLang="zh-CN"/>
              <a:t>Avoid sudden steering actions</a:t>
            </a:r>
          </a:p>
          <a:p>
            <a:pPr marR="0"/>
            <a:r>
              <a:rPr lang="en-US" altLang="zh-CN"/>
              <a:t>Steer where you want the car to go</a:t>
            </a:r>
          </a:p>
          <a:p>
            <a:pPr marR="0"/>
            <a:endParaRPr lang="en-US" altLang="zh-CN"/>
          </a:p>
          <a:p>
            <a:endParaRPr lang="en-US"/>
          </a:p>
        </p:txBody>
      </p:sp>
    </p:spTree>
    <p:extLst>
      <p:ext uri="{BB962C8B-B14F-4D97-AF65-F5344CB8AC3E}">
        <p14:creationId xmlns:p14="http://schemas.microsoft.com/office/powerpoint/2010/main" val="3118903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85B6-9604-49E7-A725-648BEE293303}"/>
              </a:ext>
            </a:extLst>
          </p:cNvPr>
          <p:cNvSpPr>
            <a:spLocks noGrp="1"/>
          </p:cNvSpPr>
          <p:nvPr>
            <p:ph type="title"/>
          </p:nvPr>
        </p:nvSpPr>
        <p:spPr/>
        <p:txBody>
          <a:bodyPr/>
          <a:lstStyle/>
          <a:p>
            <a:r>
              <a:rPr lang="en-US"/>
              <a:t>Vehicle Breakdowns</a:t>
            </a:r>
          </a:p>
        </p:txBody>
      </p:sp>
      <p:sp>
        <p:nvSpPr>
          <p:cNvPr id="3" name="Content Placeholder 2">
            <a:extLst>
              <a:ext uri="{FF2B5EF4-FFF2-40B4-BE49-F238E27FC236}">
                <a16:creationId xmlns:a16="http://schemas.microsoft.com/office/drawing/2014/main" id="{10B0DB33-BBF7-4150-8A10-097FFC63153D}"/>
              </a:ext>
            </a:extLst>
          </p:cNvPr>
          <p:cNvSpPr>
            <a:spLocks noGrp="1"/>
          </p:cNvSpPr>
          <p:nvPr>
            <p:ph idx="1"/>
          </p:nvPr>
        </p:nvSpPr>
        <p:spPr>
          <a:xfrm>
            <a:off x="375775" y="1711895"/>
            <a:ext cx="11045952" cy="4756724"/>
          </a:xfrm>
        </p:spPr>
        <p:txBody>
          <a:bodyPr vert="horz" lIns="91440" tIns="45720" rIns="91440" bIns="45720" rtlCol="0" anchor="t">
            <a:normAutofit/>
          </a:bodyPr>
          <a:lstStyle/>
          <a:p>
            <a:r>
              <a:rPr lang="en-US" altLang="zh-CN"/>
              <a:t>Often Occur without warning</a:t>
            </a:r>
          </a:p>
          <a:p>
            <a:r>
              <a:rPr lang="en-US" altLang="zh-CN">
                <a:ea typeface="等线"/>
              </a:rPr>
              <a:t>Good vehicle maintenance can minimize vehicle breakdowns, but it is no guarantee as there are many dangers on the road, plus environmental dangers</a:t>
            </a:r>
            <a:endParaRPr lang="en-US" altLang="zh-CN">
              <a:ea typeface="等线"/>
              <a:cs typeface="Calibri"/>
            </a:endParaRPr>
          </a:p>
          <a:p>
            <a:endParaRPr lang="en-US" altLang="zh-CN"/>
          </a:p>
          <a:p>
            <a:pPr marL="0" indent="0">
              <a:buNone/>
            </a:pPr>
            <a:r>
              <a:rPr lang="en-US" altLang="zh-CN"/>
              <a:t>If your vehicle breaks down, how can you be certain you are visible to other drivers?</a:t>
            </a:r>
          </a:p>
        </p:txBody>
      </p:sp>
    </p:spTree>
    <p:extLst>
      <p:ext uri="{BB962C8B-B14F-4D97-AF65-F5344CB8AC3E}">
        <p14:creationId xmlns:p14="http://schemas.microsoft.com/office/powerpoint/2010/main" val="2739334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732EF-A04F-47F8-B926-6C8C6CEA430A}"/>
              </a:ext>
            </a:extLst>
          </p:cNvPr>
          <p:cNvSpPr>
            <a:spLocks noGrp="1"/>
          </p:cNvSpPr>
          <p:nvPr>
            <p:ph type="title"/>
          </p:nvPr>
        </p:nvSpPr>
        <p:spPr/>
        <p:txBody>
          <a:bodyPr/>
          <a:lstStyle/>
          <a:p>
            <a:r>
              <a:rPr lang="en-US">
                <a:cs typeface="Calibri Light"/>
              </a:rPr>
              <a:t>Key Vocabulary and Topics</a:t>
            </a:r>
            <a:endParaRPr lang="en-US"/>
          </a:p>
        </p:txBody>
      </p:sp>
      <p:sp>
        <p:nvSpPr>
          <p:cNvPr id="3" name="Content Placeholder 2">
            <a:extLst>
              <a:ext uri="{FF2B5EF4-FFF2-40B4-BE49-F238E27FC236}">
                <a16:creationId xmlns:a16="http://schemas.microsoft.com/office/drawing/2014/main" id="{D7F98A95-9DB0-4AD6-B743-C90E95675095}"/>
              </a:ext>
            </a:extLst>
          </p:cNvPr>
          <p:cNvSpPr>
            <a:spLocks noGrp="1"/>
          </p:cNvSpPr>
          <p:nvPr>
            <p:ph sz="half" idx="1"/>
          </p:nvPr>
        </p:nvSpPr>
        <p:spPr/>
        <p:txBody>
          <a:bodyPr vert="horz" lIns="91440" tIns="45720" rIns="91440" bIns="45720" rtlCol="0" anchor="t">
            <a:normAutofit lnSpcReduction="10000"/>
          </a:bodyPr>
          <a:lstStyle/>
          <a:p>
            <a:r>
              <a:rPr lang="en">
                <a:cs typeface="Calibri"/>
              </a:rPr>
              <a:t>Map light</a:t>
            </a:r>
            <a:endParaRPr lang="en-US">
              <a:ea typeface="+mn-lt"/>
              <a:cs typeface="+mn-lt"/>
            </a:endParaRPr>
          </a:p>
          <a:p>
            <a:r>
              <a:rPr lang="en">
                <a:cs typeface="Calibri"/>
              </a:rPr>
              <a:t>Moth syndrome</a:t>
            </a:r>
            <a:endParaRPr lang="en-US">
              <a:ea typeface="+mn-lt"/>
              <a:cs typeface="+mn-lt"/>
            </a:endParaRPr>
          </a:p>
          <a:p>
            <a:r>
              <a:rPr lang="en">
                <a:cs typeface="Calibri"/>
              </a:rPr>
              <a:t>Off road recovery</a:t>
            </a:r>
            <a:endParaRPr lang="en-US">
              <a:ea typeface="+mn-lt"/>
              <a:cs typeface="+mn-lt"/>
            </a:endParaRPr>
          </a:p>
          <a:p>
            <a:r>
              <a:rPr lang="en">
                <a:cs typeface="Calibri"/>
              </a:rPr>
              <a:t>Overdriving headlights</a:t>
            </a:r>
            <a:endParaRPr lang="en-US">
              <a:ea typeface="+mn-lt"/>
              <a:cs typeface="+mn-lt"/>
            </a:endParaRPr>
          </a:p>
          <a:p>
            <a:r>
              <a:rPr lang="en">
                <a:cs typeface="Calibri"/>
              </a:rPr>
              <a:t>Power steering failure  </a:t>
            </a:r>
            <a:endParaRPr lang="en-US">
              <a:ea typeface="+mn-lt"/>
              <a:cs typeface="+mn-lt"/>
            </a:endParaRPr>
          </a:p>
          <a:p>
            <a:r>
              <a:rPr lang="en">
                <a:cs typeface="Calibri"/>
              </a:rPr>
              <a:t>Rear mirror/night adjustment</a:t>
            </a:r>
            <a:endParaRPr lang="en-US">
              <a:ea typeface="+mn-lt"/>
              <a:cs typeface="+mn-lt"/>
            </a:endParaRPr>
          </a:p>
          <a:p>
            <a:r>
              <a:rPr lang="en">
                <a:cs typeface="Calibri"/>
              </a:rPr>
              <a:t>Rear-wheel skid  </a:t>
            </a:r>
            <a:endParaRPr lang="en-US">
              <a:ea typeface="+mn-lt"/>
              <a:cs typeface="+mn-lt"/>
            </a:endParaRPr>
          </a:p>
          <a:p>
            <a:r>
              <a:rPr lang="en">
                <a:cs typeface="Calibri"/>
              </a:rPr>
              <a:t>Reduced visibility risks</a:t>
            </a:r>
            <a:endParaRPr lang="en-US">
              <a:ea typeface="+mn-lt"/>
              <a:cs typeface="+mn-lt"/>
            </a:endParaRPr>
          </a:p>
          <a:p>
            <a:r>
              <a:rPr lang="en">
                <a:cs typeface="Calibri"/>
              </a:rPr>
              <a:t>Rocking the vehicle </a:t>
            </a:r>
            <a:endParaRPr lang="en-US">
              <a:ea typeface="+mn-lt"/>
              <a:cs typeface="+mn-lt"/>
            </a:endParaRPr>
          </a:p>
          <a:p>
            <a:endParaRPr lang="en">
              <a:cs typeface="Calibri"/>
            </a:endParaRPr>
          </a:p>
        </p:txBody>
      </p:sp>
      <p:sp>
        <p:nvSpPr>
          <p:cNvPr id="4" name="Content Placeholder 3">
            <a:extLst>
              <a:ext uri="{FF2B5EF4-FFF2-40B4-BE49-F238E27FC236}">
                <a16:creationId xmlns:a16="http://schemas.microsoft.com/office/drawing/2014/main" id="{8C0357E2-CBA1-4098-9890-8DD8BE887010}"/>
              </a:ext>
            </a:extLst>
          </p:cNvPr>
          <p:cNvSpPr>
            <a:spLocks noGrp="1"/>
          </p:cNvSpPr>
          <p:nvPr>
            <p:ph sz="half" idx="2"/>
          </p:nvPr>
        </p:nvSpPr>
        <p:spPr/>
        <p:txBody>
          <a:bodyPr vert="horz" lIns="91440" tIns="45720" rIns="91440" bIns="45720" rtlCol="0" anchor="t">
            <a:normAutofit lnSpcReduction="10000"/>
          </a:bodyPr>
          <a:lstStyle/>
          <a:p>
            <a:r>
              <a:rPr lang="en">
                <a:ea typeface="+mn-lt"/>
                <a:cs typeface="+mn-lt"/>
              </a:rPr>
              <a:t>Rumble strips</a:t>
            </a:r>
            <a:endParaRPr lang="en-US">
              <a:ea typeface="+mn-lt"/>
              <a:cs typeface="+mn-lt"/>
            </a:endParaRPr>
          </a:p>
          <a:p>
            <a:r>
              <a:rPr lang="en">
                <a:ea typeface="+mn-lt"/>
                <a:cs typeface="+mn-lt"/>
              </a:rPr>
              <a:t>Sight distance rule </a:t>
            </a:r>
            <a:endParaRPr lang="en-US">
              <a:ea typeface="+mn-lt"/>
              <a:cs typeface="+mn-lt"/>
            </a:endParaRPr>
          </a:p>
          <a:p>
            <a:r>
              <a:rPr lang="en">
                <a:ea typeface="+mn-lt"/>
                <a:cs typeface="+mn-lt"/>
              </a:rPr>
              <a:t>Skidding  </a:t>
            </a:r>
            <a:endParaRPr lang="en-US">
              <a:ea typeface="+mn-lt"/>
              <a:cs typeface="+mn-lt"/>
            </a:endParaRPr>
          </a:p>
          <a:p>
            <a:r>
              <a:rPr lang="en">
                <a:ea typeface="+mn-lt"/>
                <a:cs typeface="+mn-lt"/>
              </a:rPr>
              <a:t>Tire blowout  </a:t>
            </a:r>
            <a:endParaRPr lang="en-US">
              <a:ea typeface="+mn-lt"/>
              <a:cs typeface="+mn-lt"/>
            </a:endParaRPr>
          </a:p>
          <a:p>
            <a:r>
              <a:rPr lang="en">
                <a:ea typeface="+mn-lt"/>
                <a:cs typeface="+mn-lt"/>
              </a:rPr>
              <a:t>Tire footprint</a:t>
            </a:r>
            <a:endParaRPr lang="en-US">
              <a:ea typeface="+mn-lt"/>
              <a:cs typeface="+mn-lt"/>
            </a:endParaRPr>
          </a:p>
          <a:p>
            <a:r>
              <a:rPr lang="en">
                <a:ea typeface="+mn-lt"/>
                <a:cs typeface="+mn-lt"/>
              </a:rPr>
              <a:t>Traction</a:t>
            </a:r>
            <a:endParaRPr lang="en-US"/>
          </a:p>
        </p:txBody>
      </p:sp>
    </p:spTree>
    <p:extLst>
      <p:ext uri="{BB962C8B-B14F-4D97-AF65-F5344CB8AC3E}">
        <p14:creationId xmlns:p14="http://schemas.microsoft.com/office/powerpoint/2010/main" val="37647653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5BF66-23D0-4436-AF89-DEE42BF29CDB}"/>
              </a:ext>
            </a:extLst>
          </p:cNvPr>
          <p:cNvSpPr>
            <a:spLocks noGrp="1"/>
          </p:cNvSpPr>
          <p:nvPr>
            <p:ph type="title"/>
          </p:nvPr>
        </p:nvSpPr>
        <p:spPr/>
        <p:txBody>
          <a:bodyPr/>
          <a:lstStyle/>
          <a:p>
            <a:r>
              <a:rPr lang="en-US"/>
              <a:t>Vehicle Indicator Light Meanings</a:t>
            </a:r>
          </a:p>
        </p:txBody>
      </p:sp>
      <p:sp>
        <p:nvSpPr>
          <p:cNvPr id="3" name="Content Placeholder 2">
            <a:extLst>
              <a:ext uri="{FF2B5EF4-FFF2-40B4-BE49-F238E27FC236}">
                <a16:creationId xmlns:a16="http://schemas.microsoft.com/office/drawing/2014/main" id="{F661D213-00C3-4B31-8374-0A6E90D62CCE}"/>
              </a:ext>
            </a:extLst>
          </p:cNvPr>
          <p:cNvSpPr>
            <a:spLocks noGrp="1"/>
          </p:cNvSpPr>
          <p:nvPr>
            <p:ph idx="1"/>
          </p:nvPr>
        </p:nvSpPr>
        <p:spPr/>
        <p:txBody>
          <a:bodyPr vert="horz" lIns="91440" tIns="45720" rIns="91440" bIns="45720" rtlCol="0" anchor="t">
            <a:normAutofit/>
          </a:bodyPr>
          <a:lstStyle/>
          <a:p>
            <a:pPr marR="0"/>
            <a:r>
              <a:rPr lang="en-US" altLang="zh-CN">
                <a:ea typeface="等线"/>
              </a:rPr>
              <a:t>Your vehicle can provide you with valuable information about performance, but ONLY if you know what indicator lights mean.</a:t>
            </a:r>
          </a:p>
          <a:p>
            <a:pPr marR="0"/>
            <a:endParaRPr lang="en-US" altLang="zh-CN"/>
          </a:p>
          <a:p>
            <a:pPr marR="432435"/>
            <a:r>
              <a:rPr lang="en-US" altLang="zh-CN"/>
              <a:t>What are some especially important vehicle indicator lights?</a:t>
            </a:r>
            <a:endParaRPr lang="en-US" altLang="zh-CN">
              <a:cs typeface="Calibri" panose="020F0502020204030204"/>
            </a:endParaRPr>
          </a:p>
          <a:p>
            <a:endParaRPr lang="en-US"/>
          </a:p>
        </p:txBody>
      </p:sp>
    </p:spTree>
    <p:extLst>
      <p:ext uri="{BB962C8B-B14F-4D97-AF65-F5344CB8AC3E}">
        <p14:creationId xmlns:p14="http://schemas.microsoft.com/office/powerpoint/2010/main" val="42213540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F3FDF-4DA3-4469-874D-A36ECEEBF5A0}"/>
              </a:ext>
            </a:extLst>
          </p:cNvPr>
          <p:cNvSpPr>
            <a:spLocks noGrp="1"/>
          </p:cNvSpPr>
          <p:nvPr>
            <p:ph type="title"/>
          </p:nvPr>
        </p:nvSpPr>
        <p:spPr/>
        <p:txBody>
          <a:bodyPr/>
          <a:lstStyle/>
          <a:p>
            <a:r>
              <a:rPr lang="en-US"/>
              <a:t>Engine Failure</a:t>
            </a:r>
          </a:p>
        </p:txBody>
      </p:sp>
      <p:sp>
        <p:nvSpPr>
          <p:cNvPr id="3" name="Content Placeholder 2">
            <a:extLst>
              <a:ext uri="{FF2B5EF4-FFF2-40B4-BE49-F238E27FC236}">
                <a16:creationId xmlns:a16="http://schemas.microsoft.com/office/drawing/2014/main" id="{E44B7FBF-2524-4FB3-86F5-3A6AE8DC3658}"/>
              </a:ext>
            </a:extLst>
          </p:cNvPr>
          <p:cNvSpPr>
            <a:spLocks noGrp="1"/>
          </p:cNvSpPr>
          <p:nvPr>
            <p:ph idx="1"/>
          </p:nvPr>
        </p:nvSpPr>
        <p:spPr/>
        <p:txBody>
          <a:bodyPr vert="horz" lIns="91440" tIns="45720" rIns="91440" bIns="45720" rtlCol="0" anchor="t">
            <a:normAutofit/>
          </a:bodyPr>
          <a:lstStyle/>
          <a:p>
            <a:r>
              <a:rPr lang="en-US"/>
              <a:t>How will you know?</a:t>
            </a:r>
          </a:p>
          <a:p>
            <a:pPr lvl="1"/>
            <a:r>
              <a:rPr lang="en-US"/>
              <a:t>May hear a loud bang, and the noise may continue</a:t>
            </a:r>
          </a:p>
          <a:p>
            <a:pPr lvl="1"/>
            <a:r>
              <a:rPr lang="en-US"/>
              <a:t>May lose power to the engine although may still be able to drive</a:t>
            </a:r>
          </a:p>
          <a:p>
            <a:pPr lvl="1"/>
            <a:endParaRPr lang="en-US"/>
          </a:p>
          <a:p>
            <a:r>
              <a:rPr lang="en-US"/>
              <a:t>What should you do?</a:t>
            </a:r>
          </a:p>
          <a:p>
            <a:pPr lvl="1"/>
            <a:r>
              <a:rPr lang="en-US"/>
              <a:t>Shift to NEUTRAL</a:t>
            </a:r>
          </a:p>
          <a:p>
            <a:pPr lvl="1"/>
            <a:r>
              <a:rPr lang="en-US"/>
              <a:t>Search for a safe place off the road</a:t>
            </a:r>
          </a:p>
          <a:p>
            <a:pPr lvl="1"/>
            <a:r>
              <a:rPr lang="en-US"/>
              <a:t>Put on your flashers to indicate that you are in trouble</a:t>
            </a:r>
            <a:endParaRPr lang="en-US">
              <a:cs typeface="Calibri"/>
            </a:endParaRPr>
          </a:p>
          <a:p>
            <a:pPr lvl="1"/>
            <a:r>
              <a:rPr lang="en-US"/>
              <a:t>DO NOT BRAKE</a:t>
            </a:r>
          </a:p>
          <a:p>
            <a:pPr lvl="1"/>
            <a:r>
              <a:rPr lang="en-US"/>
              <a:t>Carefully work your way over to the closest side of the road and pull off</a:t>
            </a:r>
          </a:p>
        </p:txBody>
      </p:sp>
    </p:spTree>
    <p:extLst>
      <p:ext uri="{BB962C8B-B14F-4D97-AF65-F5344CB8AC3E}">
        <p14:creationId xmlns:p14="http://schemas.microsoft.com/office/powerpoint/2010/main" val="10062129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E5D93-32AC-4211-BD4D-D7FC8C4063BF}"/>
              </a:ext>
            </a:extLst>
          </p:cNvPr>
          <p:cNvSpPr>
            <a:spLocks noGrp="1"/>
          </p:cNvSpPr>
          <p:nvPr>
            <p:ph type="title"/>
          </p:nvPr>
        </p:nvSpPr>
        <p:spPr/>
        <p:txBody>
          <a:bodyPr/>
          <a:lstStyle/>
          <a:p>
            <a:r>
              <a:rPr lang="en-US"/>
              <a:t>Engine Overheating</a:t>
            </a:r>
          </a:p>
        </p:txBody>
      </p:sp>
      <p:sp>
        <p:nvSpPr>
          <p:cNvPr id="3" name="Content Placeholder 2">
            <a:extLst>
              <a:ext uri="{FF2B5EF4-FFF2-40B4-BE49-F238E27FC236}">
                <a16:creationId xmlns:a16="http://schemas.microsoft.com/office/drawing/2014/main" id="{1D8928AE-6F81-460E-BC18-68EFCCDF921A}"/>
              </a:ext>
            </a:extLst>
          </p:cNvPr>
          <p:cNvSpPr>
            <a:spLocks noGrp="1"/>
          </p:cNvSpPr>
          <p:nvPr>
            <p:ph idx="1"/>
          </p:nvPr>
        </p:nvSpPr>
        <p:spPr/>
        <p:txBody>
          <a:bodyPr/>
          <a:lstStyle/>
          <a:p>
            <a:r>
              <a:rPr lang="en-US"/>
              <a:t>How will you know?</a:t>
            </a:r>
          </a:p>
          <a:p>
            <a:pPr lvl="1"/>
            <a:r>
              <a:rPr lang="en-US"/>
              <a:t>Temperature gauge will go into the “red zone”</a:t>
            </a:r>
          </a:p>
          <a:p>
            <a:pPr lvl="1"/>
            <a:r>
              <a:rPr lang="en-US"/>
              <a:t>May start to see steam coming from under the hood</a:t>
            </a:r>
          </a:p>
          <a:p>
            <a:pPr lvl="1"/>
            <a:endParaRPr lang="en-US"/>
          </a:p>
          <a:p>
            <a:r>
              <a:rPr lang="en-US"/>
              <a:t>What to do?</a:t>
            </a:r>
          </a:p>
          <a:p>
            <a:pPr lvl="1"/>
            <a:r>
              <a:rPr lang="en-US"/>
              <a:t>Turn off the AC system</a:t>
            </a:r>
          </a:p>
          <a:p>
            <a:pPr lvl="1"/>
            <a:r>
              <a:rPr lang="en-US"/>
              <a:t>Turn on your heater</a:t>
            </a:r>
          </a:p>
          <a:p>
            <a:pPr lvl="1"/>
            <a:r>
              <a:rPr lang="en-US"/>
              <a:t>Pull off the road if the temperature does not go down</a:t>
            </a:r>
          </a:p>
          <a:p>
            <a:pPr lvl="1"/>
            <a:r>
              <a:rPr lang="en-US"/>
              <a:t>DO NOT OPEN THE RADIATOR CAP</a:t>
            </a:r>
          </a:p>
        </p:txBody>
      </p:sp>
    </p:spTree>
    <p:extLst>
      <p:ext uri="{BB962C8B-B14F-4D97-AF65-F5344CB8AC3E}">
        <p14:creationId xmlns:p14="http://schemas.microsoft.com/office/powerpoint/2010/main" val="24171568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0590B-3AAA-4859-94DF-5703156B4E5F}"/>
              </a:ext>
            </a:extLst>
          </p:cNvPr>
          <p:cNvSpPr>
            <a:spLocks noGrp="1"/>
          </p:cNvSpPr>
          <p:nvPr>
            <p:ph type="title"/>
          </p:nvPr>
        </p:nvSpPr>
        <p:spPr/>
        <p:txBody>
          <a:bodyPr/>
          <a:lstStyle/>
          <a:p>
            <a:r>
              <a:rPr lang="en-US"/>
              <a:t>Accelerator Failure</a:t>
            </a:r>
          </a:p>
        </p:txBody>
      </p:sp>
      <p:sp>
        <p:nvSpPr>
          <p:cNvPr id="3" name="Content Placeholder 2">
            <a:extLst>
              <a:ext uri="{FF2B5EF4-FFF2-40B4-BE49-F238E27FC236}">
                <a16:creationId xmlns:a16="http://schemas.microsoft.com/office/drawing/2014/main" id="{7E064810-03C5-4311-AF74-230DAAE3EBE2}"/>
              </a:ext>
            </a:extLst>
          </p:cNvPr>
          <p:cNvSpPr>
            <a:spLocks noGrp="1"/>
          </p:cNvSpPr>
          <p:nvPr>
            <p:ph idx="1"/>
          </p:nvPr>
        </p:nvSpPr>
        <p:spPr>
          <a:xfrm>
            <a:off x="484632" y="1478604"/>
            <a:ext cx="11045952" cy="4993063"/>
          </a:xfrm>
        </p:spPr>
        <p:txBody>
          <a:bodyPr>
            <a:normAutofit/>
          </a:bodyPr>
          <a:lstStyle/>
          <a:p>
            <a:r>
              <a:rPr lang="en-US"/>
              <a:t>How will you know?</a:t>
            </a:r>
          </a:p>
          <a:p>
            <a:pPr lvl="1"/>
            <a:r>
              <a:rPr lang="en-US"/>
              <a:t>The gas pedal will not move up or down</a:t>
            </a:r>
          </a:p>
          <a:p>
            <a:pPr lvl="1"/>
            <a:r>
              <a:rPr lang="en-US"/>
              <a:t>The “RPM’s” may increase</a:t>
            </a:r>
          </a:p>
          <a:p>
            <a:pPr lvl="1"/>
            <a:r>
              <a:rPr lang="en-US"/>
              <a:t>Vehicle may start to pick up speed</a:t>
            </a:r>
          </a:p>
          <a:p>
            <a:pPr lvl="1"/>
            <a:endParaRPr lang="en-US"/>
          </a:p>
          <a:p>
            <a:r>
              <a:rPr lang="en-US"/>
              <a:t>What should you do?</a:t>
            </a:r>
          </a:p>
          <a:p>
            <a:pPr lvl="1"/>
            <a:r>
              <a:rPr lang="en-US"/>
              <a:t>Stay calm and shift to NEUTRAL</a:t>
            </a:r>
          </a:p>
          <a:p>
            <a:pPr lvl="1"/>
            <a:r>
              <a:rPr lang="en-US"/>
              <a:t>May want to try pumping the gas pedal to see if it will respond</a:t>
            </a:r>
          </a:p>
          <a:p>
            <a:pPr lvl="1"/>
            <a:r>
              <a:rPr lang="en-US"/>
              <a:t>Search for a safe place to get off the road on the right</a:t>
            </a:r>
          </a:p>
          <a:p>
            <a:pPr lvl="1"/>
            <a:r>
              <a:rPr lang="en-US"/>
              <a:t>Steer smoothly/brake as gently as possible</a:t>
            </a:r>
          </a:p>
          <a:p>
            <a:pPr lvl="1"/>
            <a:r>
              <a:rPr lang="en-US"/>
              <a:t>Pull off roadway</a:t>
            </a:r>
          </a:p>
          <a:p>
            <a:pPr lvl="1"/>
            <a:r>
              <a:rPr lang="en-US"/>
              <a:t>Turn off vehicle</a:t>
            </a:r>
          </a:p>
        </p:txBody>
      </p:sp>
    </p:spTree>
    <p:extLst>
      <p:ext uri="{BB962C8B-B14F-4D97-AF65-F5344CB8AC3E}">
        <p14:creationId xmlns:p14="http://schemas.microsoft.com/office/powerpoint/2010/main" val="35369434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2EDB8-64C5-4CE8-B927-2382AB3756D5}"/>
              </a:ext>
            </a:extLst>
          </p:cNvPr>
          <p:cNvSpPr>
            <a:spLocks noGrp="1"/>
          </p:cNvSpPr>
          <p:nvPr>
            <p:ph type="title"/>
          </p:nvPr>
        </p:nvSpPr>
        <p:spPr/>
        <p:txBody>
          <a:bodyPr/>
          <a:lstStyle/>
          <a:p>
            <a:r>
              <a:rPr lang="en-US"/>
              <a:t>Brake Failure</a:t>
            </a:r>
          </a:p>
        </p:txBody>
      </p:sp>
      <p:sp>
        <p:nvSpPr>
          <p:cNvPr id="3" name="Content Placeholder 2">
            <a:extLst>
              <a:ext uri="{FF2B5EF4-FFF2-40B4-BE49-F238E27FC236}">
                <a16:creationId xmlns:a16="http://schemas.microsoft.com/office/drawing/2014/main" id="{ACF13B1C-C1F8-4D98-887C-F412AC7E9E10}"/>
              </a:ext>
            </a:extLst>
          </p:cNvPr>
          <p:cNvSpPr>
            <a:spLocks noGrp="1"/>
          </p:cNvSpPr>
          <p:nvPr>
            <p:ph idx="1"/>
          </p:nvPr>
        </p:nvSpPr>
        <p:spPr>
          <a:xfrm>
            <a:off x="484632" y="1522268"/>
            <a:ext cx="11045952" cy="4771528"/>
          </a:xfrm>
        </p:spPr>
        <p:txBody>
          <a:bodyPr vert="horz" lIns="91440" tIns="45720" rIns="91440" bIns="45720" rtlCol="0" anchor="t">
            <a:normAutofit/>
          </a:bodyPr>
          <a:lstStyle/>
          <a:p>
            <a:r>
              <a:rPr lang="en-US"/>
              <a:t>How will you know?</a:t>
            </a:r>
          </a:p>
          <a:p>
            <a:pPr lvl="1"/>
            <a:r>
              <a:rPr lang="en-US"/>
              <a:t>There is no resistance when you push on the brake pedal</a:t>
            </a:r>
          </a:p>
          <a:p>
            <a:pPr lvl="1"/>
            <a:r>
              <a:rPr lang="en-US"/>
              <a:t>You have no brake fluid</a:t>
            </a:r>
          </a:p>
          <a:p>
            <a:pPr lvl="1"/>
            <a:r>
              <a:rPr lang="en-US"/>
              <a:t>The brake light indicator may come on</a:t>
            </a:r>
          </a:p>
          <a:p>
            <a:pPr lvl="1"/>
            <a:endParaRPr lang="en-US"/>
          </a:p>
          <a:p>
            <a:r>
              <a:rPr lang="en-US"/>
              <a:t>What should you do?</a:t>
            </a:r>
          </a:p>
          <a:p>
            <a:pPr lvl="1"/>
            <a:r>
              <a:rPr lang="en-US"/>
              <a:t>Stay calm</a:t>
            </a:r>
          </a:p>
          <a:p>
            <a:pPr lvl="1"/>
            <a:r>
              <a:rPr lang="en-US"/>
              <a:t>Turn on your hazard lights to signal that something is wrong</a:t>
            </a:r>
          </a:p>
          <a:p>
            <a:pPr lvl="1"/>
            <a:r>
              <a:rPr lang="en-US"/>
              <a:t>Shift your car into a lower gear to help slow it down</a:t>
            </a:r>
          </a:p>
          <a:p>
            <a:pPr lvl="1"/>
            <a:r>
              <a:rPr lang="en-US"/>
              <a:t>Carefully work your way over to a safe place to stop</a:t>
            </a:r>
          </a:p>
          <a:p>
            <a:pPr lvl="1"/>
            <a:r>
              <a:rPr lang="en-US"/>
              <a:t>Pump your brakes to try and get some pressure back into the system</a:t>
            </a:r>
          </a:p>
        </p:txBody>
      </p:sp>
    </p:spTree>
    <p:extLst>
      <p:ext uri="{BB962C8B-B14F-4D97-AF65-F5344CB8AC3E}">
        <p14:creationId xmlns:p14="http://schemas.microsoft.com/office/powerpoint/2010/main" val="18810575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1A1BC-21EE-426B-A91F-A15BEA3F94D8}"/>
              </a:ext>
            </a:extLst>
          </p:cNvPr>
          <p:cNvSpPr>
            <a:spLocks noGrp="1"/>
          </p:cNvSpPr>
          <p:nvPr>
            <p:ph type="title"/>
          </p:nvPr>
        </p:nvSpPr>
        <p:spPr/>
        <p:txBody>
          <a:bodyPr/>
          <a:lstStyle/>
          <a:p>
            <a:r>
              <a:rPr lang="en-US"/>
              <a:t>Headlight Failure</a:t>
            </a:r>
          </a:p>
        </p:txBody>
      </p:sp>
      <p:sp>
        <p:nvSpPr>
          <p:cNvPr id="3" name="Content Placeholder 2">
            <a:extLst>
              <a:ext uri="{FF2B5EF4-FFF2-40B4-BE49-F238E27FC236}">
                <a16:creationId xmlns:a16="http://schemas.microsoft.com/office/drawing/2014/main" id="{F59D51B4-B743-47EA-B5EB-5CA30E162768}"/>
              </a:ext>
            </a:extLst>
          </p:cNvPr>
          <p:cNvSpPr>
            <a:spLocks noGrp="1"/>
          </p:cNvSpPr>
          <p:nvPr>
            <p:ph idx="1"/>
          </p:nvPr>
        </p:nvSpPr>
        <p:spPr/>
        <p:txBody>
          <a:bodyPr/>
          <a:lstStyle/>
          <a:p>
            <a:r>
              <a:rPr lang="en-US"/>
              <a:t>What should you do should your headlights fail?</a:t>
            </a:r>
          </a:p>
          <a:p>
            <a:pPr lvl="1"/>
            <a:r>
              <a:rPr lang="en-US"/>
              <a:t>Try using the opposite of the lights you are using.  For example, if the low beams go out, switch to the high beams. </a:t>
            </a:r>
          </a:p>
          <a:p>
            <a:pPr lvl="1"/>
            <a:r>
              <a:rPr lang="en-US"/>
              <a:t>If both the low beam and high beam lights are out, slow down and turn on your hazard lights</a:t>
            </a:r>
          </a:p>
          <a:p>
            <a:pPr lvl="1"/>
            <a:r>
              <a:rPr lang="en-US"/>
              <a:t>If you absolutely have no lights, you need to pull to the side of the road and call for help.</a:t>
            </a:r>
          </a:p>
        </p:txBody>
      </p:sp>
    </p:spTree>
    <p:extLst>
      <p:ext uri="{BB962C8B-B14F-4D97-AF65-F5344CB8AC3E}">
        <p14:creationId xmlns:p14="http://schemas.microsoft.com/office/powerpoint/2010/main" val="31039700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71898-0088-4C08-B45C-CB1B6227CC40}"/>
              </a:ext>
            </a:extLst>
          </p:cNvPr>
          <p:cNvSpPr>
            <a:spLocks noGrp="1"/>
          </p:cNvSpPr>
          <p:nvPr>
            <p:ph type="title"/>
          </p:nvPr>
        </p:nvSpPr>
        <p:spPr/>
        <p:txBody>
          <a:bodyPr/>
          <a:lstStyle/>
          <a:p>
            <a:r>
              <a:rPr lang="en-US"/>
              <a:t>Tire Failure</a:t>
            </a:r>
          </a:p>
        </p:txBody>
      </p:sp>
      <p:sp>
        <p:nvSpPr>
          <p:cNvPr id="3" name="Content Placeholder 2">
            <a:extLst>
              <a:ext uri="{FF2B5EF4-FFF2-40B4-BE49-F238E27FC236}">
                <a16:creationId xmlns:a16="http://schemas.microsoft.com/office/drawing/2014/main" id="{FB0DE933-E6B0-4EAB-8E34-186F83CC2DCC}"/>
              </a:ext>
            </a:extLst>
          </p:cNvPr>
          <p:cNvSpPr>
            <a:spLocks noGrp="1"/>
          </p:cNvSpPr>
          <p:nvPr>
            <p:ph idx="1"/>
          </p:nvPr>
        </p:nvSpPr>
        <p:spPr>
          <a:xfrm>
            <a:off x="484632" y="1420239"/>
            <a:ext cx="11045952" cy="4912468"/>
          </a:xfrm>
        </p:spPr>
        <p:txBody>
          <a:bodyPr>
            <a:normAutofit fontScale="92500" lnSpcReduction="10000"/>
          </a:bodyPr>
          <a:lstStyle/>
          <a:p>
            <a:r>
              <a:rPr lang="en-US"/>
              <a:t>How will you know?</a:t>
            </a:r>
          </a:p>
          <a:p>
            <a:pPr lvl="1"/>
            <a:r>
              <a:rPr lang="en-US"/>
              <a:t>You will hear a loud thudding sound</a:t>
            </a:r>
          </a:p>
          <a:p>
            <a:pPr lvl="1"/>
            <a:r>
              <a:rPr lang="en-US"/>
              <a:t>Car will be lethargic in steering response</a:t>
            </a:r>
          </a:p>
          <a:p>
            <a:pPr lvl="1"/>
            <a:endParaRPr lang="en-US"/>
          </a:p>
          <a:p>
            <a:r>
              <a:rPr lang="en-US"/>
              <a:t>What should you do?</a:t>
            </a:r>
          </a:p>
          <a:p>
            <a:pPr lvl="1"/>
            <a:r>
              <a:rPr lang="en-US"/>
              <a:t>Continue to look and move straight forward</a:t>
            </a:r>
          </a:p>
          <a:p>
            <a:pPr lvl="1"/>
            <a:r>
              <a:rPr lang="en-US"/>
              <a:t>Turn your hazard lights on</a:t>
            </a:r>
          </a:p>
          <a:p>
            <a:pPr lvl="1"/>
            <a:r>
              <a:rPr lang="en-US"/>
              <a:t>Maintain control of the steering wheel</a:t>
            </a:r>
          </a:p>
          <a:p>
            <a:pPr lvl="1"/>
            <a:r>
              <a:rPr lang="en-US"/>
              <a:t>Deaccelerate carefully and smoothly</a:t>
            </a:r>
          </a:p>
          <a:p>
            <a:pPr lvl="1"/>
            <a:r>
              <a:rPr lang="en-US"/>
              <a:t>Turn your right turn signal on</a:t>
            </a:r>
          </a:p>
          <a:p>
            <a:pPr lvl="1"/>
            <a:r>
              <a:rPr lang="en-US"/>
              <a:t>Safely pull off the road and park the car</a:t>
            </a:r>
          </a:p>
          <a:p>
            <a:pPr lvl="1"/>
            <a:r>
              <a:rPr lang="en-US"/>
              <a:t>If you are able to change the tire yourself, be sure to use flares or reflective triangles, so other drivers know you are  on the side of the road).</a:t>
            </a:r>
          </a:p>
          <a:p>
            <a:pPr lvl="1"/>
            <a:r>
              <a:rPr lang="en-US"/>
              <a:t> If needed, call for assistance.</a:t>
            </a:r>
          </a:p>
        </p:txBody>
      </p:sp>
    </p:spTree>
    <p:extLst>
      <p:ext uri="{BB962C8B-B14F-4D97-AF65-F5344CB8AC3E}">
        <p14:creationId xmlns:p14="http://schemas.microsoft.com/office/powerpoint/2010/main" val="29705514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71898-0088-4C08-B45C-CB1B6227CC40}"/>
              </a:ext>
            </a:extLst>
          </p:cNvPr>
          <p:cNvSpPr>
            <a:spLocks noGrp="1"/>
          </p:cNvSpPr>
          <p:nvPr>
            <p:ph type="title"/>
          </p:nvPr>
        </p:nvSpPr>
        <p:spPr/>
        <p:txBody>
          <a:bodyPr/>
          <a:lstStyle/>
          <a:p>
            <a:r>
              <a:rPr lang="en-US"/>
              <a:t>Car Fire</a:t>
            </a:r>
          </a:p>
        </p:txBody>
      </p:sp>
      <p:sp>
        <p:nvSpPr>
          <p:cNvPr id="3" name="Content Placeholder 2">
            <a:extLst>
              <a:ext uri="{FF2B5EF4-FFF2-40B4-BE49-F238E27FC236}">
                <a16:creationId xmlns:a16="http://schemas.microsoft.com/office/drawing/2014/main" id="{FB0DE933-E6B0-4EAB-8E34-186F83CC2DCC}"/>
              </a:ext>
            </a:extLst>
          </p:cNvPr>
          <p:cNvSpPr>
            <a:spLocks noGrp="1"/>
          </p:cNvSpPr>
          <p:nvPr>
            <p:ph idx="1"/>
          </p:nvPr>
        </p:nvSpPr>
        <p:spPr>
          <a:xfrm>
            <a:off x="484632" y="1736277"/>
            <a:ext cx="11045952" cy="4596429"/>
          </a:xfrm>
        </p:spPr>
        <p:txBody>
          <a:bodyPr>
            <a:normAutofit/>
          </a:bodyPr>
          <a:lstStyle/>
          <a:p>
            <a:r>
              <a:rPr lang="en-US"/>
              <a:t>How will you know?</a:t>
            </a:r>
          </a:p>
          <a:p>
            <a:pPr lvl="1"/>
            <a:r>
              <a:rPr lang="en-US"/>
              <a:t>You will smell burning rubber and see smoke and possibly flames</a:t>
            </a:r>
          </a:p>
          <a:p>
            <a:pPr lvl="1"/>
            <a:endParaRPr lang="en-US"/>
          </a:p>
          <a:p>
            <a:r>
              <a:rPr lang="en-US"/>
              <a:t>What should you do?</a:t>
            </a:r>
          </a:p>
          <a:p>
            <a:pPr lvl="1"/>
            <a:r>
              <a:rPr lang="en-US"/>
              <a:t>Remain calm</a:t>
            </a:r>
          </a:p>
          <a:p>
            <a:pPr lvl="1"/>
            <a:r>
              <a:rPr lang="en-US"/>
              <a:t>Turn your hazard lights on</a:t>
            </a:r>
          </a:p>
          <a:p>
            <a:pPr lvl="1"/>
            <a:r>
              <a:rPr lang="en-US"/>
              <a:t>Quickly steer the vehicle off the right side of the road</a:t>
            </a:r>
          </a:p>
          <a:p>
            <a:pPr lvl="1"/>
            <a:r>
              <a:rPr lang="en-US"/>
              <a:t>Turn off the ignition</a:t>
            </a:r>
          </a:p>
          <a:p>
            <a:pPr lvl="1"/>
            <a:r>
              <a:rPr lang="en-US"/>
              <a:t>Get everyone out of the car and get away from the vehicle</a:t>
            </a:r>
          </a:p>
          <a:p>
            <a:pPr lvl="1"/>
            <a:r>
              <a:rPr lang="en-US"/>
              <a:t>Call 911 for help and allow the emergency professionals to extinguish the fire. </a:t>
            </a:r>
          </a:p>
        </p:txBody>
      </p:sp>
    </p:spTree>
    <p:extLst>
      <p:ext uri="{BB962C8B-B14F-4D97-AF65-F5344CB8AC3E}">
        <p14:creationId xmlns:p14="http://schemas.microsoft.com/office/powerpoint/2010/main" val="37391163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71898-0088-4C08-B45C-CB1B6227CC40}"/>
              </a:ext>
            </a:extLst>
          </p:cNvPr>
          <p:cNvSpPr>
            <a:spLocks noGrp="1"/>
          </p:cNvSpPr>
          <p:nvPr>
            <p:ph type="title"/>
          </p:nvPr>
        </p:nvSpPr>
        <p:spPr/>
        <p:txBody>
          <a:bodyPr/>
          <a:lstStyle/>
          <a:p>
            <a:r>
              <a:rPr lang="en-US"/>
              <a:t>Vehicle Feature Learning Activity</a:t>
            </a:r>
          </a:p>
        </p:txBody>
      </p:sp>
      <p:sp>
        <p:nvSpPr>
          <p:cNvPr id="3" name="Content Placeholder 2">
            <a:extLst>
              <a:ext uri="{FF2B5EF4-FFF2-40B4-BE49-F238E27FC236}">
                <a16:creationId xmlns:a16="http://schemas.microsoft.com/office/drawing/2014/main" id="{FB0DE933-E6B0-4EAB-8E34-186F83CC2DCC}"/>
              </a:ext>
            </a:extLst>
          </p:cNvPr>
          <p:cNvSpPr>
            <a:spLocks noGrp="1"/>
          </p:cNvSpPr>
          <p:nvPr>
            <p:ph idx="1"/>
          </p:nvPr>
        </p:nvSpPr>
        <p:spPr>
          <a:xfrm>
            <a:off x="484632" y="1736277"/>
            <a:ext cx="11045952" cy="4596429"/>
          </a:xfrm>
        </p:spPr>
        <p:txBody>
          <a:bodyPr>
            <a:normAutofit/>
          </a:bodyPr>
          <a:lstStyle/>
          <a:p>
            <a:r>
              <a:rPr lang="en-US"/>
              <a:t>List vehicle features and technology that can assist drivers in traction and steering control</a:t>
            </a:r>
          </a:p>
        </p:txBody>
      </p:sp>
    </p:spTree>
    <p:extLst>
      <p:ext uri="{BB962C8B-B14F-4D97-AF65-F5344CB8AC3E}">
        <p14:creationId xmlns:p14="http://schemas.microsoft.com/office/powerpoint/2010/main" val="24722198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71898-0088-4C08-B45C-CB1B6227CC40}"/>
              </a:ext>
            </a:extLst>
          </p:cNvPr>
          <p:cNvSpPr>
            <a:spLocks noGrp="1"/>
          </p:cNvSpPr>
          <p:nvPr>
            <p:ph type="title"/>
          </p:nvPr>
        </p:nvSpPr>
        <p:spPr>
          <a:xfrm>
            <a:off x="161544" y="386333"/>
            <a:ext cx="10515600" cy="1033906"/>
          </a:xfrm>
        </p:spPr>
        <p:txBody>
          <a:bodyPr>
            <a:normAutofit/>
          </a:bodyPr>
          <a:lstStyle/>
          <a:p>
            <a:r>
              <a:rPr lang="en-US" sz="2800"/>
              <a:t>Identifying and Using Equipment and Technology When the Weather and Lighting Conditions Change</a:t>
            </a:r>
          </a:p>
        </p:txBody>
      </p:sp>
      <p:sp>
        <p:nvSpPr>
          <p:cNvPr id="3" name="Content Placeholder 2">
            <a:extLst>
              <a:ext uri="{FF2B5EF4-FFF2-40B4-BE49-F238E27FC236}">
                <a16:creationId xmlns:a16="http://schemas.microsoft.com/office/drawing/2014/main" id="{FB0DE933-E6B0-4EAB-8E34-186F83CC2DCC}"/>
              </a:ext>
            </a:extLst>
          </p:cNvPr>
          <p:cNvSpPr>
            <a:spLocks noGrp="1"/>
          </p:cNvSpPr>
          <p:nvPr>
            <p:ph idx="1"/>
          </p:nvPr>
        </p:nvSpPr>
        <p:spPr>
          <a:xfrm>
            <a:off x="455449" y="1420239"/>
            <a:ext cx="11045952" cy="1405757"/>
          </a:xfrm>
        </p:spPr>
        <p:txBody>
          <a:bodyPr>
            <a:normAutofit/>
          </a:bodyPr>
          <a:lstStyle/>
          <a:p>
            <a:pPr marL="0" indent="0">
              <a:buNone/>
            </a:pPr>
            <a:r>
              <a:rPr lang="en-US"/>
              <a:t>Break up into 1 – 2 groups to identify and describe the following technologies.  Each student group will then answer the Peer Teaching Assistive Technology Questions.</a:t>
            </a:r>
          </a:p>
        </p:txBody>
      </p:sp>
      <p:sp>
        <p:nvSpPr>
          <p:cNvPr id="4" name="Content Placeholder 2">
            <a:extLst>
              <a:ext uri="{FF2B5EF4-FFF2-40B4-BE49-F238E27FC236}">
                <a16:creationId xmlns:a16="http://schemas.microsoft.com/office/drawing/2014/main" id="{077A413C-7761-45AA-8116-39A9671D59E4}"/>
              </a:ext>
            </a:extLst>
          </p:cNvPr>
          <p:cNvSpPr txBox="1">
            <a:spLocks/>
          </p:cNvSpPr>
          <p:nvPr/>
        </p:nvSpPr>
        <p:spPr>
          <a:xfrm>
            <a:off x="270624" y="2811515"/>
            <a:ext cx="6013446" cy="380826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High mounted brake light</a:t>
            </a:r>
          </a:p>
          <a:p>
            <a:r>
              <a:rPr lang="en-US"/>
              <a:t>Back up lights</a:t>
            </a:r>
          </a:p>
          <a:p>
            <a:r>
              <a:rPr lang="en-US"/>
              <a:t>Turn signals both in rear and on side mirrors</a:t>
            </a:r>
          </a:p>
          <a:p>
            <a:r>
              <a:rPr lang="en-US"/>
              <a:t>Tinted windows</a:t>
            </a:r>
          </a:p>
          <a:p>
            <a:r>
              <a:rPr lang="en-US"/>
              <a:t>Sun visor – front and sides</a:t>
            </a:r>
          </a:p>
          <a:p>
            <a:r>
              <a:rPr lang="en-US"/>
              <a:t>High beams/low beams</a:t>
            </a:r>
          </a:p>
          <a:p>
            <a:r>
              <a:rPr lang="en-US"/>
              <a:t>Dashboard adjustment for controls/dimmer</a:t>
            </a:r>
          </a:p>
          <a:p>
            <a:r>
              <a:rPr lang="en-US"/>
              <a:t>Night mirror adjustment</a:t>
            </a:r>
          </a:p>
        </p:txBody>
      </p:sp>
      <p:sp>
        <p:nvSpPr>
          <p:cNvPr id="5" name="Content Placeholder 2">
            <a:extLst>
              <a:ext uri="{FF2B5EF4-FFF2-40B4-BE49-F238E27FC236}">
                <a16:creationId xmlns:a16="http://schemas.microsoft.com/office/drawing/2014/main" id="{101A6D76-145F-4D32-870B-45657390B694}"/>
              </a:ext>
            </a:extLst>
          </p:cNvPr>
          <p:cNvSpPr txBox="1">
            <a:spLocks/>
          </p:cNvSpPr>
          <p:nvPr/>
        </p:nvSpPr>
        <p:spPr>
          <a:xfrm>
            <a:off x="6223043" y="2825996"/>
            <a:ext cx="5698333" cy="364567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EFI (Electronic Fuel Injection)</a:t>
            </a:r>
          </a:p>
          <a:p>
            <a:r>
              <a:rPr lang="en-US"/>
              <a:t>ESC (Electronic Stabilizing Control)</a:t>
            </a:r>
          </a:p>
          <a:p>
            <a:r>
              <a:rPr lang="en-US"/>
              <a:t>Remote starter</a:t>
            </a:r>
          </a:p>
          <a:p>
            <a:r>
              <a:rPr lang="en-US"/>
              <a:t>Emergency flashers</a:t>
            </a:r>
          </a:p>
          <a:p>
            <a:r>
              <a:rPr lang="en-US"/>
              <a:t>Defrost (front and rear)</a:t>
            </a:r>
          </a:p>
          <a:p>
            <a:r>
              <a:rPr lang="en-US"/>
              <a:t>Heater/air conditioner</a:t>
            </a:r>
          </a:p>
          <a:p>
            <a:r>
              <a:rPr lang="en-US"/>
              <a:t>External temperature control</a:t>
            </a:r>
          </a:p>
          <a:p>
            <a:r>
              <a:rPr lang="en-US"/>
              <a:t>Tire pressure gauge readings in vehicle</a:t>
            </a:r>
          </a:p>
        </p:txBody>
      </p:sp>
    </p:spTree>
    <p:extLst>
      <p:ext uri="{BB962C8B-B14F-4D97-AF65-F5344CB8AC3E}">
        <p14:creationId xmlns:p14="http://schemas.microsoft.com/office/powerpoint/2010/main" val="3852126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E0542-CAED-4F7E-B57D-0A4079E54A33}"/>
              </a:ext>
            </a:extLst>
          </p:cNvPr>
          <p:cNvSpPr>
            <a:spLocks noGrp="1"/>
          </p:cNvSpPr>
          <p:nvPr>
            <p:ph type="title"/>
          </p:nvPr>
        </p:nvSpPr>
        <p:spPr/>
        <p:txBody>
          <a:bodyPr/>
          <a:lstStyle/>
          <a:p>
            <a:r>
              <a:rPr lang="en-US"/>
              <a:t>Choices and Consequences</a:t>
            </a:r>
          </a:p>
        </p:txBody>
      </p:sp>
      <p:sp>
        <p:nvSpPr>
          <p:cNvPr id="3" name="Content Placeholder 2">
            <a:extLst>
              <a:ext uri="{FF2B5EF4-FFF2-40B4-BE49-F238E27FC236}">
                <a16:creationId xmlns:a16="http://schemas.microsoft.com/office/drawing/2014/main" id="{10AD7E06-4E96-4F6D-805F-0BE583248345}"/>
              </a:ext>
            </a:extLst>
          </p:cNvPr>
          <p:cNvSpPr>
            <a:spLocks noGrp="1"/>
          </p:cNvSpPr>
          <p:nvPr>
            <p:ph idx="1"/>
          </p:nvPr>
        </p:nvSpPr>
        <p:spPr/>
        <p:txBody>
          <a:bodyPr vert="horz" lIns="91440" tIns="45720" rIns="91440" bIns="45720" rtlCol="0" anchor="t">
            <a:normAutofit/>
          </a:bodyPr>
          <a:lstStyle/>
          <a:p>
            <a:pPr marL="514350" indent="-514350">
              <a:buFont typeface="+mj-lt"/>
              <a:buAutoNum type="arabicPeriod"/>
            </a:pPr>
            <a:r>
              <a:rPr lang="en-US"/>
              <a:t>How do attitudes, emotions, beliefs and values interfere with safe driving?</a:t>
            </a:r>
          </a:p>
          <a:p>
            <a:pPr marL="514350" indent="-514350">
              <a:buFont typeface="+mj-lt"/>
              <a:buAutoNum type="arabicPeriod"/>
            </a:pPr>
            <a:r>
              <a:rPr lang="en-US"/>
              <a:t>What healthy attitudes and behaviors support a safe driving environment?</a:t>
            </a:r>
          </a:p>
          <a:p>
            <a:pPr marL="514350" indent="-514350">
              <a:buFont typeface="+mj-lt"/>
              <a:buAutoNum type="arabicPeriod"/>
            </a:pPr>
            <a:r>
              <a:rPr lang="en-US"/>
              <a:t>How do unhealthy attitudes and behaviors result in physical and mental impairment?</a:t>
            </a:r>
          </a:p>
          <a:p>
            <a:pPr marL="514350" indent="-514350">
              <a:buFont typeface="+mj-lt"/>
              <a:buAutoNum type="arabicPeriod"/>
            </a:pPr>
            <a:r>
              <a:rPr lang="en-US"/>
              <a:t>What physical and mental conditions interfere with safe driving?</a:t>
            </a:r>
          </a:p>
          <a:p>
            <a:pPr marL="514350" indent="-514350">
              <a:buFont typeface="+mj-lt"/>
              <a:buAutoNum type="arabicPeriod"/>
            </a:pPr>
            <a:r>
              <a:rPr lang="en-US"/>
              <a:t>What are the differences between impulsive and calculated risks?</a:t>
            </a:r>
          </a:p>
          <a:p>
            <a:pPr marL="514350" indent="-514350">
              <a:buFont typeface="+mj-lt"/>
              <a:buAutoNum type="arabicPeriod"/>
            </a:pPr>
            <a:r>
              <a:rPr lang="en-US"/>
              <a:t>What are the differences between aggressive driving and road rage?</a:t>
            </a:r>
          </a:p>
        </p:txBody>
      </p:sp>
    </p:spTree>
    <p:extLst>
      <p:ext uri="{BB962C8B-B14F-4D97-AF65-F5344CB8AC3E}">
        <p14:creationId xmlns:p14="http://schemas.microsoft.com/office/powerpoint/2010/main" val="20270932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170EB-0CD8-467D-BD31-AB3DE0DA5DEF}"/>
              </a:ext>
            </a:extLst>
          </p:cNvPr>
          <p:cNvSpPr>
            <a:spLocks noGrp="1"/>
          </p:cNvSpPr>
          <p:nvPr>
            <p:ph type="title"/>
          </p:nvPr>
        </p:nvSpPr>
        <p:spPr/>
        <p:txBody>
          <a:bodyPr/>
          <a:lstStyle/>
          <a:p>
            <a:r>
              <a:rPr lang="en-US"/>
              <a:t>Peer Teaching:  Assistive Technology Questions</a:t>
            </a:r>
          </a:p>
        </p:txBody>
      </p:sp>
      <p:sp>
        <p:nvSpPr>
          <p:cNvPr id="3" name="Content Placeholder 2">
            <a:extLst>
              <a:ext uri="{FF2B5EF4-FFF2-40B4-BE49-F238E27FC236}">
                <a16:creationId xmlns:a16="http://schemas.microsoft.com/office/drawing/2014/main" id="{C1F4EF5F-C8A8-423B-BEF5-C99F449C225A}"/>
              </a:ext>
            </a:extLst>
          </p:cNvPr>
          <p:cNvSpPr>
            <a:spLocks noGrp="1"/>
          </p:cNvSpPr>
          <p:nvPr>
            <p:ph idx="1"/>
          </p:nvPr>
        </p:nvSpPr>
        <p:spPr/>
        <p:txBody>
          <a:bodyPr/>
          <a:lstStyle/>
          <a:p>
            <a:r>
              <a:rPr lang="en-US"/>
              <a:t>How does this technology work?</a:t>
            </a:r>
          </a:p>
          <a:p>
            <a:endParaRPr lang="en-US"/>
          </a:p>
          <a:p>
            <a:r>
              <a:rPr lang="en-US"/>
              <a:t>What environments or conditions is it appropriate for?</a:t>
            </a:r>
          </a:p>
          <a:p>
            <a:endParaRPr lang="en-US"/>
          </a:p>
          <a:p>
            <a:r>
              <a:rPr lang="en-US"/>
              <a:t>What are the pros of using this technology?</a:t>
            </a:r>
          </a:p>
          <a:p>
            <a:endParaRPr lang="en-US"/>
          </a:p>
          <a:p>
            <a:r>
              <a:rPr lang="en-US"/>
              <a:t>What are the cons of using this technology?</a:t>
            </a:r>
          </a:p>
        </p:txBody>
      </p:sp>
    </p:spTree>
    <p:extLst>
      <p:ext uri="{BB962C8B-B14F-4D97-AF65-F5344CB8AC3E}">
        <p14:creationId xmlns:p14="http://schemas.microsoft.com/office/powerpoint/2010/main" val="2349429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43376-AFE6-4910-8886-F9F0645737FB}"/>
              </a:ext>
            </a:extLst>
          </p:cNvPr>
          <p:cNvSpPr>
            <a:spLocks noGrp="1"/>
          </p:cNvSpPr>
          <p:nvPr>
            <p:ph type="title"/>
          </p:nvPr>
        </p:nvSpPr>
        <p:spPr/>
        <p:txBody>
          <a:bodyPr/>
          <a:lstStyle/>
          <a:p>
            <a:r>
              <a:rPr lang="en-US"/>
              <a:t>References</a:t>
            </a:r>
          </a:p>
        </p:txBody>
      </p:sp>
      <p:sp>
        <p:nvSpPr>
          <p:cNvPr id="4" name="TextBox 3">
            <a:extLst>
              <a:ext uri="{FF2B5EF4-FFF2-40B4-BE49-F238E27FC236}">
                <a16:creationId xmlns:a16="http://schemas.microsoft.com/office/drawing/2014/main" id="{464C143F-5397-442E-BD82-B9B378B38E05}"/>
              </a:ext>
            </a:extLst>
          </p:cNvPr>
          <p:cNvSpPr txBox="1"/>
          <p:nvPr/>
        </p:nvSpPr>
        <p:spPr>
          <a:xfrm>
            <a:off x="787940" y="1575881"/>
            <a:ext cx="10437779" cy="707886"/>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000" dirty="0"/>
              <a:t>National Safety Council Defensive Driving Course. </a:t>
            </a:r>
          </a:p>
          <a:p>
            <a:pPr marL="342900" indent="-342900">
              <a:buFont typeface="Arial" panose="020B0604020202020204" pitchFamily="34" charset="0"/>
              <a:buChar char="•"/>
            </a:pPr>
            <a:endParaRPr lang="en-US" sz="2000" dirty="0">
              <a:cs typeface="Calibri" panose="020F0502020204030204"/>
            </a:endParaRPr>
          </a:p>
        </p:txBody>
      </p:sp>
    </p:spTree>
    <p:extLst>
      <p:ext uri="{BB962C8B-B14F-4D97-AF65-F5344CB8AC3E}">
        <p14:creationId xmlns:p14="http://schemas.microsoft.com/office/powerpoint/2010/main" val="2233942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2C897-E4A9-4124-B3A2-EDD530918EB5}"/>
              </a:ext>
            </a:extLst>
          </p:cNvPr>
          <p:cNvSpPr>
            <a:spLocks noGrp="1"/>
          </p:cNvSpPr>
          <p:nvPr>
            <p:ph type="title"/>
          </p:nvPr>
        </p:nvSpPr>
        <p:spPr/>
        <p:txBody>
          <a:bodyPr/>
          <a:lstStyle/>
          <a:p>
            <a:r>
              <a:rPr lang="en-US"/>
              <a:t>Brainstorm</a:t>
            </a:r>
          </a:p>
        </p:txBody>
      </p:sp>
      <p:sp>
        <p:nvSpPr>
          <p:cNvPr id="3" name="Content Placeholder 2">
            <a:extLst>
              <a:ext uri="{FF2B5EF4-FFF2-40B4-BE49-F238E27FC236}">
                <a16:creationId xmlns:a16="http://schemas.microsoft.com/office/drawing/2014/main" id="{6E76DFB4-245E-4455-992E-C3484D3EEB7E}"/>
              </a:ext>
            </a:extLst>
          </p:cNvPr>
          <p:cNvSpPr>
            <a:spLocks noGrp="1"/>
          </p:cNvSpPr>
          <p:nvPr>
            <p:ph idx="1"/>
          </p:nvPr>
        </p:nvSpPr>
        <p:spPr>
          <a:xfrm>
            <a:off x="484632" y="1736277"/>
            <a:ext cx="6507295" cy="4440685"/>
          </a:xfrm>
        </p:spPr>
        <p:txBody>
          <a:bodyPr vert="horz" lIns="91440" tIns="45720" rIns="91440" bIns="45720" rtlCol="0" anchor="t">
            <a:normAutofit/>
          </a:bodyPr>
          <a:lstStyle/>
          <a:p>
            <a:r>
              <a:rPr lang="en-US"/>
              <a:t>As we drive, there are a number of environmental conditions that we will encounter where we will not only need to see other drivers, but also be seen by other drivers.</a:t>
            </a:r>
          </a:p>
          <a:p>
            <a:endParaRPr lang="en-US"/>
          </a:p>
          <a:p>
            <a:r>
              <a:rPr lang="en-US"/>
              <a:t>Let’s brainstorm different environmental conditions you might encounter and how they could affect your ability to safely operate your vehicle.</a:t>
            </a:r>
          </a:p>
        </p:txBody>
      </p:sp>
      <p:pic>
        <p:nvPicPr>
          <p:cNvPr id="5" name="Picture 4" descr="Image showing driving in the rain.  Royalty free image from pexels.com">
            <a:extLst>
              <a:ext uri="{FF2B5EF4-FFF2-40B4-BE49-F238E27FC236}">
                <a16:creationId xmlns:a16="http://schemas.microsoft.com/office/drawing/2014/main" id="{DE9F0F93-4358-461F-BB29-28601A3843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25909" y="2170546"/>
            <a:ext cx="4393242" cy="2929074"/>
          </a:xfrm>
          <a:prstGeom prst="rect">
            <a:avLst/>
          </a:prstGeom>
        </p:spPr>
      </p:pic>
    </p:spTree>
    <p:extLst>
      <p:ext uri="{BB962C8B-B14F-4D97-AF65-F5344CB8AC3E}">
        <p14:creationId xmlns:p14="http://schemas.microsoft.com/office/powerpoint/2010/main" val="1128465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82C0A-9494-4053-AA1E-52F9656BB27C}"/>
              </a:ext>
            </a:extLst>
          </p:cNvPr>
          <p:cNvSpPr>
            <a:spLocks noGrp="1"/>
          </p:cNvSpPr>
          <p:nvPr>
            <p:ph type="title"/>
          </p:nvPr>
        </p:nvSpPr>
        <p:spPr/>
        <p:txBody>
          <a:bodyPr/>
          <a:lstStyle/>
          <a:p>
            <a:r>
              <a:rPr lang="en-US"/>
              <a:t>Did You Know?</a:t>
            </a:r>
          </a:p>
        </p:txBody>
      </p:sp>
      <p:sp>
        <p:nvSpPr>
          <p:cNvPr id="3" name="Content Placeholder 2">
            <a:extLst>
              <a:ext uri="{FF2B5EF4-FFF2-40B4-BE49-F238E27FC236}">
                <a16:creationId xmlns:a16="http://schemas.microsoft.com/office/drawing/2014/main" id="{9B2B39CF-5021-439E-BBC6-D43472C87E16}"/>
              </a:ext>
            </a:extLst>
          </p:cNvPr>
          <p:cNvSpPr>
            <a:spLocks noGrp="1"/>
          </p:cNvSpPr>
          <p:nvPr>
            <p:ph idx="1"/>
          </p:nvPr>
        </p:nvSpPr>
        <p:spPr>
          <a:xfrm>
            <a:off x="484632" y="1736278"/>
            <a:ext cx="11045952" cy="2008872"/>
          </a:xfrm>
        </p:spPr>
        <p:txBody>
          <a:bodyPr/>
          <a:lstStyle/>
          <a:p>
            <a:pPr marR="124199"/>
            <a:r>
              <a:rPr lang="en-US" altLang="zh-CN"/>
              <a:t>According to the National Safety Council, traffic death rates are up to three times greater at night than during the day.</a:t>
            </a:r>
          </a:p>
          <a:p>
            <a:pPr marR="0"/>
            <a:r>
              <a:rPr lang="en-US" altLang="zh-CN"/>
              <a:t>Driving at night is more dangerous because 90% of a driver's reaction depends on vision.</a:t>
            </a:r>
          </a:p>
          <a:p>
            <a:endParaRPr lang="en-US"/>
          </a:p>
        </p:txBody>
      </p:sp>
      <p:pic>
        <p:nvPicPr>
          <p:cNvPr id="4" name="9B898801-089E-4049-0F8F-A8C985319655" descr="Image showing a car crash at night.">
            <a:extLst>
              <a:ext uri="{FF2B5EF4-FFF2-40B4-BE49-F238E27FC236}">
                <a16:creationId xmlns:a16="http://schemas.microsoft.com/office/drawing/2014/main" id="{167B32C7-2339-41F3-9F4D-DAB4576A99E1}"/>
              </a:ext>
            </a:extLst>
          </p:cNvPr>
          <p:cNvPicPr>
            <a:picLocks noChangeAspect="1"/>
          </p:cNvPicPr>
          <p:nvPr/>
        </p:nvPicPr>
        <p:blipFill>
          <a:blip r:embed="rId2" cstate="print">
            <a:extLst>
              <a:ext uri="{826E00F4-F0D4-4D50-35D6-95A85DF24BDE}"/>
            </a:extLst>
          </a:blip>
          <a:stretch>
            <a:fillRect/>
          </a:stretch>
        </p:blipFill>
        <p:spPr>
          <a:xfrm>
            <a:off x="4486072" y="3769533"/>
            <a:ext cx="3626796" cy="2392678"/>
          </a:xfrm>
          <a:prstGeom prst="rect">
            <a:avLst/>
          </a:prstGeom>
        </p:spPr>
      </p:pic>
    </p:spTree>
    <p:extLst>
      <p:ext uri="{BB962C8B-B14F-4D97-AF65-F5344CB8AC3E}">
        <p14:creationId xmlns:p14="http://schemas.microsoft.com/office/powerpoint/2010/main" val="134831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70DEE4-1459-4C64-B387-D6C469AD6584}"/>
              </a:ext>
            </a:extLst>
          </p:cNvPr>
          <p:cNvSpPr>
            <a:spLocks noGrp="1"/>
          </p:cNvSpPr>
          <p:nvPr>
            <p:ph idx="1"/>
          </p:nvPr>
        </p:nvSpPr>
        <p:spPr>
          <a:xfrm>
            <a:off x="484632" y="1736277"/>
            <a:ext cx="8416177" cy="4440685"/>
          </a:xfrm>
        </p:spPr>
        <p:txBody>
          <a:bodyPr/>
          <a:lstStyle/>
          <a:p>
            <a:pPr marL="0" indent="0">
              <a:buNone/>
            </a:pPr>
            <a:r>
              <a:rPr lang="en-US"/>
              <a:t>What are your eyes naturally attracted to in this picture?</a:t>
            </a:r>
          </a:p>
          <a:p>
            <a:pPr marL="0" indent="0">
              <a:buNone/>
            </a:pPr>
            <a:endParaRPr lang="en-US"/>
          </a:p>
          <a:p>
            <a:pPr marL="0" indent="0">
              <a:buNone/>
            </a:pPr>
            <a:r>
              <a:rPr lang="en-US"/>
              <a:t>The lights?</a:t>
            </a:r>
          </a:p>
          <a:p>
            <a:pPr marL="0" indent="0">
              <a:buNone/>
            </a:pPr>
            <a:endParaRPr lang="en-US"/>
          </a:p>
          <a:p>
            <a:pPr marL="0" indent="0">
              <a:buNone/>
            </a:pPr>
            <a:r>
              <a:rPr lang="en-US"/>
              <a:t>We call this the “Moth Syndrome”</a:t>
            </a:r>
          </a:p>
        </p:txBody>
      </p:sp>
      <p:pic>
        <p:nvPicPr>
          <p:cNvPr id="4" name="246516A8-65C2-455B-A739-E345F5D62120" descr="Image showing a drivers view at night with bright lights.">
            <a:extLst>
              <a:ext uri="{FF2B5EF4-FFF2-40B4-BE49-F238E27FC236}">
                <a16:creationId xmlns:a16="http://schemas.microsoft.com/office/drawing/2014/main" id="{796AE117-3B7C-4AC1-AC25-122F1F0B9655}"/>
              </a:ext>
            </a:extLst>
          </p:cNvPr>
          <p:cNvPicPr>
            <a:picLocks noChangeAspect="1"/>
          </p:cNvPicPr>
          <p:nvPr/>
        </p:nvPicPr>
        <p:blipFill>
          <a:blip r:embed="rId2" cstate="print">
            <a:extLst>
              <a:ext uri="{F1443456-702B-4C06-BF7E-0C1C1CE18769}"/>
            </a:extLst>
          </a:blip>
          <a:stretch>
            <a:fillRect/>
          </a:stretch>
        </p:blipFill>
        <p:spPr>
          <a:xfrm>
            <a:off x="6488349" y="2831579"/>
            <a:ext cx="5219019" cy="3677036"/>
          </a:xfrm>
          <a:prstGeom prst="rect">
            <a:avLst/>
          </a:prstGeom>
        </p:spPr>
      </p:pic>
    </p:spTree>
    <p:extLst>
      <p:ext uri="{BB962C8B-B14F-4D97-AF65-F5344CB8AC3E}">
        <p14:creationId xmlns:p14="http://schemas.microsoft.com/office/powerpoint/2010/main" val="4221558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10B70B-158C-48C9-8C7C-E349B3982DA5}"/>
              </a:ext>
            </a:extLst>
          </p:cNvPr>
          <p:cNvSpPr>
            <a:spLocks noGrp="1"/>
          </p:cNvSpPr>
          <p:nvPr>
            <p:ph idx="1"/>
          </p:nvPr>
        </p:nvSpPr>
        <p:spPr>
          <a:xfrm>
            <a:off x="377628" y="607869"/>
            <a:ext cx="11045952" cy="2427161"/>
          </a:xfrm>
        </p:spPr>
        <p:txBody>
          <a:bodyPr/>
          <a:lstStyle/>
          <a:p>
            <a:pPr marL="0" indent="0">
              <a:buNone/>
            </a:pPr>
            <a:r>
              <a:rPr lang="en-US"/>
              <a:t>Visual skills such as depth perception, color recognition, and peripheral vision are limited at night.  Can you identify the color of these cars?</a:t>
            </a:r>
          </a:p>
          <a:p>
            <a:pPr marL="0" indent="0">
              <a:buNone/>
            </a:pPr>
            <a:endParaRPr lang="en-US"/>
          </a:p>
          <a:p>
            <a:pPr marL="0" indent="0">
              <a:buNone/>
            </a:pPr>
            <a:r>
              <a:rPr lang="en-US"/>
              <a:t>Which ones are closer or farther away?  Can you see the pavement markings ahead?</a:t>
            </a:r>
          </a:p>
        </p:txBody>
      </p:sp>
      <p:pic>
        <p:nvPicPr>
          <p:cNvPr id="4" name="B267E0F8-A70B-401D-2DEF-ACD6CD71BA7E" descr="Image showing a what a driver sees at night.">
            <a:extLst>
              <a:ext uri="{FF2B5EF4-FFF2-40B4-BE49-F238E27FC236}">
                <a16:creationId xmlns:a16="http://schemas.microsoft.com/office/drawing/2014/main" id="{5D647A9B-7538-4664-A380-3C0FF9490E19}"/>
              </a:ext>
            </a:extLst>
          </p:cNvPr>
          <p:cNvPicPr>
            <a:picLocks noChangeAspect="1"/>
          </p:cNvPicPr>
          <p:nvPr/>
        </p:nvPicPr>
        <p:blipFill>
          <a:blip r:embed="rId2" cstate="print">
            <a:extLst>
              <a:ext uri="{5EC0041F-5575-47F4-E405-68E3F6765EA1}"/>
            </a:extLst>
          </a:blip>
          <a:stretch>
            <a:fillRect/>
          </a:stretch>
        </p:blipFill>
        <p:spPr>
          <a:xfrm>
            <a:off x="4398524" y="2599312"/>
            <a:ext cx="5085944" cy="3967507"/>
          </a:xfrm>
          <a:prstGeom prst="rect">
            <a:avLst/>
          </a:prstGeom>
        </p:spPr>
      </p:pic>
    </p:spTree>
    <p:extLst>
      <p:ext uri="{BB962C8B-B14F-4D97-AF65-F5344CB8AC3E}">
        <p14:creationId xmlns:p14="http://schemas.microsoft.com/office/powerpoint/2010/main" val="13997104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YSDETemplate.potx" id="{3F8790EA-24EE-442F-973A-301FD94654F4}" vid="{88D5A31E-5201-41E3-B478-0AD2E9E9AD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TotalTime>
  <Words>2663</Words>
  <Application>Microsoft Office PowerPoint</Application>
  <PresentationFormat>Widescreen</PresentationFormat>
  <Paragraphs>312</Paragraphs>
  <Slides>51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51</vt:i4>
      </vt:variant>
    </vt:vector>
  </HeadingPairs>
  <TitlesOfParts>
    <vt:vector size="55" baseType="lpstr">
      <vt:lpstr>Arial</vt:lpstr>
      <vt:lpstr>Calibri</vt:lpstr>
      <vt:lpstr>Calibri Light</vt:lpstr>
      <vt:lpstr>Office Theme</vt:lpstr>
      <vt:lpstr>PowerPoint Presentation</vt:lpstr>
      <vt:lpstr>Session Goals</vt:lpstr>
      <vt:lpstr>Key Vocabulary and Topics</vt:lpstr>
      <vt:lpstr>Key Vocabulary and Topics</vt:lpstr>
      <vt:lpstr>Choices and Consequences</vt:lpstr>
      <vt:lpstr>Brainstorm</vt:lpstr>
      <vt:lpstr>Did You Know?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Driving at Night-Special Considerations</vt:lpstr>
      <vt:lpstr>PowerPoint Presentation</vt:lpstr>
      <vt:lpstr>PowerPoint Presentation</vt:lpstr>
      <vt:lpstr>PowerPoint Presentation</vt:lpstr>
      <vt:lpstr>PowerPoint Presentation</vt:lpstr>
      <vt:lpstr>Identify, List, and Discuss:  Special Factors to Consider for Residential Streets</vt:lpstr>
      <vt:lpstr>Identify Different Weather Conditions</vt:lpstr>
      <vt:lpstr>PowerPoint Presentation</vt:lpstr>
      <vt:lpstr>Sunny Days</vt:lpstr>
      <vt:lpstr>Fog</vt:lpstr>
      <vt:lpstr>Rain</vt:lpstr>
      <vt:lpstr>Reduced Traction</vt:lpstr>
      <vt:lpstr>Downed Power Lines</vt:lpstr>
      <vt:lpstr>Flooding</vt:lpstr>
      <vt:lpstr>Snow, Ice, &amp; Cold Weather</vt:lpstr>
      <vt:lpstr>PowerPoint Presentation</vt:lpstr>
      <vt:lpstr>PowerPoint Presentation</vt:lpstr>
      <vt:lpstr>True or False</vt:lpstr>
      <vt:lpstr>Evasive Actions</vt:lpstr>
      <vt:lpstr>Evasive Steering</vt:lpstr>
      <vt:lpstr>Evasive Braking</vt:lpstr>
      <vt:lpstr>Evasive Acceleration</vt:lpstr>
      <vt:lpstr>Skidding</vt:lpstr>
      <vt:lpstr>Preventing Skidding</vt:lpstr>
      <vt:lpstr>Vehicle Breakdowns</vt:lpstr>
      <vt:lpstr>Vehicle Indicator Light Meanings</vt:lpstr>
      <vt:lpstr>Engine Failure</vt:lpstr>
      <vt:lpstr>Engine Overheating</vt:lpstr>
      <vt:lpstr>Accelerator Failure</vt:lpstr>
      <vt:lpstr>Brake Failure</vt:lpstr>
      <vt:lpstr>Headlight Failure</vt:lpstr>
      <vt:lpstr>Tire Failure</vt:lpstr>
      <vt:lpstr>Car Fire</vt:lpstr>
      <vt:lpstr>Vehicle Feature Learning Activity</vt:lpstr>
      <vt:lpstr>Identifying and Using Equipment and Technology When the Weather and Lighting Conditions Change</vt:lpstr>
      <vt:lpstr>Peer Teaching:  Assistive Technology Questions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Kathleen Kielar</dc:creator>
  <cp:lastModifiedBy>Tilley, Laura J (HEALTH)</cp:lastModifiedBy>
  <cp:revision>15</cp:revision>
  <dcterms:created xsi:type="dcterms:W3CDTF">2021-04-24T11:33:04Z</dcterms:created>
  <dcterms:modified xsi:type="dcterms:W3CDTF">2022-02-08T16:50:34Z</dcterms:modified>
</cp:coreProperties>
</file>