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56" r:id="rId2"/>
    <p:sldId id="257" r:id="rId3"/>
    <p:sldId id="258" r:id="rId4"/>
    <p:sldId id="260" r:id="rId5"/>
    <p:sldId id="262" r:id="rId6"/>
    <p:sldId id="264" r:id="rId7"/>
    <p:sldId id="265" r:id="rId8"/>
    <p:sldId id="266" r:id="rId9"/>
    <p:sldId id="268" r:id="rId10"/>
    <p:sldId id="269" r:id="rId11"/>
    <p:sldId id="270" r:id="rId12"/>
    <p:sldId id="271" r:id="rId13"/>
    <p:sldId id="272" r:id="rId14"/>
    <p:sldId id="273" r:id="rId15"/>
    <p:sldId id="274" r:id="rId16"/>
    <p:sldId id="292" r:id="rId17"/>
    <p:sldId id="276" r:id="rId18"/>
    <p:sldId id="277" r:id="rId19"/>
    <p:sldId id="278" r:id="rId20"/>
    <p:sldId id="279" r:id="rId21"/>
    <p:sldId id="280" r:id="rId22"/>
    <p:sldId id="281" r:id="rId23"/>
    <p:sldId id="282" r:id="rId24"/>
    <p:sldId id="283" r:id="rId25"/>
    <p:sldId id="287" r:id="rId26"/>
    <p:sldId id="289"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6" r:id="rId40"/>
    <p:sldId id="30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lley, Laura J (HEALTH)" initials="T(" lastIdx="15" clrIdx="0">
    <p:extLst>
      <p:ext uri="{19B8F6BF-5375-455C-9EA6-DF929625EA0E}">
        <p15:presenceInfo xmlns:p15="http://schemas.microsoft.com/office/powerpoint/2012/main" userId="S::laura.tilley@health.ny.gov::45b18c9a-b861-46a1-9ce3-bfa8c8cc0d4d" providerId="AD"/>
      </p:ext>
    </p:extLst>
  </p:cmAuthor>
  <p:cmAuthor id="2" name="Jagareski, Amy (HEALTH)" initials="JA(" lastIdx="2" clrIdx="1">
    <p:extLst>
      <p:ext uri="{19B8F6BF-5375-455C-9EA6-DF929625EA0E}">
        <p15:presenceInfo xmlns:p15="http://schemas.microsoft.com/office/powerpoint/2012/main" userId="S::Amy.Jagareski@health.ny.gov::48ff280c-0bf8-4281-981d-44e8bf268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07T07:32:48.186" idx="9">
    <p:pos x="10" y="10"/>
    <p:text>To save on the number of slides, add in circle with a transition click on this slide.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B980B9-A41F-4B3C-BA9D-A01A59866E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08548A-4F1B-4878-A049-408C58E5F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5F1A8D-4B45-43CA-9685-75B8094B7256}" type="datetimeFigureOut">
              <a:rPr lang="en-US" smtClean="0"/>
              <a:t>3/24/2022</a:t>
            </a:fld>
            <a:endParaRPr lang="en-US"/>
          </a:p>
        </p:txBody>
      </p:sp>
      <p:sp>
        <p:nvSpPr>
          <p:cNvPr id="4" name="Footer Placeholder 3">
            <a:extLst>
              <a:ext uri="{FF2B5EF4-FFF2-40B4-BE49-F238E27FC236}">
                <a16:creationId xmlns:a16="http://schemas.microsoft.com/office/drawing/2014/main" id="{4B03E527-DBD6-4EF5-B0AA-1FEA798ACA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11F35F-241E-4044-9F77-6F0521C537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ADE29C-A6F4-4C1D-96A9-0682E6C47758}" type="slidenum">
              <a:rPr lang="en-US" smtClean="0"/>
              <a:t>‹#›</a:t>
            </a:fld>
            <a:endParaRPr lang="en-US"/>
          </a:p>
        </p:txBody>
      </p:sp>
    </p:spTree>
    <p:extLst>
      <p:ext uri="{BB962C8B-B14F-4D97-AF65-F5344CB8AC3E}">
        <p14:creationId xmlns:p14="http://schemas.microsoft.com/office/powerpoint/2010/main" val="31556909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20D6FB-C244-4E2D-99EB-46FD0088E4CA}"/>
              </a:ext>
            </a:extLst>
          </p:cNvPr>
          <p:cNvSpPr>
            <a:spLocks noGrp="1"/>
          </p:cNvSpPr>
          <p:nvPr>
            <p:ph type="subTitle" idx="1"/>
          </p:nvPr>
        </p:nvSpPr>
        <p:spPr>
          <a:xfrm>
            <a:off x="1524000" y="5627957"/>
            <a:ext cx="9144000" cy="103133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ECDFA1-7E99-4572-B92F-2974CF620439}"/>
              </a:ext>
            </a:extLst>
          </p:cNvPr>
          <p:cNvSpPr>
            <a:spLocks noGrp="1"/>
          </p:cNvSpPr>
          <p:nvPr>
            <p:ph type="dt" sz="half" idx="10"/>
          </p:nvPr>
        </p:nvSpPr>
        <p:spPr/>
        <p:txBody>
          <a:bodyPr/>
          <a:lstStyle/>
          <a:p>
            <a:fld id="{3138BEEA-B2DB-4562-BE6A-63DCAB908907}" type="datetimeFigureOut">
              <a:rPr lang="en-US" smtClean="0"/>
              <a:t>3/24/2022</a:t>
            </a:fld>
            <a:endParaRPr lang="en-US"/>
          </a:p>
        </p:txBody>
      </p:sp>
      <p:sp>
        <p:nvSpPr>
          <p:cNvPr id="5" name="Footer Placeholder 4">
            <a:extLst>
              <a:ext uri="{FF2B5EF4-FFF2-40B4-BE49-F238E27FC236}">
                <a16:creationId xmlns:a16="http://schemas.microsoft.com/office/drawing/2014/main" id="{0722DC6F-6513-471D-8F02-DD578284E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3DAF8-D216-457F-8824-F21B459F8A64}"/>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1756E27F-31B8-4CD8-3575-6F5A03BBACC3">
            <a:extLst>
              <a:ext uri="{FF2B5EF4-FFF2-40B4-BE49-F238E27FC236}">
                <a16:creationId xmlns:a16="http://schemas.microsoft.com/office/drawing/2014/main" id="{43048D87-27CA-43CA-A959-9732553B9E74}"/>
              </a:ext>
            </a:extLst>
          </p:cNvPr>
          <p:cNvPicPr>
            <a:picLocks noChangeAspect="1"/>
          </p:cNvPicPr>
          <p:nvPr userDrawn="1"/>
        </p:nvPicPr>
        <p:blipFill>
          <a:blip r:embed="rId2" cstate="print">
            <a:extLst>
              <a:ext uri="{C83653E2-384E-4D23-5F25-9F78E51BDEE7}"/>
            </a:extLst>
          </a:blip>
          <a:stretch>
            <a:fillRect/>
          </a:stretch>
        </p:blipFill>
        <p:spPr>
          <a:xfrm>
            <a:off x="228600" y="209550"/>
            <a:ext cx="2743200" cy="1352550"/>
          </a:xfrm>
          <a:prstGeom prst="rect">
            <a:avLst/>
          </a:prstGeom>
        </p:spPr>
      </p:pic>
      <p:pic>
        <p:nvPicPr>
          <p:cNvPr id="8" name="96938C23-77AD-49BE-487D-0034E8DED343">
            <a:extLst>
              <a:ext uri="{FF2B5EF4-FFF2-40B4-BE49-F238E27FC236}">
                <a16:creationId xmlns:a16="http://schemas.microsoft.com/office/drawing/2014/main" id="{6F2B1652-9210-4FFC-8CE4-0F9643C642DB}"/>
              </a:ext>
            </a:extLst>
          </p:cNvPr>
          <p:cNvPicPr>
            <a:picLocks noChangeAspect="1"/>
          </p:cNvPicPr>
          <p:nvPr userDrawn="1"/>
        </p:nvPicPr>
        <p:blipFill>
          <a:blip r:embed="rId3" cstate="print">
            <a:extLst>
              <a:ext uri="{621C407B-CE72-4E94-96D1-27D9495872B2}"/>
            </a:extLst>
          </a:blip>
          <a:stretch>
            <a:fillRect/>
          </a:stretch>
        </p:blipFill>
        <p:spPr>
          <a:xfrm>
            <a:off x="0" y="5429250"/>
            <a:ext cx="12192000" cy="1428750"/>
          </a:xfrm>
          <a:prstGeom prst="rect">
            <a:avLst/>
          </a:prstGeom>
        </p:spPr>
      </p:pic>
      <p:pic>
        <p:nvPicPr>
          <p:cNvPr id="9" name="680E6ED8-7DC6-4530-A281-3614A5C32DAF">
            <a:extLst>
              <a:ext uri="{FF2B5EF4-FFF2-40B4-BE49-F238E27FC236}">
                <a16:creationId xmlns:a16="http://schemas.microsoft.com/office/drawing/2014/main" id="{2F8B00C9-3201-47DC-93CA-019801CA6BC0}"/>
              </a:ext>
            </a:extLst>
          </p:cNvPr>
          <p:cNvPicPr>
            <a:picLocks noChangeAspect="1"/>
          </p:cNvPicPr>
          <p:nvPr userDrawn="1"/>
        </p:nvPicPr>
        <p:blipFill>
          <a:blip r:embed="rId4" cstate="print">
            <a:extLst>
              <a:ext uri="{1BB743DA-DA25-42E9-EF0A-40EC146A3155}"/>
            </a:extLst>
          </a:blip>
          <a:stretch>
            <a:fillRect/>
          </a:stretch>
        </p:blipFill>
        <p:spPr>
          <a:xfrm>
            <a:off x="0" y="5343525"/>
            <a:ext cx="12192000" cy="114300"/>
          </a:xfrm>
          <a:prstGeom prst="rect">
            <a:avLst/>
          </a:prstGeom>
        </p:spPr>
      </p:pic>
    </p:spTree>
    <p:extLst>
      <p:ext uri="{BB962C8B-B14F-4D97-AF65-F5344CB8AC3E}">
        <p14:creationId xmlns:p14="http://schemas.microsoft.com/office/powerpoint/2010/main" val="226892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973C5-32F9-420C-9975-987946717C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D35843-C239-4EAB-A1C1-D8A3D331E5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E1804-B6C1-4EB3-AC54-7E5DA8633B3F}"/>
              </a:ext>
            </a:extLst>
          </p:cNvPr>
          <p:cNvSpPr>
            <a:spLocks noGrp="1"/>
          </p:cNvSpPr>
          <p:nvPr>
            <p:ph type="dt" sz="half" idx="10"/>
          </p:nvPr>
        </p:nvSpPr>
        <p:spPr/>
        <p:txBody>
          <a:bodyPr/>
          <a:lstStyle/>
          <a:p>
            <a:fld id="{3138BEEA-B2DB-4562-BE6A-63DCAB908907}" type="datetimeFigureOut">
              <a:rPr lang="en-US" smtClean="0"/>
              <a:t>3/24/2022</a:t>
            </a:fld>
            <a:endParaRPr lang="en-US"/>
          </a:p>
        </p:txBody>
      </p:sp>
      <p:sp>
        <p:nvSpPr>
          <p:cNvPr id="5" name="Footer Placeholder 4">
            <a:extLst>
              <a:ext uri="{FF2B5EF4-FFF2-40B4-BE49-F238E27FC236}">
                <a16:creationId xmlns:a16="http://schemas.microsoft.com/office/drawing/2014/main" id="{97DF6C02-562F-4E9E-B98F-826D50F0A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CB81D-393D-4450-8964-F853ECB8BA85}"/>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428023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774AD3-04B1-48DA-8522-A1BCAD7BB5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E1D6D5-437B-45EF-B749-06D6DF8C3B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34013-A163-42FE-B2D9-7120C6E056E7}"/>
              </a:ext>
            </a:extLst>
          </p:cNvPr>
          <p:cNvSpPr>
            <a:spLocks noGrp="1"/>
          </p:cNvSpPr>
          <p:nvPr>
            <p:ph type="dt" sz="half" idx="10"/>
          </p:nvPr>
        </p:nvSpPr>
        <p:spPr/>
        <p:txBody>
          <a:bodyPr/>
          <a:lstStyle/>
          <a:p>
            <a:fld id="{3138BEEA-B2DB-4562-BE6A-63DCAB908907}" type="datetimeFigureOut">
              <a:rPr lang="en-US" smtClean="0"/>
              <a:t>3/24/2022</a:t>
            </a:fld>
            <a:endParaRPr lang="en-US"/>
          </a:p>
        </p:txBody>
      </p:sp>
      <p:sp>
        <p:nvSpPr>
          <p:cNvPr id="5" name="Footer Placeholder 4">
            <a:extLst>
              <a:ext uri="{FF2B5EF4-FFF2-40B4-BE49-F238E27FC236}">
                <a16:creationId xmlns:a16="http://schemas.microsoft.com/office/drawing/2014/main" id="{327C4FCF-DA89-47FC-8218-20985B7DA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94D0D-498C-44B4-886E-1CA749589114}"/>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263263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DEF1B-BE00-452D-89FB-4CE8C8FE44A5}"/>
              </a:ext>
            </a:extLst>
          </p:cNvPr>
          <p:cNvSpPr>
            <a:spLocks noGrp="1"/>
          </p:cNvSpPr>
          <p:nvPr>
            <p:ph type="title"/>
          </p:nvPr>
        </p:nvSpPr>
        <p:spPr>
          <a:xfrm>
            <a:off x="161544" y="386332"/>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A2621D1-3F25-45DE-A0D5-DE1C4DA161A0}"/>
              </a:ext>
            </a:extLst>
          </p:cNvPr>
          <p:cNvSpPr>
            <a:spLocks noGrp="1"/>
          </p:cNvSpPr>
          <p:nvPr>
            <p:ph idx="1"/>
          </p:nvPr>
        </p:nvSpPr>
        <p:spPr>
          <a:xfrm>
            <a:off x="484632" y="1736277"/>
            <a:ext cx="11045952" cy="44406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8CDAE-C5AC-4B9B-80C1-9480AF0CE15B}"/>
              </a:ext>
            </a:extLst>
          </p:cNvPr>
          <p:cNvSpPr>
            <a:spLocks noGrp="1"/>
          </p:cNvSpPr>
          <p:nvPr>
            <p:ph type="dt" sz="half" idx="10"/>
          </p:nvPr>
        </p:nvSpPr>
        <p:spPr/>
        <p:txBody>
          <a:bodyPr/>
          <a:lstStyle/>
          <a:p>
            <a:fld id="{3138BEEA-B2DB-4562-BE6A-63DCAB908907}" type="datetimeFigureOut">
              <a:rPr lang="en-US" smtClean="0"/>
              <a:t>3/24/2022</a:t>
            </a:fld>
            <a:endParaRPr lang="en-US"/>
          </a:p>
        </p:txBody>
      </p:sp>
      <p:sp>
        <p:nvSpPr>
          <p:cNvPr id="5" name="Footer Placeholder 4">
            <a:extLst>
              <a:ext uri="{FF2B5EF4-FFF2-40B4-BE49-F238E27FC236}">
                <a16:creationId xmlns:a16="http://schemas.microsoft.com/office/drawing/2014/main" id="{0D2C2BF4-EAD8-46AC-96A4-F37AEAE41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2C0D8-7F86-4198-B0C5-9307B56B8029}"/>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0D3E9B9D-EC46-4B47-449F-30ED668CDDF8">
            <a:extLst>
              <a:ext uri="{FF2B5EF4-FFF2-40B4-BE49-F238E27FC236}">
                <a16:creationId xmlns:a16="http://schemas.microsoft.com/office/drawing/2014/main" id="{08219DFF-79B7-4648-9B6C-F75D12DD89A3}"/>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8" name="A0B49416-1068-42D7-0AF5-99C6460EB5F7">
            <a:extLst>
              <a:ext uri="{FF2B5EF4-FFF2-40B4-BE49-F238E27FC236}">
                <a16:creationId xmlns:a16="http://schemas.microsoft.com/office/drawing/2014/main" id="{5292234D-89E5-4382-94F9-61D18F7B9187}"/>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33237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4B681-4EC7-45BA-842E-1FB9E4917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6C3FB5-5901-4C84-8D36-9170F8BAF2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A692D6-5479-4EFA-9F3E-A430F9424421}"/>
              </a:ext>
            </a:extLst>
          </p:cNvPr>
          <p:cNvSpPr>
            <a:spLocks noGrp="1"/>
          </p:cNvSpPr>
          <p:nvPr>
            <p:ph type="dt" sz="half" idx="10"/>
          </p:nvPr>
        </p:nvSpPr>
        <p:spPr/>
        <p:txBody>
          <a:bodyPr/>
          <a:lstStyle/>
          <a:p>
            <a:fld id="{3138BEEA-B2DB-4562-BE6A-63DCAB908907}" type="datetimeFigureOut">
              <a:rPr lang="en-US" smtClean="0"/>
              <a:t>3/24/2022</a:t>
            </a:fld>
            <a:endParaRPr lang="en-US"/>
          </a:p>
        </p:txBody>
      </p:sp>
      <p:sp>
        <p:nvSpPr>
          <p:cNvPr id="5" name="Footer Placeholder 4">
            <a:extLst>
              <a:ext uri="{FF2B5EF4-FFF2-40B4-BE49-F238E27FC236}">
                <a16:creationId xmlns:a16="http://schemas.microsoft.com/office/drawing/2014/main" id="{21735FB0-1FFA-4AD4-BB42-C387F5435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007A4-E9E1-418C-A362-32468A3C6126}"/>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9" name="0D3E9B9D-EC46-4B47-449F-30ED668CDDF8">
            <a:extLst>
              <a:ext uri="{FF2B5EF4-FFF2-40B4-BE49-F238E27FC236}">
                <a16:creationId xmlns:a16="http://schemas.microsoft.com/office/drawing/2014/main" id="{2640B568-87CB-4821-BB2D-6C6EDEDA273F}"/>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10" name="A0B49416-1068-42D7-0AF5-99C6460EB5F7">
            <a:extLst>
              <a:ext uri="{FF2B5EF4-FFF2-40B4-BE49-F238E27FC236}">
                <a16:creationId xmlns:a16="http://schemas.microsoft.com/office/drawing/2014/main" id="{09AD8733-D7D1-45BC-AF42-2D623FC53E06}"/>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166726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66DD-8B5F-422B-9ABC-8AF60949A2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291D14-B55C-4B9A-8A8B-5F6DD5A258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ACD21A-B65A-4349-B534-090B6D5471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F75A23-B2CB-413A-86D0-2C15ADA9EF31}"/>
              </a:ext>
            </a:extLst>
          </p:cNvPr>
          <p:cNvSpPr>
            <a:spLocks noGrp="1"/>
          </p:cNvSpPr>
          <p:nvPr>
            <p:ph type="dt" sz="half" idx="10"/>
          </p:nvPr>
        </p:nvSpPr>
        <p:spPr/>
        <p:txBody>
          <a:bodyPr/>
          <a:lstStyle/>
          <a:p>
            <a:fld id="{3138BEEA-B2DB-4562-BE6A-63DCAB908907}" type="datetimeFigureOut">
              <a:rPr lang="en-US" smtClean="0"/>
              <a:t>3/24/2022</a:t>
            </a:fld>
            <a:endParaRPr lang="en-US"/>
          </a:p>
        </p:txBody>
      </p:sp>
      <p:sp>
        <p:nvSpPr>
          <p:cNvPr id="6" name="Footer Placeholder 5">
            <a:extLst>
              <a:ext uri="{FF2B5EF4-FFF2-40B4-BE49-F238E27FC236}">
                <a16:creationId xmlns:a16="http://schemas.microsoft.com/office/drawing/2014/main" id="{2091A8C4-F16C-44E3-A4FA-75E39B478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3FB1D-1872-4074-B509-91680C269234}"/>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8" name="0D3E9B9D-EC46-4B47-449F-30ED668CDDF8">
            <a:extLst>
              <a:ext uri="{FF2B5EF4-FFF2-40B4-BE49-F238E27FC236}">
                <a16:creationId xmlns:a16="http://schemas.microsoft.com/office/drawing/2014/main" id="{B36559A0-2743-4C34-8D47-284A46AF8407}"/>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9" name="A0B49416-1068-42D7-0AF5-99C6460EB5F7">
            <a:extLst>
              <a:ext uri="{FF2B5EF4-FFF2-40B4-BE49-F238E27FC236}">
                <a16:creationId xmlns:a16="http://schemas.microsoft.com/office/drawing/2014/main" id="{37213C98-5D23-4669-906B-F44833B8B3F5}"/>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335785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CFFF-9C5D-450A-A4EA-10AEBEC3CC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DEF4-29F0-4249-9907-156C6D5699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912D69-E730-42CF-82A9-59F70F848F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211CE6-9C72-4923-B72C-315F66B86C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26DB5F-DF22-4DE5-B648-64F87CBBC3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4902F-17C5-4EEF-99A1-77B9B96EB51D}"/>
              </a:ext>
            </a:extLst>
          </p:cNvPr>
          <p:cNvSpPr>
            <a:spLocks noGrp="1"/>
          </p:cNvSpPr>
          <p:nvPr>
            <p:ph type="dt" sz="half" idx="10"/>
          </p:nvPr>
        </p:nvSpPr>
        <p:spPr/>
        <p:txBody>
          <a:bodyPr/>
          <a:lstStyle/>
          <a:p>
            <a:fld id="{3138BEEA-B2DB-4562-BE6A-63DCAB908907}" type="datetimeFigureOut">
              <a:rPr lang="en-US" smtClean="0"/>
              <a:t>3/24/2022</a:t>
            </a:fld>
            <a:endParaRPr lang="en-US"/>
          </a:p>
        </p:txBody>
      </p:sp>
      <p:sp>
        <p:nvSpPr>
          <p:cNvPr id="8" name="Footer Placeholder 7">
            <a:extLst>
              <a:ext uri="{FF2B5EF4-FFF2-40B4-BE49-F238E27FC236}">
                <a16:creationId xmlns:a16="http://schemas.microsoft.com/office/drawing/2014/main" id="{C3FAAC32-37FF-4CBA-8858-E97C707AD5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3CAA43-D6C8-4BA3-9640-0278EC88B326}"/>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10" name="0D3E9B9D-EC46-4B47-449F-30ED668CDDF8">
            <a:extLst>
              <a:ext uri="{FF2B5EF4-FFF2-40B4-BE49-F238E27FC236}">
                <a16:creationId xmlns:a16="http://schemas.microsoft.com/office/drawing/2014/main" id="{2DAA9223-59DD-4CB3-B9B3-07BE81986C42}"/>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11" name="A0B49416-1068-42D7-0AF5-99C6460EB5F7">
            <a:extLst>
              <a:ext uri="{FF2B5EF4-FFF2-40B4-BE49-F238E27FC236}">
                <a16:creationId xmlns:a16="http://schemas.microsoft.com/office/drawing/2014/main" id="{D453D611-9B9B-4624-9081-7C004CF7BB90}"/>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240111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2D97-07D9-455F-A684-D10C2FE3F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616DEA-4E55-42D6-80D2-0957F222AD09}"/>
              </a:ext>
            </a:extLst>
          </p:cNvPr>
          <p:cNvSpPr>
            <a:spLocks noGrp="1"/>
          </p:cNvSpPr>
          <p:nvPr>
            <p:ph type="dt" sz="half" idx="10"/>
          </p:nvPr>
        </p:nvSpPr>
        <p:spPr/>
        <p:txBody>
          <a:bodyPr/>
          <a:lstStyle/>
          <a:p>
            <a:fld id="{3138BEEA-B2DB-4562-BE6A-63DCAB908907}" type="datetimeFigureOut">
              <a:rPr lang="en-US" smtClean="0"/>
              <a:t>3/24/2022</a:t>
            </a:fld>
            <a:endParaRPr lang="en-US"/>
          </a:p>
        </p:txBody>
      </p:sp>
      <p:sp>
        <p:nvSpPr>
          <p:cNvPr id="4" name="Footer Placeholder 3">
            <a:extLst>
              <a:ext uri="{FF2B5EF4-FFF2-40B4-BE49-F238E27FC236}">
                <a16:creationId xmlns:a16="http://schemas.microsoft.com/office/drawing/2014/main" id="{36A05648-AD21-4109-BA02-D4C6C61BA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FA85BB-FD7F-43BA-BE98-A37B4FC587D8}"/>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6" name="0D3E9B9D-EC46-4B47-449F-30ED668CDDF8">
            <a:extLst>
              <a:ext uri="{FF2B5EF4-FFF2-40B4-BE49-F238E27FC236}">
                <a16:creationId xmlns:a16="http://schemas.microsoft.com/office/drawing/2014/main" id="{91AF33EA-35D9-4178-AB05-76018CB79C9B}"/>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7" name="A0B49416-1068-42D7-0AF5-99C6460EB5F7">
            <a:extLst>
              <a:ext uri="{FF2B5EF4-FFF2-40B4-BE49-F238E27FC236}">
                <a16:creationId xmlns:a16="http://schemas.microsoft.com/office/drawing/2014/main" id="{1BE68E4F-CE58-45F9-9041-1C8A1BA2C905}"/>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2012230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0AE15-94E9-45DD-82F1-D95053ECE0F1}"/>
              </a:ext>
            </a:extLst>
          </p:cNvPr>
          <p:cNvSpPr>
            <a:spLocks noGrp="1"/>
          </p:cNvSpPr>
          <p:nvPr>
            <p:ph type="dt" sz="half" idx="10"/>
          </p:nvPr>
        </p:nvSpPr>
        <p:spPr/>
        <p:txBody>
          <a:bodyPr/>
          <a:lstStyle/>
          <a:p>
            <a:fld id="{3138BEEA-B2DB-4562-BE6A-63DCAB908907}" type="datetimeFigureOut">
              <a:rPr lang="en-US" smtClean="0"/>
              <a:t>3/24/2022</a:t>
            </a:fld>
            <a:endParaRPr lang="en-US"/>
          </a:p>
        </p:txBody>
      </p:sp>
      <p:sp>
        <p:nvSpPr>
          <p:cNvPr id="3" name="Footer Placeholder 2">
            <a:extLst>
              <a:ext uri="{FF2B5EF4-FFF2-40B4-BE49-F238E27FC236}">
                <a16:creationId xmlns:a16="http://schemas.microsoft.com/office/drawing/2014/main" id="{B355D95B-973D-42E7-BC16-8C2B023CCE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10744B-B8A9-4ECA-ADB1-9A9CDB34021F}"/>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5" name="0D3E9B9D-EC46-4B47-449F-30ED668CDDF8">
            <a:extLst>
              <a:ext uri="{FF2B5EF4-FFF2-40B4-BE49-F238E27FC236}">
                <a16:creationId xmlns:a16="http://schemas.microsoft.com/office/drawing/2014/main" id="{4CE6D3DA-EE98-46C0-B942-E591D4C2108E}"/>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6" name="A0B49416-1068-42D7-0AF5-99C6460EB5F7">
            <a:extLst>
              <a:ext uri="{FF2B5EF4-FFF2-40B4-BE49-F238E27FC236}">
                <a16:creationId xmlns:a16="http://schemas.microsoft.com/office/drawing/2014/main" id="{EDBF4FC3-CFF5-4956-8892-1E415F650386}"/>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182164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063D-B22E-44B3-A94E-3DB0E9E469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70B9A4-D939-4D15-9E5B-676E7F5F5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585795-7FB6-4A26-AD21-18931FC3E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81D5BC-6959-4FCF-95B8-2B3D6DAB5FCD}"/>
              </a:ext>
            </a:extLst>
          </p:cNvPr>
          <p:cNvSpPr>
            <a:spLocks noGrp="1"/>
          </p:cNvSpPr>
          <p:nvPr>
            <p:ph type="dt" sz="half" idx="10"/>
          </p:nvPr>
        </p:nvSpPr>
        <p:spPr/>
        <p:txBody>
          <a:bodyPr/>
          <a:lstStyle/>
          <a:p>
            <a:fld id="{3138BEEA-B2DB-4562-BE6A-63DCAB908907}" type="datetimeFigureOut">
              <a:rPr lang="en-US" smtClean="0"/>
              <a:t>3/24/2022</a:t>
            </a:fld>
            <a:endParaRPr lang="en-US"/>
          </a:p>
        </p:txBody>
      </p:sp>
      <p:sp>
        <p:nvSpPr>
          <p:cNvPr id="6" name="Footer Placeholder 5">
            <a:extLst>
              <a:ext uri="{FF2B5EF4-FFF2-40B4-BE49-F238E27FC236}">
                <a16:creationId xmlns:a16="http://schemas.microsoft.com/office/drawing/2014/main" id="{6494EEEC-E719-42EC-B34B-BB53CD927D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BB2EBD-E940-4FEC-98E5-1671BFBD3E62}"/>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277058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6AE4-8514-4BBF-893E-83AB276C5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D143BC-7461-4761-8202-37C591280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4DBE91-9A61-441D-B046-82BCF1B7D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26830F-053A-4B2C-9ECD-1501EB4C5061}"/>
              </a:ext>
            </a:extLst>
          </p:cNvPr>
          <p:cNvSpPr>
            <a:spLocks noGrp="1"/>
          </p:cNvSpPr>
          <p:nvPr>
            <p:ph type="dt" sz="half" idx="10"/>
          </p:nvPr>
        </p:nvSpPr>
        <p:spPr/>
        <p:txBody>
          <a:bodyPr/>
          <a:lstStyle/>
          <a:p>
            <a:fld id="{3138BEEA-B2DB-4562-BE6A-63DCAB908907}" type="datetimeFigureOut">
              <a:rPr lang="en-US" smtClean="0"/>
              <a:t>3/24/2022</a:t>
            </a:fld>
            <a:endParaRPr lang="en-US"/>
          </a:p>
        </p:txBody>
      </p:sp>
      <p:sp>
        <p:nvSpPr>
          <p:cNvPr id="6" name="Footer Placeholder 5">
            <a:extLst>
              <a:ext uri="{FF2B5EF4-FFF2-40B4-BE49-F238E27FC236}">
                <a16:creationId xmlns:a16="http://schemas.microsoft.com/office/drawing/2014/main" id="{9D8E13A1-3145-4283-AB62-CDC391947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4D2C8-9B5A-4076-8C1C-85DF15D96E7F}"/>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7331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2F983-696D-4D06-B28E-D26FBE052E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A57630-6B73-4B29-A9CF-3F547CCA86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2B1D9-19D4-4B6A-A65A-130B44703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8BEEA-B2DB-4562-BE6A-63DCAB908907}" type="datetimeFigureOut">
              <a:rPr lang="en-US" smtClean="0"/>
              <a:t>3/24/2022</a:t>
            </a:fld>
            <a:endParaRPr lang="en-US"/>
          </a:p>
        </p:txBody>
      </p:sp>
      <p:sp>
        <p:nvSpPr>
          <p:cNvPr id="5" name="Footer Placeholder 4">
            <a:extLst>
              <a:ext uri="{FF2B5EF4-FFF2-40B4-BE49-F238E27FC236}">
                <a16:creationId xmlns:a16="http://schemas.microsoft.com/office/drawing/2014/main" id="{1D5FCEFC-EE83-42FD-B44A-6BB5E6947E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212B46-A3D3-42F2-A03B-F2B4663377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464BB-15C9-45B6-BE04-972AA5E9E29B}" type="slidenum">
              <a:rPr lang="en-US" smtClean="0"/>
              <a:t>‹#›</a:t>
            </a:fld>
            <a:endParaRPr lang="en-US"/>
          </a:p>
        </p:txBody>
      </p:sp>
    </p:spTree>
    <p:extLst>
      <p:ext uri="{BB962C8B-B14F-4D97-AF65-F5344CB8AC3E}">
        <p14:creationId xmlns:p14="http://schemas.microsoft.com/office/powerpoint/2010/main" val="3961591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D99EB7-F9FC-4C7B-B143-236E214EFA33}"/>
              </a:ext>
            </a:extLst>
          </p:cNvPr>
          <p:cNvSpPr>
            <a:spLocks noGrp="1"/>
          </p:cNvSpPr>
          <p:nvPr>
            <p:ph type="subTitle" idx="1"/>
          </p:nvPr>
        </p:nvSpPr>
        <p:spPr/>
        <p:txBody>
          <a:bodyPr>
            <a:normAutofit/>
          </a:bodyPr>
          <a:lstStyle/>
          <a:p>
            <a:r>
              <a:rPr lang="en-US" sz="4000"/>
              <a:t>Vision and Space</a:t>
            </a:r>
          </a:p>
        </p:txBody>
      </p:sp>
    </p:spTree>
    <p:extLst>
      <p:ext uri="{BB962C8B-B14F-4D97-AF65-F5344CB8AC3E}">
        <p14:creationId xmlns:p14="http://schemas.microsoft.com/office/powerpoint/2010/main" val="117030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8B3E1-776F-4E31-98A5-2A952E90F751}"/>
              </a:ext>
            </a:extLst>
          </p:cNvPr>
          <p:cNvSpPr>
            <a:spLocks noGrp="1"/>
          </p:cNvSpPr>
          <p:nvPr>
            <p:ph type="title"/>
          </p:nvPr>
        </p:nvSpPr>
        <p:spPr/>
        <p:txBody>
          <a:bodyPr/>
          <a:lstStyle/>
          <a:p>
            <a:r>
              <a:rPr lang="en-US"/>
              <a:t>Blind Spots</a:t>
            </a:r>
          </a:p>
        </p:txBody>
      </p:sp>
      <p:sp>
        <p:nvSpPr>
          <p:cNvPr id="3" name="Content Placeholder 2">
            <a:extLst>
              <a:ext uri="{FF2B5EF4-FFF2-40B4-BE49-F238E27FC236}">
                <a16:creationId xmlns:a16="http://schemas.microsoft.com/office/drawing/2014/main" id="{1C5E25D5-698A-4B87-B226-2F4775536FFB}"/>
              </a:ext>
            </a:extLst>
          </p:cNvPr>
          <p:cNvSpPr>
            <a:spLocks noGrp="1"/>
          </p:cNvSpPr>
          <p:nvPr>
            <p:ph idx="1"/>
          </p:nvPr>
        </p:nvSpPr>
        <p:spPr/>
        <p:txBody>
          <a:bodyPr/>
          <a:lstStyle/>
          <a:p>
            <a:r>
              <a:rPr lang="en-US" dirty="0"/>
              <a:t>Blind spots are areas around the vehicle that cannot be directly observed by the driver while at the controls.</a:t>
            </a:r>
          </a:p>
          <a:p>
            <a:endParaRPr lang="en-US" dirty="0"/>
          </a:p>
          <a:p>
            <a:r>
              <a:rPr lang="en-US" dirty="0"/>
              <a:t>They can be caused by the window pillars, head rests, passengers, and other objects.</a:t>
            </a:r>
          </a:p>
          <a:p>
            <a:endParaRPr lang="en-US" dirty="0"/>
          </a:p>
          <a:p>
            <a:endParaRPr lang="en-US" dirty="0"/>
          </a:p>
        </p:txBody>
      </p:sp>
    </p:spTree>
    <p:extLst>
      <p:ext uri="{BB962C8B-B14F-4D97-AF65-F5344CB8AC3E}">
        <p14:creationId xmlns:p14="http://schemas.microsoft.com/office/powerpoint/2010/main" val="2537015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0E1C-6289-4E01-B52D-22FFA5F1BCE5}"/>
              </a:ext>
            </a:extLst>
          </p:cNvPr>
          <p:cNvSpPr>
            <a:spLocks noGrp="1"/>
          </p:cNvSpPr>
          <p:nvPr>
            <p:ph type="title"/>
          </p:nvPr>
        </p:nvSpPr>
        <p:spPr/>
        <p:txBody>
          <a:bodyPr/>
          <a:lstStyle/>
          <a:p>
            <a:r>
              <a:rPr lang="en-US"/>
              <a:t>Compensating for Blind Spots</a:t>
            </a:r>
          </a:p>
        </p:txBody>
      </p:sp>
      <p:sp>
        <p:nvSpPr>
          <p:cNvPr id="3" name="Content Placeholder 2">
            <a:extLst>
              <a:ext uri="{FF2B5EF4-FFF2-40B4-BE49-F238E27FC236}">
                <a16:creationId xmlns:a16="http://schemas.microsoft.com/office/drawing/2014/main" id="{82A9E107-896C-4550-8B7C-29C92354833F}"/>
              </a:ext>
            </a:extLst>
          </p:cNvPr>
          <p:cNvSpPr>
            <a:spLocks noGrp="1"/>
          </p:cNvSpPr>
          <p:nvPr>
            <p:ph idx="1"/>
          </p:nvPr>
        </p:nvSpPr>
        <p:spPr/>
        <p:txBody>
          <a:bodyPr/>
          <a:lstStyle/>
          <a:p>
            <a:r>
              <a:rPr lang="en-US" dirty="0"/>
              <a:t>When changing lanes, remember to execute a signal (to let other know your intention), check your mirrors, and complete a head check in the direction you intend to move.</a:t>
            </a:r>
          </a:p>
          <a:p>
            <a:endParaRPr lang="en-US" dirty="0"/>
          </a:p>
          <a:p>
            <a:r>
              <a:rPr lang="en-US" dirty="0"/>
              <a:t>You also might have to lean forward or to a side to view the space you wish to enter.</a:t>
            </a:r>
          </a:p>
        </p:txBody>
      </p:sp>
    </p:spTree>
    <p:extLst>
      <p:ext uri="{BB962C8B-B14F-4D97-AF65-F5344CB8AC3E}">
        <p14:creationId xmlns:p14="http://schemas.microsoft.com/office/powerpoint/2010/main" val="236779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FE81-C28F-4C17-8F39-100F352A32B2}"/>
              </a:ext>
            </a:extLst>
          </p:cNvPr>
          <p:cNvSpPr>
            <a:spLocks noGrp="1"/>
          </p:cNvSpPr>
          <p:nvPr>
            <p:ph type="title"/>
          </p:nvPr>
        </p:nvSpPr>
        <p:spPr/>
        <p:txBody>
          <a:bodyPr/>
          <a:lstStyle/>
          <a:p>
            <a:r>
              <a:rPr lang="en-US"/>
              <a:t>Knowing Where and What to Search for</a:t>
            </a:r>
          </a:p>
        </p:txBody>
      </p:sp>
      <p:sp>
        <p:nvSpPr>
          <p:cNvPr id="3" name="Content Placeholder 2">
            <a:extLst>
              <a:ext uri="{FF2B5EF4-FFF2-40B4-BE49-F238E27FC236}">
                <a16:creationId xmlns:a16="http://schemas.microsoft.com/office/drawing/2014/main" id="{D8147514-CA4A-45A1-BD6A-B7370C225BF5}"/>
              </a:ext>
            </a:extLst>
          </p:cNvPr>
          <p:cNvSpPr>
            <a:spLocks noGrp="1"/>
          </p:cNvSpPr>
          <p:nvPr>
            <p:ph idx="1"/>
          </p:nvPr>
        </p:nvSpPr>
        <p:spPr/>
        <p:txBody>
          <a:bodyPr/>
          <a:lstStyle/>
          <a:p>
            <a:r>
              <a:rPr lang="en-US"/>
              <a:t>Look for road signs and traffic control devices to provide directional information, road conditions, hazards, and regulatory information</a:t>
            </a:r>
          </a:p>
          <a:p>
            <a:r>
              <a:rPr lang="en-US"/>
              <a:t>Look for oddities such as slowed traffic in areas where traffic should be moving quickly</a:t>
            </a:r>
          </a:p>
          <a:p>
            <a:r>
              <a:rPr lang="en-US"/>
              <a:t>Are there obstructions in the way of your sight?</a:t>
            </a:r>
          </a:p>
          <a:p>
            <a:r>
              <a:rPr lang="en-US"/>
              <a:t>Are there distractions on the side of the road, such as pedestrians?</a:t>
            </a:r>
          </a:p>
          <a:p>
            <a:r>
              <a:rPr lang="en-US"/>
              <a:t>Is the sun coming up/going down?</a:t>
            </a:r>
          </a:p>
          <a:p>
            <a:r>
              <a:rPr lang="en-US"/>
              <a:t>Will the weather be changing in your drive?</a:t>
            </a:r>
          </a:p>
        </p:txBody>
      </p:sp>
    </p:spTree>
    <p:extLst>
      <p:ext uri="{BB962C8B-B14F-4D97-AF65-F5344CB8AC3E}">
        <p14:creationId xmlns:p14="http://schemas.microsoft.com/office/powerpoint/2010/main" val="2397619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9ECCF-3682-4FFA-9EB7-9C2C7B43F43A}"/>
              </a:ext>
            </a:extLst>
          </p:cNvPr>
          <p:cNvSpPr>
            <a:spLocks noGrp="1"/>
          </p:cNvSpPr>
          <p:nvPr>
            <p:ph type="title"/>
          </p:nvPr>
        </p:nvSpPr>
        <p:spPr/>
        <p:txBody>
          <a:bodyPr/>
          <a:lstStyle/>
          <a:p>
            <a:r>
              <a:rPr lang="en-US"/>
              <a:t>Using Targets and Path of Travel</a:t>
            </a:r>
          </a:p>
        </p:txBody>
      </p:sp>
      <p:sp>
        <p:nvSpPr>
          <p:cNvPr id="3" name="Content Placeholder 2">
            <a:extLst>
              <a:ext uri="{FF2B5EF4-FFF2-40B4-BE49-F238E27FC236}">
                <a16:creationId xmlns:a16="http://schemas.microsoft.com/office/drawing/2014/main" id="{EDD091F3-ADE1-4B34-A17A-1604AA528FB5}"/>
              </a:ext>
            </a:extLst>
          </p:cNvPr>
          <p:cNvSpPr>
            <a:spLocks noGrp="1"/>
          </p:cNvSpPr>
          <p:nvPr>
            <p:ph idx="1"/>
          </p:nvPr>
        </p:nvSpPr>
        <p:spPr>
          <a:xfrm>
            <a:off x="484632" y="1736277"/>
            <a:ext cx="5066423" cy="4440685"/>
          </a:xfrm>
        </p:spPr>
        <p:txBody>
          <a:bodyPr/>
          <a:lstStyle/>
          <a:p>
            <a:r>
              <a:rPr lang="en-US" dirty="0"/>
              <a:t>The </a:t>
            </a:r>
            <a:r>
              <a:rPr lang="en-US" i="1" dirty="0">
                <a:solidFill>
                  <a:srgbClr val="0070C0"/>
                </a:solidFill>
              </a:rPr>
              <a:t>target</a:t>
            </a:r>
            <a:r>
              <a:rPr lang="en-US" dirty="0"/>
              <a:t> is a fixed object seen in the center of the path you intend to drive (</a:t>
            </a:r>
            <a:r>
              <a:rPr lang="en-US" dirty="0">
                <a:solidFill>
                  <a:srgbClr val="0070C0"/>
                </a:solidFill>
              </a:rPr>
              <a:t>Path of travel</a:t>
            </a:r>
            <a:r>
              <a:rPr lang="en-US" dirty="0"/>
              <a:t>).</a:t>
            </a:r>
          </a:p>
        </p:txBody>
      </p:sp>
      <p:pic>
        <p:nvPicPr>
          <p:cNvPr id="4" name="A8353CBC-2027-490A-6112-D8AE36CE8DB7" descr="Image showing target and path of travel">
            <a:extLst>
              <a:ext uri="{FF2B5EF4-FFF2-40B4-BE49-F238E27FC236}">
                <a16:creationId xmlns:a16="http://schemas.microsoft.com/office/drawing/2014/main" id="{4351DB88-DCB0-493A-8443-94CDF04208CD}"/>
              </a:ext>
            </a:extLst>
          </p:cNvPr>
          <p:cNvPicPr>
            <a:picLocks noChangeAspect="1"/>
          </p:cNvPicPr>
          <p:nvPr/>
        </p:nvPicPr>
        <p:blipFill>
          <a:blip r:embed="rId2" cstate="print">
            <a:extLst>
              <a:ext uri="{6E2EE427-5C3A-4F51-34C8-64CCA85DE146}"/>
            </a:extLst>
          </a:blip>
          <a:stretch>
            <a:fillRect/>
          </a:stretch>
        </p:blipFill>
        <p:spPr>
          <a:xfrm>
            <a:off x="5419344" y="2188440"/>
            <a:ext cx="6235129" cy="4184650"/>
          </a:xfrm>
          <a:prstGeom prst="rect">
            <a:avLst/>
          </a:prstGeom>
        </p:spPr>
      </p:pic>
      <p:sp>
        <p:nvSpPr>
          <p:cNvPr id="6" name="TextBox90">
            <a:extLst>
              <a:ext uri="{FF2B5EF4-FFF2-40B4-BE49-F238E27FC236}">
                <a16:creationId xmlns:a16="http://schemas.microsoft.com/office/drawing/2014/main" id="{C6B4F195-18C8-4545-8C11-B19CCB8A8D65}"/>
              </a:ext>
            </a:extLst>
          </p:cNvPr>
          <p:cNvSpPr txBox="1"/>
          <p:nvPr/>
        </p:nvSpPr>
        <p:spPr>
          <a:xfrm>
            <a:off x="8382234" y="6373090"/>
            <a:ext cx="3442635" cy="172355"/>
          </a:xfrm>
          <a:prstGeom prst="rect">
            <a:avLst/>
          </a:prstGeom>
          <a:noFill/>
        </p:spPr>
        <p:txBody>
          <a:bodyPr wrap="square" lIns="0" tIns="0" rIns="0" bIns="0" rtlCol="0">
            <a:spAutoFit/>
          </a:bodyPr>
          <a:lstStyle/>
          <a:p>
            <a:pPr marL="515938" marR="0" indent="-514350" eaLnBrk="0">
              <a:lnSpc>
                <a:spcPct val="120000"/>
              </a:lnSpc>
              <a:spcBef>
                <a:spcPts val="147"/>
              </a:spcBef>
              <a:buNone/>
            </a:pPr>
            <a:r>
              <a:rPr lang="en-US" altLang="zh-CN" sz="1000" kern="0" dirty="0">
                <a:solidFill>
                  <a:srgbClr val="000000"/>
                </a:solidFill>
                <a:ea typeface="Arial" pitchFamily="34" charset="0"/>
                <a:cs typeface="Arial" pitchFamily="34" charset="0"/>
              </a:rPr>
              <a:t>Johnson,</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M.</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Drive</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Right,</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4th</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Edition,</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pp.</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75-76;</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Prentice</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Hall</a:t>
            </a:r>
          </a:p>
        </p:txBody>
      </p:sp>
    </p:spTree>
    <p:extLst>
      <p:ext uri="{BB962C8B-B14F-4D97-AF65-F5344CB8AC3E}">
        <p14:creationId xmlns:p14="http://schemas.microsoft.com/office/powerpoint/2010/main" val="2507401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B035-F27E-4158-BF82-690076C737C6}"/>
              </a:ext>
            </a:extLst>
          </p:cNvPr>
          <p:cNvSpPr>
            <a:spLocks noGrp="1"/>
          </p:cNvSpPr>
          <p:nvPr>
            <p:ph type="title"/>
          </p:nvPr>
        </p:nvSpPr>
        <p:spPr/>
        <p:txBody>
          <a:bodyPr/>
          <a:lstStyle/>
          <a:p>
            <a:r>
              <a:rPr lang="en-US"/>
              <a:t>Use Your Steering Wheel</a:t>
            </a:r>
          </a:p>
        </p:txBody>
      </p:sp>
      <p:sp>
        <p:nvSpPr>
          <p:cNvPr id="3" name="Content Placeholder 2">
            <a:extLst>
              <a:ext uri="{FF2B5EF4-FFF2-40B4-BE49-F238E27FC236}">
                <a16:creationId xmlns:a16="http://schemas.microsoft.com/office/drawing/2014/main" id="{7744D396-0CFE-4492-9C35-59F9A82F62A0}"/>
              </a:ext>
            </a:extLst>
          </p:cNvPr>
          <p:cNvSpPr>
            <a:spLocks noGrp="1"/>
          </p:cNvSpPr>
          <p:nvPr>
            <p:ph idx="1"/>
          </p:nvPr>
        </p:nvSpPr>
        <p:spPr>
          <a:xfrm>
            <a:off x="484632" y="1736277"/>
            <a:ext cx="5057186" cy="4440685"/>
          </a:xfrm>
        </p:spPr>
        <p:txBody>
          <a:bodyPr/>
          <a:lstStyle/>
          <a:p>
            <a:r>
              <a:rPr lang="en-US"/>
              <a:t>You can use the steering wheel to reference the alignment of the car to the target and to the road.</a:t>
            </a:r>
          </a:p>
          <a:p>
            <a:endParaRPr lang="en-US"/>
          </a:p>
          <a:p>
            <a:r>
              <a:rPr lang="en-US"/>
              <a:t>When the car is on target, you will see the center of the steering wheel aligned to the target.</a:t>
            </a:r>
          </a:p>
        </p:txBody>
      </p:sp>
      <p:pic>
        <p:nvPicPr>
          <p:cNvPr id="4" name="59CE88FF-D35A-41EF-0704-7AB4773ED626" descr="Image illustrating steering wheel reference point and how to align your vehicle to target">
            <a:extLst>
              <a:ext uri="{FF2B5EF4-FFF2-40B4-BE49-F238E27FC236}">
                <a16:creationId xmlns:a16="http://schemas.microsoft.com/office/drawing/2014/main" id="{071C3F80-7F64-4C80-9A7D-B6B3F013EBB2}"/>
              </a:ext>
            </a:extLst>
          </p:cNvPr>
          <p:cNvPicPr>
            <a:picLocks noChangeAspect="1"/>
          </p:cNvPicPr>
          <p:nvPr/>
        </p:nvPicPr>
        <p:blipFill>
          <a:blip r:embed="rId2" cstate="print">
            <a:extLst>
              <a:ext uri="{6052E5C0-9290-429C-CEB7-2B2528AF2482}"/>
            </a:extLst>
          </a:blip>
          <a:stretch>
            <a:fillRect/>
          </a:stretch>
        </p:blipFill>
        <p:spPr>
          <a:xfrm>
            <a:off x="5541818" y="1843520"/>
            <a:ext cx="5701620" cy="4440685"/>
          </a:xfrm>
          <a:prstGeom prst="rect">
            <a:avLst/>
          </a:prstGeom>
        </p:spPr>
      </p:pic>
      <p:sp>
        <p:nvSpPr>
          <p:cNvPr id="8" name="TextBox90">
            <a:extLst>
              <a:ext uri="{FF2B5EF4-FFF2-40B4-BE49-F238E27FC236}">
                <a16:creationId xmlns:a16="http://schemas.microsoft.com/office/drawing/2014/main" id="{159E5C22-710E-4293-A235-012A141408CC}"/>
              </a:ext>
            </a:extLst>
          </p:cNvPr>
          <p:cNvSpPr txBox="1"/>
          <p:nvPr/>
        </p:nvSpPr>
        <p:spPr>
          <a:xfrm>
            <a:off x="8103101" y="6336722"/>
            <a:ext cx="3442635" cy="172355"/>
          </a:xfrm>
          <a:prstGeom prst="rect">
            <a:avLst/>
          </a:prstGeom>
          <a:noFill/>
        </p:spPr>
        <p:txBody>
          <a:bodyPr wrap="square" lIns="0" tIns="0" rIns="0" bIns="0" rtlCol="0">
            <a:spAutoFit/>
          </a:bodyPr>
          <a:lstStyle/>
          <a:p>
            <a:pPr marL="515938" marR="0" indent="-514350" eaLnBrk="0">
              <a:lnSpc>
                <a:spcPct val="120000"/>
              </a:lnSpc>
              <a:spcBef>
                <a:spcPts val="147"/>
              </a:spcBef>
              <a:buNone/>
            </a:pPr>
            <a:r>
              <a:rPr lang="en-US" altLang="zh-CN" sz="1000" kern="0">
                <a:solidFill>
                  <a:srgbClr val="000000"/>
                </a:solidFill>
                <a:ea typeface="Arial" pitchFamily="34" charset="0"/>
                <a:cs typeface="Arial" pitchFamily="34" charset="0"/>
              </a:rPr>
              <a:t>Johnson,</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M.</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Drive</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Right,</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4th</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Edition,</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pp.</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75-76;</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Prentice</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Hall</a:t>
            </a:r>
          </a:p>
        </p:txBody>
      </p:sp>
      <p:sp>
        <p:nvSpPr>
          <p:cNvPr id="10" name="Circle: Hollow 9">
            <a:extLst>
              <a:ext uri="{FF2B5EF4-FFF2-40B4-BE49-F238E27FC236}">
                <a16:creationId xmlns:a16="http://schemas.microsoft.com/office/drawing/2014/main" id="{C51BDC73-44EB-4111-972B-659ED5536B4F}"/>
              </a:ext>
            </a:extLst>
          </p:cNvPr>
          <p:cNvSpPr/>
          <p:nvPr/>
        </p:nvSpPr>
        <p:spPr>
          <a:xfrm>
            <a:off x="8106508" y="4023692"/>
            <a:ext cx="584772" cy="559451"/>
          </a:xfrm>
          <a:prstGeom prst="donut">
            <a:avLst>
              <a:gd name="adj" fmla="val 10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75397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5AC1-140C-48C1-9DAD-AE9A02B81BA2}"/>
              </a:ext>
            </a:extLst>
          </p:cNvPr>
          <p:cNvSpPr>
            <a:spLocks noGrp="1"/>
          </p:cNvSpPr>
          <p:nvPr>
            <p:ph type="title"/>
          </p:nvPr>
        </p:nvSpPr>
        <p:spPr/>
        <p:txBody>
          <a:bodyPr/>
          <a:lstStyle/>
          <a:p>
            <a:r>
              <a:rPr lang="en-US"/>
              <a:t>Practice</a:t>
            </a:r>
          </a:p>
        </p:txBody>
      </p:sp>
      <p:sp>
        <p:nvSpPr>
          <p:cNvPr id="3" name="Content Placeholder 2">
            <a:extLst>
              <a:ext uri="{FF2B5EF4-FFF2-40B4-BE49-F238E27FC236}">
                <a16:creationId xmlns:a16="http://schemas.microsoft.com/office/drawing/2014/main" id="{9505A091-CFFA-42EF-B784-00D11D856337}"/>
              </a:ext>
            </a:extLst>
          </p:cNvPr>
          <p:cNvSpPr>
            <a:spLocks noGrp="1"/>
          </p:cNvSpPr>
          <p:nvPr>
            <p:ph idx="1"/>
          </p:nvPr>
        </p:nvSpPr>
        <p:spPr>
          <a:xfrm>
            <a:off x="484632" y="1736277"/>
            <a:ext cx="3329986" cy="4440685"/>
          </a:xfrm>
        </p:spPr>
        <p:txBody>
          <a:bodyPr/>
          <a:lstStyle/>
          <a:p>
            <a:pPr marL="0" indent="0">
              <a:buNone/>
            </a:pPr>
            <a:r>
              <a:rPr lang="en-US"/>
              <a:t>Where is your target?</a:t>
            </a:r>
          </a:p>
        </p:txBody>
      </p:sp>
      <p:pic>
        <p:nvPicPr>
          <p:cNvPr id="6" name="Picture 5" descr="Image of a street scene">
            <a:extLst>
              <a:ext uri="{FF2B5EF4-FFF2-40B4-BE49-F238E27FC236}">
                <a16:creationId xmlns:a16="http://schemas.microsoft.com/office/drawing/2014/main" id="{BE4A6540-1D4A-442B-9009-A883238310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5194" y="2284673"/>
            <a:ext cx="6462190" cy="4310583"/>
          </a:xfrm>
          <a:prstGeom prst="rect">
            <a:avLst/>
          </a:prstGeom>
        </p:spPr>
      </p:pic>
      <p:sp>
        <p:nvSpPr>
          <p:cNvPr id="7" name="TextBox90">
            <a:extLst>
              <a:ext uri="{FF2B5EF4-FFF2-40B4-BE49-F238E27FC236}">
                <a16:creationId xmlns:a16="http://schemas.microsoft.com/office/drawing/2014/main" id="{0875A1BE-4176-4EE7-8792-CB12B992637D}"/>
              </a:ext>
            </a:extLst>
          </p:cNvPr>
          <p:cNvSpPr txBox="1"/>
          <p:nvPr/>
        </p:nvSpPr>
        <p:spPr>
          <a:xfrm>
            <a:off x="8555488" y="6299313"/>
            <a:ext cx="3442635" cy="172355"/>
          </a:xfrm>
          <a:prstGeom prst="rect">
            <a:avLst/>
          </a:prstGeom>
          <a:noFill/>
        </p:spPr>
        <p:txBody>
          <a:bodyPr wrap="square" lIns="0" tIns="0" rIns="0" bIns="0" rtlCol="0">
            <a:spAutoFit/>
          </a:bodyPr>
          <a:lstStyle/>
          <a:p>
            <a:pPr marL="515938" marR="0" indent="-514350" eaLnBrk="0">
              <a:lnSpc>
                <a:spcPct val="120000"/>
              </a:lnSpc>
              <a:spcBef>
                <a:spcPts val="147"/>
              </a:spcBef>
              <a:buNone/>
            </a:pPr>
            <a:r>
              <a:rPr lang="en-US" altLang="zh-CN" sz="1000" kern="0" dirty="0">
                <a:solidFill>
                  <a:srgbClr val="000000"/>
                </a:solidFill>
                <a:ea typeface="Arial" pitchFamily="34" charset="0"/>
                <a:cs typeface="Arial" pitchFamily="34" charset="0"/>
              </a:rPr>
              <a:t>Johnson,</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M.</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Drive</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Right,</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4th</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Edition,</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pp.</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75-76;</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Prentice</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Hall</a:t>
            </a:r>
          </a:p>
        </p:txBody>
      </p:sp>
      <p:sp>
        <p:nvSpPr>
          <p:cNvPr id="16" name="Circle: Hollow 15">
            <a:extLst>
              <a:ext uri="{FF2B5EF4-FFF2-40B4-BE49-F238E27FC236}">
                <a16:creationId xmlns:a16="http://schemas.microsoft.com/office/drawing/2014/main" id="{6A2CCEC2-970D-44E5-A17D-0964014941D1}"/>
              </a:ext>
            </a:extLst>
          </p:cNvPr>
          <p:cNvSpPr/>
          <p:nvPr/>
        </p:nvSpPr>
        <p:spPr>
          <a:xfrm>
            <a:off x="4727590" y="3744227"/>
            <a:ext cx="798897" cy="779647"/>
          </a:xfrm>
          <a:prstGeom prst="donut">
            <a:avLst>
              <a:gd name="adj" fmla="val 10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112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B4798-4983-41AA-8524-251FD92F1296}"/>
              </a:ext>
            </a:extLst>
          </p:cNvPr>
          <p:cNvSpPr>
            <a:spLocks noGrp="1"/>
          </p:cNvSpPr>
          <p:nvPr>
            <p:ph type="title"/>
          </p:nvPr>
        </p:nvSpPr>
        <p:spPr/>
        <p:txBody>
          <a:bodyPr/>
          <a:lstStyle/>
          <a:p>
            <a:r>
              <a:rPr lang="en-US"/>
              <a:t>Practice</a:t>
            </a:r>
          </a:p>
        </p:txBody>
      </p:sp>
      <p:sp>
        <p:nvSpPr>
          <p:cNvPr id="3" name="Content Placeholder 2">
            <a:extLst>
              <a:ext uri="{FF2B5EF4-FFF2-40B4-BE49-F238E27FC236}">
                <a16:creationId xmlns:a16="http://schemas.microsoft.com/office/drawing/2014/main" id="{7F53D660-D9EE-46EA-B967-EEA0DA43BB36}"/>
              </a:ext>
            </a:extLst>
          </p:cNvPr>
          <p:cNvSpPr>
            <a:spLocks noGrp="1"/>
          </p:cNvSpPr>
          <p:nvPr>
            <p:ph idx="1"/>
          </p:nvPr>
        </p:nvSpPr>
        <p:spPr>
          <a:xfrm>
            <a:off x="484632" y="1736277"/>
            <a:ext cx="3597841" cy="4440685"/>
          </a:xfrm>
        </p:spPr>
        <p:txBody>
          <a:bodyPr/>
          <a:lstStyle/>
          <a:p>
            <a:pPr marL="0" indent="0">
              <a:buNone/>
            </a:pPr>
            <a:r>
              <a:rPr lang="en-US"/>
              <a:t>Is the car on target?</a:t>
            </a:r>
          </a:p>
        </p:txBody>
      </p:sp>
      <p:grpSp>
        <p:nvGrpSpPr>
          <p:cNvPr id="8" name="Group 7" descr="Image of a street scene">
            <a:extLst>
              <a:ext uri="{FF2B5EF4-FFF2-40B4-BE49-F238E27FC236}">
                <a16:creationId xmlns:a16="http://schemas.microsoft.com/office/drawing/2014/main" id="{021AABCE-1407-4DE5-9DD2-507DCB934C48}"/>
              </a:ext>
            </a:extLst>
          </p:cNvPr>
          <p:cNvGrpSpPr/>
          <p:nvPr/>
        </p:nvGrpSpPr>
        <p:grpSpPr>
          <a:xfrm>
            <a:off x="2283552" y="2318058"/>
            <a:ext cx="6547914" cy="4164145"/>
            <a:chOff x="2283552" y="2318058"/>
            <a:chExt cx="6547914" cy="4164145"/>
          </a:xfrm>
        </p:grpSpPr>
        <p:pic>
          <p:nvPicPr>
            <p:cNvPr id="6" name="Picture 5">
              <a:extLst>
                <a:ext uri="{FF2B5EF4-FFF2-40B4-BE49-F238E27FC236}">
                  <a16:creationId xmlns:a16="http://schemas.microsoft.com/office/drawing/2014/main" id="{0F24A430-FBEC-48C2-86A7-675437A429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3552" y="2318058"/>
              <a:ext cx="6547914" cy="4164145"/>
            </a:xfrm>
            <a:prstGeom prst="rect">
              <a:avLst/>
            </a:prstGeom>
          </p:spPr>
        </p:pic>
        <p:sp>
          <p:nvSpPr>
            <p:cNvPr id="7" name="Rectangle 6">
              <a:extLst>
                <a:ext uri="{FF2B5EF4-FFF2-40B4-BE49-F238E27FC236}">
                  <a16:creationId xmlns:a16="http://schemas.microsoft.com/office/drawing/2014/main" id="{119640E9-BAE9-47DD-A3D7-A06F6905A77F}"/>
                </a:ext>
              </a:extLst>
            </p:cNvPr>
            <p:cNvSpPr/>
            <p:nvPr/>
          </p:nvSpPr>
          <p:spPr>
            <a:xfrm>
              <a:off x="5419344" y="5505855"/>
              <a:ext cx="462049" cy="749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Circle: Hollow 9">
            <a:extLst>
              <a:ext uri="{FF2B5EF4-FFF2-40B4-BE49-F238E27FC236}">
                <a16:creationId xmlns:a16="http://schemas.microsoft.com/office/drawing/2014/main" id="{3B685854-08C3-4140-98AF-E6F93F12D4DC}"/>
              </a:ext>
            </a:extLst>
          </p:cNvPr>
          <p:cNvSpPr/>
          <p:nvPr/>
        </p:nvSpPr>
        <p:spPr>
          <a:xfrm>
            <a:off x="4227077" y="3888606"/>
            <a:ext cx="798897" cy="779647"/>
          </a:xfrm>
          <a:prstGeom prst="donut">
            <a:avLst>
              <a:gd name="adj" fmla="val 10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90">
            <a:extLst>
              <a:ext uri="{FF2B5EF4-FFF2-40B4-BE49-F238E27FC236}">
                <a16:creationId xmlns:a16="http://schemas.microsoft.com/office/drawing/2014/main" id="{CDB1279B-922C-4099-8407-8D015347BC40}"/>
              </a:ext>
            </a:extLst>
          </p:cNvPr>
          <p:cNvSpPr txBox="1"/>
          <p:nvPr/>
        </p:nvSpPr>
        <p:spPr>
          <a:xfrm>
            <a:off x="8909068" y="6299313"/>
            <a:ext cx="3442635" cy="172355"/>
          </a:xfrm>
          <a:prstGeom prst="rect">
            <a:avLst/>
          </a:prstGeom>
          <a:noFill/>
        </p:spPr>
        <p:txBody>
          <a:bodyPr wrap="square" lIns="0" tIns="0" rIns="0" bIns="0" rtlCol="0">
            <a:spAutoFit/>
          </a:bodyPr>
          <a:lstStyle/>
          <a:p>
            <a:pPr marL="515938" marR="0" indent="-514350" eaLnBrk="0">
              <a:lnSpc>
                <a:spcPct val="120000"/>
              </a:lnSpc>
              <a:spcBef>
                <a:spcPts val="147"/>
              </a:spcBef>
              <a:buNone/>
            </a:pPr>
            <a:r>
              <a:rPr lang="en-US" altLang="zh-CN" sz="1000" kern="0" dirty="0">
                <a:solidFill>
                  <a:srgbClr val="000000"/>
                </a:solidFill>
                <a:ea typeface="Arial" pitchFamily="34" charset="0"/>
                <a:cs typeface="Arial" pitchFamily="34" charset="0"/>
              </a:rPr>
              <a:t>Johnson,</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M.</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Drive</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Right,</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4th</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Edition,</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pp.</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75-76;</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Prentice</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Hall</a:t>
            </a:r>
          </a:p>
        </p:txBody>
      </p:sp>
    </p:spTree>
    <p:extLst>
      <p:ext uri="{BB962C8B-B14F-4D97-AF65-F5344CB8AC3E}">
        <p14:creationId xmlns:p14="http://schemas.microsoft.com/office/powerpoint/2010/main" val="83319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7AD7-248F-4931-AA61-8F5408633595}"/>
              </a:ext>
            </a:extLst>
          </p:cNvPr>
          <p:cNvSpPr>
            <a:spLocks noGrp="1"/>
          </p:cNvSpPr>
          <p:nvPr>
            <p:ph type="title"/>
          </p:nvPr>
        </p:nvSpPr>
        <p:spPr/>
        <p:txBody>
          <a:bodyPr/>
          <a:lstStyle/>
          <a:p>
            <a:r>
              <a:rPr lang="en-US"/>
              <a:t>Putting Theory Into Practice</a:t>
            </a:r>
          </a:p>
        </p:txBody>
      </p:sp>
      <p:grpSp>
        <p:nvGrpSpPr>
          <p:cNvPr id="12" name="Group 11" descr="Image for field of vision; central vision, fringe vision and peripheral vision">
            <a:extLst>
              <a:ext uri="{FF2B5EF4-FFF2-40B4-BE49-F238E27FC236}">
                <a16:creationId xmlns:a16="http://schemas.microsoft.com/office/drawing/2014/main" id="{127A79F3-AFD2-43C7-B5AD-FE18C9E69F4C}"/>
              </a:ext>
            </a:extLst>
          </p:cNvPr>
          <p:cNvGrpSpPr/>
          <p:nvPr/>
        </p:nvGrpSpPr>
        <p:grpSpPr>
          <a:xfrm>
            <a:off x="1497954" y="1858188"/>
            <a:ext cx="9010269" cy="3868357"/>
            <a:chOff x="1497954" y="1858188"/>
            <a:chExt cx="9010269" cy="3868357"/>
          </a:xfrm>
        </p:grpSpPr>
        <p:pic>
          <p:nvPicPr>
            <p:cNvPr id="4" name="5CBA46A0-9770-4B2D-BFF3-F8829FA39E1A">
              <a:extLst>
                <a:ext uri="{FF2B5EF4-FFF2-40B4-BE49-F238E27FC236}">
                  <a16:creationId xmlns:a16="http://schemas.microsoft.com/office/drawing/2014/main" id="{622D2251-CC97-4632-AA89-45BF2AA8ED2D}"/>
                </a:ext>
              </a:extLst>
            </p:cNvPr>
            <p:cNvPicPr>
              <a:picLocks noChangeAspect="1"/>
            </p:cNvPicPr>
            <p:nvPr/>
          </p:nvPicPr>
          <p:blipFill>
            <a:blip r:embed="rId2" cstate="print">
              <a:extLst>
                <a:ext uri="{317C8AFB-0E31-4CB2-7C79-9BE43AEBFD1B}"/>
              </a:extLst>
            </a:blip>
            <a:stretch>
              <a:fillRect/>
            </a:stretch>
          </p:blipFill>
          <p:spPr>
            <a:xfrm>
              <a:off x="6498198" y="1878445"/>
              <a:ext cx="4010025" cy="3848100"/>
            </a:xfrm>
            <a:prstGeom prst="rect">
              <a:avLst/>
            </a:prstGeom>
          </p:spPr>
        </p:pic>
        <p:pic>
          <p:nvPicPr>
            <p:cNvPr id="5" name="774D695F-1032-4963-C353-0C43D0CBF215">
              <a:extLst>
                <a:ext uri="{FF2B5EF4-FFF2-40B4-BE49-F238E27FC236}">
                  <a16:creationId xmlns:a16="http://schemas.microsoft.com/office/drawing/2014/main" id="{08853AEA-4707-41C3-ABE3-93B39F270F2E}"/>
                </a:ext>
              </a:extLst>
            </p:cNvPr>
            <p:cNvPicPr>
              <a:picLocks noChangeAspect="1"/>
            </p:cNvPicPr>
            <p:nvPr/>
          </p:nvPicPr>
          <p:blipFill>
            <a:blip r:embed="rId3" cstate="print">
              <a:extLst>
                <a:ext uri="{67880AF2-D0D2-451A-960C-4C94DB09BFC9}"/>
              </a:extLst>
            </a:blip>
            <a:stretch>
              <a:fillRect/>
            </a:stretch>
          </p:blipFill>
          <p:spPr>
            <a:xfrm>
              <a:off x="5224582" y="1858188"/>
              <a:ext cx="3283062" cy="3476096"/>
            </a:xfrm>
            <a:prstGeom prst="rect">
              <a:avLst/>
            </a:prstGeom>
          </p:spPr>
        </p:pic>
        <p:pic>
          <p:nvPicPr>
            <p:cNvPr id="6" name="B70FED0F-3069-4FE9-7843-44365E7E15AB">
              <a:extLst>
                <a:ext uri="{FF2B5EF4-FFF2-40B4-BE49-F238E27FC236}">
                  <a16:creationId xmlns:a16="http://schemas.microsoft.com/office/drawing/2014/main" id="{A8B081F3-454F-410D-ACAA-F6C81B10F1F5}"/>
                </a:ext>
              </a:extLst>
            </p:cNvPr>
            <p:cNvPicPr>
              <a:picLocks noChangeAspect="1"/>
            </p:cNvPicPr>
            <p:nvPr/>
          </p:nvPicPr>
          <p:blipFill>
            <a:blip r:embed="rId4" cstate="print">
              <a:extLst>
                <a:ext uri="{C59630FB-2C84-4226-01E4-95FCE5810FD7}"/>
              </a:extLst>
            </a:blip>
            <a:stretch>
              <a:fillRect/>
            </a:stretch>
          </p:blipFill>
          <p:spPr>
            <a:xfrm>
              <a:off x="1497954" y="3354820"/>
              <a:ext cx="6911756" cy="495300"/>
            </a:xfrm>
            <a:prstGeom prst="rect">
              <a:avLst/>
            </a:prstGeom>
          </p:spPr>
        </p:pic>
        <p:sp>
          <p:nvSpPr>
            <p:cNvPr id="7" name="TextBox117">
              <a:extLst>
                <a:ext uri="{FF2B5EF4-FFF2-40B4-BE49-F238E27FC236}">
                  <a16:creationId xmlns:a16="http://schemas.microsoft.com/office/drawing/2014/main" id="{CAC5F458-2614-4F99-A72F-498970F71386}"/>
                </a:ext>
              </a:extLst>
            </p:cNvPr>
            <p:cNvSpPr txBox="1"/>
            <p:nvPr/>
          </p:nvSpPr>
          <p:spPr>
            <a:xfrm>
              <a:off x="3185413" y="3447129"/>
              <a:ext cx="4165600" cy="297774"/>
            </a:xfrm>
            <a:prstGeom prst="rect">
              <a:avLst/>
            </a:prstGeom>
            <a:noFill/>
          </p:spPr>
          <p:txBody>
            <a:bodyPr wrap="square" lIns="0" tIns="0" rIns="0" bIns="0" rtlCol="0">
              <a:spAutoFit/>
            </a:bodyPr>
            <a:lstStyle/>
            <a:p>
              <a:pPr marL="0" marR="0" indent="0" eaLnBrk="0">
                <a:lnSpc>
                  <a:spcPct val="118000"/>
                </a:lnSpc>
              </a:pPr>
              <a:r>
                <a:rPr lang="en-US" altLang="zh-CN" sz="1800" kern="0" spc="-30" baseline="0" noProof="0">
                  <a:solidFill>
                    <a:srgbClr val="FFFFFF"/>
                  </a:solidFill>
                  <a:latin typeface="Arial" pitchFamily="34" charset="0"/>
                  <a:ea typeface="Arial" pitchFamily="34" charset="0"/>
                  <a:cs typeface="Arial" pitchFamily="34" charset="0"/>
                </a:rPr>
                <a:t>Focal</a:t>
              </a:r>
              <a:r>
                <a:rPr lang="en-US" altLang="zh-CN" sz="1800" kern="0" spc="-50" noProof="0">
                  <a:latin typeface="Arial" pitchFamily="34" charset="0"/>
                  <a:ea typeface="Arial" pitchFamily="34" charset="0"/>
                  <a:cs typeface="Arial" pitchFamily="34" charset="0"/>
                </a:rPr>
                <a:t> </a:t>
              </a:r>
              <a:r>
                <a:rPr lang="en-US" altLang="zh-CN" sz="1800" kern="0" spc="0" baseline="0" noProof="0">
                  <a:solidFill>
                    <a:srgbClr val="FFFFFF"/>
                  </a:solidFill>
                  <a:latin typeface="Arial" pitchFamily="34" charset="0"/>
                  <a:ea typeface="Arial" pitchFamily="34" charset="0"/>
                  <a:cs typeface="Arial" pitchFamily="34" charset="0"/>
                </a:rPr>
                <a:t>Vison</a:t>
              </a:r>
              <a:r>
                <a:rPr lang="en-US" altLang="zh-CN" sz="1800" kern="0" spc="35" noProof="0">
                  <a:latin typeface="Arial" pitchFamily="34" charset="0"/>
                  <a:ea typeface="Arial" pitchFamily="34" charset="0"/>
                  <a:cs typeface="Arial" pitchFamily="34" charset="0"/>
                </a:rPr>
                <a:t> </a:t>
              </a:r>
              <a:r>
                <a:rPr lang="en-US" altLang="zh-CN" sz="1800" kern="0" spc="-20" baseline="0" noProof="0">
                  <a:solidFill>
                    <a:srgbClr val="FFFFFF"/>
                  </a:solidFill>
                  <a:latin typeface="Arial" pitchFamily="34" charset="0"/>
                  <a:ea typeface="Arial" pitchFamily="34" charset="0"/>
                  <a:cs typeface="Arial" pitchFamily="34" charset="0"/>
                </a:rPr>
                <a:t>(Targeting,</a:t>
              </a:r>
              <a:r>
                <a:rPr lang="en-US" altLang="zh-CN" sz="1800" kern="0" spc="-5" noProof="0">
                  <a:latin typeface="Arial" pitchFamily="34" charset="0"/>
                  <a:ea typeface="Arial" pitchFamily="34" charset="0"/>
                  <a:cs typeface="Arial" pitchFamily="34" charset="0"/>
                </a:rPr>
                <a:t> </a:t>
              </a:r>
              <a:r>
                <a:rPr lang="en-US" altLang="zh-CN" sz="1800" kern="0" spc="-15" baseline="0" noProof="0">
                  <a:solidFill>
                    <a:srgbClr val="FFFFFF"/>
                  </a:solidFill>
                  <a:latin typeface="Arial" pitchFamily="34" charset="0"/>
                  <a:ea typeface="Arial" pitchFamily="34" charset="0"/>
                  <a:cs typeface="Arial" pitchFamily="34" charset="0"/>
                </a:rPr>
                <a:t>Reading</a:t>
              </a:r>
              <a:r>
                <a:rPr lang="en-US" altLang="zh-CN" sz="1800" kern="0" spc="-15" noProof="0">
                  <a:latin typeface="Arial" pitchFamily="34" charset="0"/>
                  <a:ea typeface="Arial" pitchFamily="34" charset="0"/>
                  <a:cs typeface="Arial" pitchFamily="34" charset="0"/>
                </a:rPr>
                <a:t> </a:t>
              </a:r>
              <a:r>
                <a:rPr lang="en-US" altLang="zh-CN" sz="1800" kern="0" spc="0" baseline="0" noProof="0">
                  <a:solidFill>
                    <a:srgbClr val="FFFFFF"/>
                  </a:solidFill>
                  <a:latin typeface="Arial" pitchFamily="34" charset="0"/>
                  <a:ea typeface="Arial" pitchFamily="34" charset="0"/>
                  <a:cs typeface="Arial" pitchFamily="34" charset="0"/>
                </a:rPr>
                <a:t>Signs)</a:t>
              </a:r>
            </a:p>
          </p:txBody>
        </p:sp>
        <p:sp>
          <p:nvSpPr>
            <p:cNvPr id="8" name="TextBox118">
              <a:extLst>
                <a:ext uri="{FF2B5EF4-FFF2-40B4-BE49-F238E27FC236}">
                  <a16:creationId xmlns:a16="http://schemas.microsoft.com/office/drawing/2014/main" id="{C111A84D-E06A-423D-8AF4-EB415E4AAE6B}"/>
                </a:ext>
              </a:extLst>
            </p:cNvPr>
            <p:cNvSpPr txBox="1"/>
            <p:nvPr/>
          </p:nvSpPr>
          <p:spPr>
            <a:xfrm>
              <a:off x="5224582" y="2513984"/>
              <a:ext cx="1780686" cy="886397"/>
            </a:xfrm>
            <a:prstGeom prst="rect">
              <a:avLst/>
            </a:prstGeom>
            <a:noFill/>
          </p:spPr>
          <p:txBody>
            <a:bodyPr wrap="square" lIns="0" tIns="0" rIns="0" bIns="0" rtlCol="0">
              <a:spAutoFit/>
            </a:bodyPr>
            <a:lstStyle/>
            <a:p>
              <a:pPr marL="170993" marR="172753" indent="0" algn="ctr" eaLnBrk="0">
                <a:lnSpc>
                  <a:spcPct val="118000"/>
                </a:lnSpc>
              </a:pPr>
              <a:r>
                <a:rPr lang="en-US" altLang="zh-CN" sz="1800" kern="0" spc="-30" baseline="0" noProof="0">
                  <a:solidFill>
                    <a:srgbClr val="FFFFFF"/>
                  </a:solidFill>
                  <a:latin typeface="Arial" pitchFamily="34" charset="0"/>
                  <a:ea typeface="Arial" pitchFamily="34" charset="0"/>
                  <a:cs typeface="Arial" pitchFamily="34" charset="0"/>
                </a:rPr>
                <a:t>Central</a:t>
              </a:r>
              <a:r>
                <a:rPr lang="en-US" altLang="zh-CN" sz="1800" kern="0" spc="-135" noProof="0">
                  <a:latin typeface="Arial" pitchFamily="34" charset="0"/>
                  <a:ea typeface="Arial" pitchFamily="34" charset="0"/>
                  <a:cs typeface="Arial" pitchFamily="34" charset="0"/>
                </a:rPr>
                <a:t> </a:t>
              </a:r>
              <a:r>
                <a:rPr lang="en-US" altLang="zh-CN" sz="1800" kern="0" spc="0" baseline="0" noProof="0">
                  <a:solidFill>
                    <a:srgbClr val="FFFFFF"/>
                  </a:solidFill>
                  <a:latin typeface="Arial" pitchFamily="34" charset="0"/>
                  <a:ea typeface="Arial" pitchFamily="34" charset="0"/>
                  <a:cs typeface="Arial" pitchFamily="34" charset="0"/>
                </a:rPr>
                <a:t>Vision</a:t>
              </a:r>
            </a:p>
            <a:p>
              <a:pPr marL="0" marR="0" indent="0" eaLnBrk="0">
                <a:lnSpc>
                  <a:spcPct val="105000"/>
                </a:lnSpc>
              </a:pPr>
              <a:r>
                <a:rPr lang="en-US" altLang="zh-CN" sz="1800" kern="0" spc="-30" baseline="0" noProof="0">
                  <a:solidFill>
                    <a:srgbClr val="FFFFFF"/>
                  </a:solidFill>
                  <a:latin typeface="Arial" pitchFamily="34" charset="0"/>
                  <a:ea typeface="Arial" pitchFamily="34" charset="0"/>
                  <a:cs typeface="Arial" pitchFamily="34" charset="0"/>
                </a:rPr>
                <a:t>(Viewing</a:t>
              </a:r>
              <a:r>
                <a:rPr lang="en-US" altLang="zh-CN" sz="1800" kern="0" spc="60" noProof="0">
                  <a:latin typeface="Arial" pitchFamily="34" charset="0"/>
                  <a:ea typeface="Arial" pitchFamily="34" charset="0"/>
                  <a:cs typeface="Arial" pitchFamily="34" charset="0"/>
                </a:rPr>
                <a:t> </a:t>
              </a:r>
              <a:r>
                <a:rPr lang="en-US" altLang="zh-CN" sz="1800" kern="0" spc="-25" baseline="0" noProof="0">
                  <a:solidFill>
                    <a:srgbClr val="FFFFFF"/>
                  </a:solidFill>
                  <a:latin typeface="Arial" pitchFamily="34" charset="0"/>
                  <a:ea typeface="Arial" pitchFamily="34" charset="0"/>
                  <a:cs typeface="Arial" pitchFamily="34" charset="0"/>
                </a:rPr>
                <a:t>Path</a:t>
              </a:r>
              <a:r>
                <a:rPr lang="en-US" altLang="zh-CN" sz="1800" kern="0" spc="-25" noProof="0">
                  <a:latin typeface="Arial" pitchFamily="34" charset="0"/>
                  <a:ea typeface="Arial" pitchFamily="34" charset="0"/>
                  <a:cs typeface="Arial" pitchFamily="34" charset="0"/>
                </a:rPr>
                <a:t> </a:t>
              </a:r>
              <a:r>
                <a:rPr lang="en-US" altLang="zh-CN" sz="1800" kern="0" spc="0" baseline="0" noProof="0">
                  <a:solidFill>
                    <a:srgbClr val="FFFFFF"/>
                  </a:solidFill>
                  <a:latin typeface="Arial" pitchFamily="34" charset="0"/>
                  <a:ea typeface="Arial" pitchFamily="34" charset="0"/>
                  <a:cs typeface="Arial" pitchFamily="34" charset="0"/>
                </a:rPr>
                <a:t>of</a:t>
              </a:r>
            </a:p>
            <a:p>
              <a:pPr marL="469773" marR="0" indent="0" eaLnBrk="0">
                <a:lnSpc>
                  <a:spcPct val="104000"/>
                </a:lnSpc>
              </a:pPr>
              <a:r>
                <a:rPr lang="en-US" altLang="zh-CN" sz="1800" kern="0" spc="-30" baseline="0" noProof="0">
                  <a:solidFill>
                    <a:srgbClr val="FFFFFF"/>
                  </a:solidFill>
                  <a:latin typeface="Arial" pitchFamily="34" charset="0"/>
                  <a:ea typeface="Arial" pitchFamily="34" charset="0"/>
                  <a:cs typeface="Arial" pitchFamily="34" charset="0"/>
                </a:rPr>
                <a:t>Travel)</a:t>
              </a:r>
            </a:p>
          </p:txBody>
        </p:sp>
        <p:sp>
          <p:nvSpPr>
            <p:cNvPr id="10" name="TextBox 9">
              <a:extLst>
                <a:ext uri="{FF2B5EF4-FFF2-40B4-BE49-F238E27FC236}">
                  <a16:creationId xmlns:a16="http://schemas.microsoft.com/office/drawing/2014/main" id="{12C6A041-007E-4CC0-884F-DC677F21D356}"/>
                </a:ext>
              </a:extLst>
            </p:cNvPr>
            <p:cNvSpPr txBox="1"/>
            <p:nvPr/>
          </p:nvSpPr>
          <p:spPr>
            <a:xfrm>
              <a:off x="7276290" y="4407533"/>
              <a:ext cx="1848255" cy="923330"/>
            </a:xfrm>
            <a:prstGeom prst="rect">
              <a:avLst/>
            </a:prstGeom>
            <a:noFill/>
          </p:spPr>
          <p:txBody>
            <a:bodyPr wrap="square" rtlCol="0">
              <a:spAutoFit/>
            </a:bodyPr>
            <a:lstStyle/>
            <a:p>
              <a:r>
                <a:rPr lang="en-US">
                  <a:solidFill>
                    <a:schemeClr val="bg1"/>
                  </a:solidFill>
                </a:rPr>
                <a:t>Peripheral Vision (Motion and color changes)</a:t>
              </a:r>
            </a:p>
          </p:txBody>
        </p:sp>
      </p:grpSp>
    </p:spTree>
    <p:extLst>
      <p:ext uri="{BB962C8B-B14F-4D97-AF65-F5344CB8AC3E}">
        <p14:creationId xmlns:p14="http://schemas.microsoft.com/office/powerpoint/2010/main" val="1265585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877C7-CBCC-46CB-B310-0B2E15583397}"/>
              </a:ext>
            </a:extLst>
          </p:cNvPr>
          <p:cNvSpPr>
            <a:spLocks noGrp="1"/>
          </p:cNvSpPr>
          <p:nvPr>
            <p:ph type="title"/>
          </p:nvPr>
        </p:nvSpPr>
        <p:spPr/>
        <p:txBody>
          <a:bodyPr/>
          <a:lstStyle/>
          <a:p>
            <a:r>
              <a:rPr lang="en-US"/>
              <a:t>Theory to Real-Life</a:t>
            </a:r>
          </a:p>
        </p:txBody>
      </p:sp>
      <p:sp>
        <p:nvSpPr>
          <p:cNvPr id="3" name="Content Placeholder 2">
            <a:extLst>
              <a:ext uri="{FF2B5EF4-FFF2-40B4-BE49-F238E27FC236}">
                <a16:creationId xmlns:a16="http://schemas.microsoft.com/office/drawing/2014/main" id="{06D37BC1-6C85-4D07-8924-4F0071AF8CEC}"/>
              </a:ext>
            </a:extLst>
          </p:cNvPr>
          <p:cNvSpPr>
            <a:spLocks noGrp="1"/>
          </p:cNvSpPr>
          <p:nvPr>
            <p:ph idx="1"/>
          </p:nvPr>
        </p:nvSpPr>
        <p:spPr>
          <a:xfrm>
            <a:off x="484632" y="1736277"/>
            <a:ext cx="5351964" cy="4440685"/>
          </a:xfrm>
        </p:spPr>
        <p:txBody>
          <a:bodyPr/>
          <a:lstStyle/>
          <a:p>
            <a:pPr marL="0" indent="0">
              <a:buNone/>
            </a:pPr>
            <a:r>
              <a:rPr lang="en-US"/>
              <a:t>Focal vision is a narrow, focused vision which is used to identify detail and objects.  (5-10 degrees straight in front of you)</a:t>
            </a:r>
          </a:p>
          <a:p>
            <a:pPr marL="0" indent="0">
              <a:buNone/>
            </a:pPr>
            <a:endParaRPr lang="en-US"/>
          </a:p>
          <a:p>
            <a:pPr marL="0" indent="0">
              <a:buNone/>
            </a:pPr>
            <a:r>
              <a:rPr lang="en-US"/>
              <a:t>We see the target with our Focal Vision.</a:t>
            </a:r>
          </a:p>
        </p:txBody>
      </p:sp>
      <p:pic>
        <p:nvPicPr>
          <p:cNvPr id="4" name="60BE082D-2DB8-4729-813A-E13F9DFFF319" descr="Image illustrating target and central vision">
            <a:extLst>
              <a:ext uri="{FF2B5EF4-FFF2-40B4-BE49-F238E27FC236}">
                <a16:creationId xmlns:a16="http://schemas.microsoft.com/office/drawing/2014/main" id="{27AD4941-AA87-46BE-A543-7402AF972B17}"/>
              </a:ext>
            </a:extLst>
          </p:cNvPr>
          <p:cNvPicPr>
            <a:picLocks noChangeAspect="1"/>
          </p:cNvPicPr>
          <p:nvPr/>
        </p:nvPicPr>
        <p:blipFill>
          <a:blip r:embed="rId2" cstate="print">
            <a:extLst>
              <a:ext uri="{1AF70E3A-542B-4DF8-A6C7-4B30B8250DCD}"/>
            </a:extLst>
          </a:blip>
          <a:stretch>
            <a:fillRect/>
          </a:stretch>
        </p:blipFill>
        <p:spPr>
          <a:xfrm>
            <a:off x="5828064" y="2597285"/>
            <a:ext cx="5755350" cy="3874383"/>
          </a:xfrm>
          <a:prstGeom prst="rect">
            <a:avLst/>
          </a:prstGeom>
        </p:spPr>
      </p:pic>
      <p:sp>
        <p:nvSpPr>
          <p:cNvPr id="6" name="Circle: Hollow 5">
            <a:extLst>
              <a:ext uri="{FF2B5EF4-FFF2-40B4-BE49-F238E27FC236}">
                <a16:creationId xmlns:a16="http://schemas.microsoft.com/office/drawing/2014/main" id="{57B2B660-0724-4ADD-809B-25CC46432B44}"/>
              </a:ext>
            </a:extLst>
          </p:cNvPr>
          <p:cNvSpPr/>
          <p:nvPr/>
        </p:nvSpPr>
        <p:spPr>
          <a:xfrm>
            <a:off x="8496300" y="4246562"/>
            <a:ext cx="411163" cy="401638"/>
          </a:xfrm>
          <a:prstGeom prst="donut">
            <a:avLst>
              <a:gd name="adj" fmla="val 10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90">
            <a:extLst>
              <a:ext uri="{FF2B5EF4-FFF2-40B4-BE49-F238E27FC236}">
                <a16:creationId xmlns:a16="http://schemas.microsoft.com/office/drawing/2014/main" id="{8721726A-2DEB-4338-A491-DD4F9EBCD276}"/>
              </a:ext>
            </a:extLst>
          </p:cNvPr>
          <p:cNvSpPr txBox="1"/>
          <p:nvPr/>
        </p:nvSpPr>
        <p:spPr>
          <a:xfrm>
            <a:off x="2536843" y="6251071"/>
            <a:ext cx="3442635" cy="172355"/>
          </a:xfrm>
          <a:prstGeom prst="rect">
            <a:avLst/>
          </a:prstGeom>
          <a:noFill/>
        </p:spPr>
        <p:txBody>
          <a:bodyPr wrap="square" lIns="0" tIns="0" rIns="0" bIns="0" rtlCol="0">
            <a:spAutoFit/>
          </a:bodyPr>
          <a:lstStyle/>
          <a:p>
            <a:pPr marL="515938" marR="0" indent="-514350" eaLnBrk="0">
              <a:lnSpc>
                <a:spcPct val="120000"/>
              </a:lnSpc>
              <a:spcBef>
                <a:spcPts val="147"/>
              </a:spcBef>
              <a:buNone/>
            </a:pPr>
            <a:r>
              <a:rPr lang="en-US" altLang="zh-CN" sz="1000" kern="0">
                <a:solidFill>
                  <a:srgbClr val="000000"/>
                </a:solidFill>
                <a:ea typeface="Arial" pitchFamily="34" charset="0"/>
                <a:cs typeface="Arial" pitchFamily="34" charset="0"/>
              </a:rPr>
              <a:t>Johnson,</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M.</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Drive</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Right,</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4th</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Edition,</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pp.</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75-76;</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Prentice</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Hall</a:t>
            </a:r>
          </a:p>
        </p:txBody>
      </p:sp>
    </p:spTree>
    <p:extLst>
      <p:ext uri="{BB962C8B-B14F-4D97-AF65-F5344CB8AC3E}">
        <p14:creationId xmlns:p14="http://schemas.microsoft.com/office/powerpoint/2010/main" val="2913006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A873A3-2685-4157-8662-B13CFC5C34E2}"/>
              </a:ext>
            </a:extLst>
          </p:cNvPr>
          <p:cNvSpPr>
            <a:spLocks noGrp="1"/>
          </p:cNvSpPr>
          <p:nvPr>
            <p:ph idx="1"/>
          </p:nvPr>
        </p:nvSpPr>
        <p:spPr>
          <a:xfrm>
            <a:off x="248611" y="603166"/>
            <a:ext cx="5497879" cy="5651668"/>
          </a:xfrm>
        </p:spPr>
        <p:txBody>
          <a:bodyPr/>
          <a:lstStyle/>
          <a:p>
            <a:pPr marL="0" indent="0">
              <a:buNone/>
            </a:pPr>
            <a:r>
              <a:rPr lang="en-US"/>
              <a:t>As we look ahead, we can tell how the car is aligned to the target by seeing the target with our Focal Vision and steering wheel with our central vision (30 – 36 degrees)</a:t>
            </a:r>
          </a:p>
          <a:p>
            <a:pPr marL="0" indent="0">
              <a:buNone/>
            </a:pPr>
            <a:endParaRPr lang="en-US"/>
          </a:p>
          <a:p>
            <a:r>
              <a:rPr lang="en-US"/>
              <a:t>Vehicle to roadway reference</a:t>
            </a:r>
          </a:p>
          <a:p>
            <a:r>
              <a:rPr lang="en-US"/>
              <a:t>Viewing path of travel</a:t>
            </a:r>
          </a:p>
          <a:p>
            <a:r>
              <a:rPr lang="en-US"/>
              <a:t>Viewing line of sight to target area</a:t>
            </a:r>
          </a:p>
        </p:txBody>
      </p:sp>
      <p:grpSp>
        <p:nvGrpSpPr>
          <p:cNvPr id="36" name="Group 35" descr="Image demonstrating where focal vision, central vision, and peripheral vision is.">
            <a:extLst>
              <a:ext uri="{FF2B5EF4-FFF2-40B4-BE49-F238E27FC236}">
                <a16:creationId xmlns:a16="http://schemas.microsoft.com/office/drawing/2014/main" id="{1F66D353-F97C-49D2-8E10-D3804BADFB64}"/>
              </a:ext>
            </a:extLst>
          </p:cNvPr>
          <p:cNvGrpSpPr/>
          <p:nvPr/>
        </p:nvGrpSpPr>
        <p:grpSpPr>
          <a:xfrm>
            <a:off x="2498865" y="1355198"/>
            <a:ext cx="9420470" cy="5207933"/>
            <a:chOff x="2498865" y="1355198"/>
            <a:chExt cx="9420470" cy="5207933"/>
          </a:xfrm>
        </p:grpSpPr>
        <p:grpSp>
          <p:nvGrpSpPr>
            <p:cNvPr id="7" name="Group 6" descr="Image illustrating steering wheel reference point and how to align your vehicle to target">
              <a:extLst>
                <a:ext uri="{FF2B5EF4-FFF2-40B4-BE49-F238E27FC236}">
                  <a16:creationId xmlns:a16="http://schemas.microsoft.com/office/drawing/2014/main" id="{5A775CF4-6979-4ABE-9137-F87E61FC5BBA}"/>
                </a:ext>
              </a:extLst>
            </p:cNvPr>
            <p:cNvGrpSpPr/>
            <p:nvPr/>
          </p:nvGrpSpPr>
          <p:grpSpPr>
            <a:xfrm>
              <a:off x="5846323" y="2153704"/>
              <a:ext cx="5861045" cy="4409427"/>
              <a:chOff x="5846323" y="2153704"/>
              <a:chExt cx="5861045" cy="4409427"/>
            </a:xfrm>
          </p:grpSpPr>
          <p:pic>
            <p:nvPicPr>
              <p:cNvPr id="4" name="72643E97-F8E6-47CC-8316-1DDEB4CB1327">
                <a:extLst>
                  <a:ext uri="{FF2B5EF4-FFF2-40B4-BE49-F238E27FC236}">
                    <a16:creationId xmlns:a16="http://schemas.microsoft.com/office/drawing/2014/main" id="{24F7D404-A9B1-4D00-9362-0F26C69546A4}"/>
                  </a:ext>
                </a:extLst>
              </p:cNvPr>
              <p:cNvPicPr>
                <a:picLocks noChangeAspect="1"/>
              </p:cNvPicPr>
              <p:nvPr/>
            </p:nvPicPr>
            <p:blipFill>
              <a:blip r:embed="rId2" cstate="print">
                <a:extLst>
                  <a:ext uri="{5A48F049-E162-45D6-7C36-FB531473CB40}"/>
                </a:extLst>
              </a:blip>
              <a:stretch>
                <a:fillRect/>
              </a:stretch>
            </p:blipFill>
            <p:spPr>
              <a:xfrm>
                <a:off x="5846323" y="2153704"/>
                <a:ext cx="5861045" cy="4409427"/>
              </a:xfrm>
              <a:prstGeom prst="rect">
                <a:avLst/>
              </a:prstGeom>
            </p:spPr>
          </p:pic>
          <p:sp>
            <p:nvSpPr>
              <p:cNvPr id="6" name="Rectangle 5">
                <a:extLst>
                  <a:ext uri="{FF2B5EF4-FFF2-40B4-BE49-F238E27FC236}">
                    <a16:creationId xmlns:a16="http://schemas.microsoft.com/office/drawing/2014/main" id="{F09B3D9C-BD3A-4804-A699-D8E2ABF32E6B}"/>
                  </a:ext>
                </a:extLst>
              </p:cNvPr>
              <p:cNvSpPr/>
              <p:nvPr/>
            </p:nvSpPr>
            <p:spPr>
              <a:xfrm>
                <a:off x="8540884" y="5243209"/>
                <a:ext cx="330741" cy="7684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5" name="Trapezoid 14">
              <a:extLst>
                <a:ext uri="{FF2B5EF4-FFF2-40B4-BE49-F238E27FC236}">
                  <a16:creationId xmlns:a16="http://schemas.microsoft.com/office/drawing/2014/main" id="{D3AFAE8F-9C02-42A3-9C3D-E372E86E664A}"/>
                </a:ext>
              </a:extLst>
            </p:cNvPr>
            <p:cNvSpPr/>
            <p:nvPr/>
          </p:nvSpPr>
          <p:spPr>
            <a:xfrm>
              <a:off x="6384497" y="3957030"/>
              <a:ext cx="4800198" cy="2054664"/>
            </a:xfrm>
            <a:prstGeom prst="trapezoid">
              <a:avLst/>
            </a:prstGeom>
            <a:solidFill>
              <a:schemeClr val="accent2">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6838AAA7-A688-44D9-A44C-67386229AAAD}"/>
                </a:ext>
              </a:extLst>
            </p:cNvPr>
            <p:cNvSpPr/>
            <p:nvPr/>
          </p:nvSpPr>
          <p:spPr>
            <a:xfrm>
              <a:off x="8409896" y="4236396"/>
              <a:ext cx="744114" cy="17752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57C86A60-9AEA-4907-AEE4-96842B464CC2}"/>
                </a:ext>
              </a:extLst>
            </p:cNvPr>
            <p:cNvCxnSpPr/>
            <p:nvPr/>
          </p:nvCxnSpPr>
          <p:spPr>
            <a:xfrm flipH="1">
              <a:off x="8743167" y="1791222"/>
              <a:ext cx="1590806" cy="30062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1539F31D-3452-4E0B-8BF5-10FC90DA2929}"/>
                </a:ext>
              </a:extLst>
            </p:cNvPr>
            <p:cNvCxnSpPr>
              <a:cxnSpLocks/>
              <a:stCxn id="25" idx="2"/>
            </p:cNvCxnSpPr>
            <p:nvPr/>
          </p:nvCxnSpPr>
          <p:spPr>
            <a:xfrm>
              <a:off x="6931449" y="1816863"/>
              <a:ext cx="888064" cy="28856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D6BC387-0A8A-43C4-991E-2EC0689FB839}"/>
                </a:ext>
              </a:extLst>
            </p:cNvPr>
            <p:cNvSpPr txBox="1"/>
            <p:nvPr/>
          </p:nvSpPr>
          <p:spPr>
            <a:xfrm>
              <a:off x="9568906" y="1468816"/>
              <a:ext cx="2116900" cy="461665"/>
            </a:xfrm>
            <a:prstGeom prst="rect">
              <a:avLst/>
            </a:prstGeom>
            <a:noFill/>
          </p:spPr>
          <p:txBody>
            <a:bodyPr wrap="square" rtlCol="0">
              <a:spAutoFit/>
            </a:bodyPr>
            <a:lstStyle/>
            <a:p>
              <a:r>
                <a:rPr lang="en-US" sz="2400"/>
                <a:t>Focal Vision</a:t>
              </a:r>
            </a:p>
          </p:txBody>
        </p:sp>
        <p:sp>
          <p:nvSpPr>
            <p:cNvPr id="25" name="TextBox 24">
              <a:extLst>
                <a:ext uri="{FF2B5EF4-FFF2-40B4-BE49-F238E27FC236}">
                  <a16:creationId xmlns:a16="http://schemas.microsoft.com/office/drawing/2014/main" id="{4874E331-210B-4EAB-AB10-578241DE4571}"/>
                </a:ext>
              </a:extLst>
            </p:cNvPr>
            <p:cNvSpPr txBox="1"/>
            <p:nvPr/>
          </p:nvSpPr>
          <p:spPr>
            <a:xfrm>
              <a:off x="5975674" y="1355198"/>
              <a:ext cx="1911549" cy="461665"/>
            </a:xfrm>
            <a:prstGeom prst="rect">
              <a:avLst/>
            </a:prstGeom>
            <a:noFill/>
          </p:spPr>
          <p:txBody>
            <a:bodyPr wrap="none" rtlCol="0">
              <a:spAutoFit/>
            </a:bodyPr>
            <a:lstStyle/>
            <a:p>
              <a:r>
                <a:rPr lang="en-US" sz="2400"/>
                <a:t>Central Vision</a:t>
              </a:r>
            </a:p>
          </p:txBody>
        </p:sp>
        <p:sp>
          <p:nvSpPr>
            <p:cNvPr id="29" name="Trapezoid 28">
              <a:extLst>
                <a:ext uri="{FF2B5EF4-FFF2-40B4-BE49-F238E27FC236}">
                  <a16:creationId xmlns:a16="http://schemas.microsoft.com/office/drawing/2014/main" id="{65B9F065-8920-436E-9FBA-C4E83E96EA72}"/>
                </a:ext>
              </a:extLst>
            </p:cNvPr>
            <p:cNvSpPr/>
            <p:nvPr/>
          </p:nvSpPr>
          <p:spPr>
            <a:xfrm>
              <a:off x="5686816" y="5020691"/>
              <a:ext cx="6232519" cy="991003"/>
            </a:xfrm>
            <a:prstGeom prst="trapezoid">
              <a:avLst/>
            </a:prstGeom>
            <a:solidFill>
              <a:srgbClr val="FF000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84BB1701-C07A-4C14-A440-8585C3E1C2AB}"/>
                </a:ext>
              </a:extLst>
            </p:cNvPr>
            <p:cNvCxnSpPr>
              <a:cxnSpLocks/>
            </p:cNvCxnSpPr>
            <p:nvPr/>
          </p:nvCxnSpPr>
          <p:spPr>
            <a:xfrm flipV="1">
              <a:off x="4760690" y="5486400"/>
              <a:ext cx="1221821" cy="1252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7F4984A4-2B67-4DD6-A65D-F72C0F46A649}"/>
                </a:ext>
              </a:extLst>
            </p:cNvPr>
            <p:cNvSpPr txBox="1"/>
            <p:nvPr/>
          </p:nvSpPr>
          <p:spPr>
            <a:xfrm>
              <a:off x="2498865" y="5380826"/>
              <a:ext cx="2294603" cy="461665"/>
            </a:xfrm>
            <a:prstGeom prst="rect">
              <a:avLst/>
            </a:prstGeom>
            <a:noFill/>
          </p:spPr>
          <p:txBody>
            <a:bodyPr wrap="none" rtlCol="0">
              <a:spAutoFit/>
            </a:bodyPr>
            <a:lstStyle/>
            <a:p>
              <a:r>
                <a:rPr lang="en-US" sz="2400"/>
                <a:t>Peripheral Vision</a:t>
              </a:r>
            </a:p>
          </p:txBody>
        </p:sp>
      </p:grpSp>
      <p:sp>
        <p:nvSpPr>
          <p:cNvPr id="17" name="TextBox90">
            <a:extLst>
              <a:ext uri="{FF2B5EF4-FFF2-40B4-BE49-F238E27FC236}">
                <a16:creationId xmlns:a16="http://schemas.microsoft.com/office/drawing/2014/main" id="{27E5A42D-3464-4D4C-A5F7-F6D54C640D0F}"/>
              </a:ext>
            </a:extLst>
          </p:cNvPr>
          <p:cNvSpPr txBox="1"/>
          <p:nvPr/>
        </p:nvSpPr>
        <p:spPr>
          <a:xfrm>
            <a:off x="2653365" y="6490244"/>
            <a:ext cx="3442635" cy="172355"/>
          </a:xfrm>
          <a:prstGeom prst="rect">
            <a:avLst/>
          </a:prstGeom>
          <a:noFill/>
        </p:spPr>
        <p:txBody>
          <a:bodyPr wrap="square" lIns="0" tIns="0" rIns="0" bIns="0" rtlCol="0">
            <a:spAutoFit/>
          </a:bodyPr>
          <a:lstStyle/>
          <a:p>
            <a:pPr marL="515938" marR="0" indent="-514350" eaLnBrk="0">
              <a:lnSpc>
                <a:spcPct val="120000"/>
              </a:lnSpc>
              <a:spcBef>
                <a:spcPts val="147"/>
              </a:spcBef>
              <a:buNone/>
            </a:pPr>
            <a:r>
              <a:rPr lang="en-US" altLang="zh-CN" sz="1000" kern="0" dirty="0">
                <a:solidFill>
                  <a:srgbClr val="000000"/>
                </a:solidFill>
                <a:ea typeface="Arial" pitchFamily="34" charset="0"/>
                <a:cs typeface="Arial" pitchFamily="34" charset="0"/>
              </a:rPr>
              <a:t>Johnson,</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M.</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Drive</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Right,</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4th</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Edition,</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pp.</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75-76;</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Prentice</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Hall</a:t>
            </a:r>
          </a:p>
        </p:txBody>
      </p:sp>
    </p:spTree>
    <p:extLst>
      <p:ext uri="{BB962C8B-B14F-4D97-AF65-F5344CB8AC3E}">
        <p14:creationId xmlns:p14="http://schemas.microsoft.com/office/powerpoint/2010/main" val="1807233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00DC8-1E5D-4CFF-9980-6D1E871CEE48}"/>
              </a:ext>
            </a:extLst>
          </p:cNvPr>
          <p:cNvSpPr>
            <a:spLocks noGrp="1"/>
          </p:cNvSpPr>
          <p:nvPr>
            <p:ph type="title"/>
          </p:nvPr>
        </p:nvSpPr>
        <p:spPr/>
        <p:txBody>
          <a:bodyPr/>
          <a:lstStyle/>
          <a:p>
            <a:r>
              <a:rPr lang="en-US">
                <a:ea typeface="+mj-lt"/>
                <a:cs typeface="+mj-lt"/>
              </a:rPr>
              <a:t>Session Goals</a:t>
            </a:r>
            <a:endParaRPr lang="en-US"/>
          </a:p>
        </p:txBody>
      </p:sp>
      <p:sp>
        <p:nvSpPr>
          <p:cNvPr id="3" name="Content Placeholder 2">
            <a:extLst>
              <a:ext uri="{FF2B5EF4-FFF2-40B4-BE49-F238E27FC236}">
                <a16:creationId xmlns:a16="http://schemas.microsoft.com/office/drawing/2014/main" id="{33F8B5C3-690D-4C68-BBC8-B3D699D33636}"/>
              </a:ext>
            </a:extLst>
          </p:cNvPr>
          <p:cNvSpPr>
            <a:spLocks noGrp="1"/>
          </p:cNvSpPr>
          <p:nvPr>
            <p:ph idx="1"/>
          </p:nvPr>
        </p:nvSpPr>
        <p:spPr>
          <a:xfrm>
            <a:off x="484632" y="1366983"/>
            <a:ext cx="11045952" cy="5015344"/>
          </a:xfrm>
        </p:spPr>
        <p:txBody>
          <a:bodyPr vert="horz" lIns="91440" tIns="45720" rIns="91440" bIns="45720" rtlCol="0" anchor="t">
            <a:normAutofit/>
          </a:bodyPr>
          <a:lstStyle/>
          <a:p>
            <a:pPr marL="0" indent="0">
              <a:lnSpc>
                <a:spcPct val="120000"/>
              </a:lnSpc>
              <a:spcBef>
                <a:spcPts val="0"/>
              </a:spcBef>
              <a:buNone/>
            </a:pPr>
            <a:endParaRPr lang="en-US">
              <a:cs typeface="Calibri"/>
            </a:endParaRPr>
          </a:p>
          <a:p>
            <a:pPr marL="514350" indent="-514350">
              <a:lnSpc>
                <a:spcPct val="120000"/>
              </a:lnSpc>
              <a:spcBef>
                <a:spcPts val="0"/>
              </a:spcBef>
              <a:buFont typeface="+mj-lt"/>
              <a:buAutoNum type="arabicPeriod"/>
            </a:pPr>
            <a:r>
              <a:rPr lang="en-US"/>
              <a:t>Explain the elements of the Smith System/SIPDE and apply to various driving situations</a:t>
            </a:r>
          </a:p>
          <a:p>
            <a:pPr marL="514350" indent="-514350">
              <a:lnSpc>
                <a:spcPct val="120000"/>
              </a:lnSpc>
              <a:spcBef>
                <a:spcPts val="0"/>
              </a:spcBef>
              <a:buFont typeface="+mj-lt"/>
              <a:buAutoNum type="arabicPeriod"/>
            </a:pPr>
            <a:r>
              <a:rPr lang="en-US"/>
              <a:t>Determine which lane position is appropriate for driving circumstances</a:t>
            </a:r>
          </a:p>
          <a:p>
            <a:pPr marL="0" indent="0">
              <a:lnSpc>
                <a:spcPct val="120000"/>
              </a:lnSpc>
              <a:spcBef>
                <a:spcPts val="0"/>
              </a:spcBef>
              <a:buNone/>
            </a:pPr>
            <a:endParaRPr lang="en-US" b="1"/>
          </a:p>
          <a:p>
            <a:pPr>
              <a:lnSpc>
                <a:spcPct val="120000"/>
              </a:lnSpc>
              <a:spcBef>
                <a:spcPts val="0"/>
              </a:spcBef>
            </a:pPr>
            <a:endParaRPr lang="en-US"/>
          </a:p>
        </p:txBody>
      </p:sp>
    </p:spTree>
    <p:extLst>
      <p:ext uri="{BB962C8B-B14F-4D97-AF65-F5344CB8AC3E}">
        <p14:creationId xmlns:p14="http://schemas.microsoft.com/office/powerpoint/2010/main" val="208758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A267B-6A8F-4888-A01C-5C5138938228}"/>
              </a:ext>
            </a:extLst>
          </p:cNvPr>
          <p:cNvSpPr>
            <a:spLocks noGrp="1"/>
          </p:cNvSpPr>
          <p:nvPr>
            <p:ph idx="1"/>
          </p:nvPr>
        </p:nvSpPr>
        <p:spPr>
          <a:xfrm>
            <a:off x="484632" y="379379"/>
            <a:ext cx="11045952" cy="1906621"/>
          </a:xfrm>
        </p:spPr>
        <p:txBody>
          <a:bodyPr/>
          <a:lstStyle/>
          <a:p>
            <a:pPr marL="0" indent="0">
              <a:buNone/>
            </a:pPr>
            <a:r>
              <a:rPr lang="en-US"/>
              <a:t>Use your central vision to see the car aligned to the target.</a:t>
            </a:r>
          </a:p>
          <a:p>
            <a:pPr marL="0" indent="0">
              <a:buNone/>
            </a:pPr>
            <a:endParaRPr lang="en-US"/>
          </a:p>
          <a:p>
            <a:pPr marL="0" indent="0">
              <a:buNone/>
            </a:pPr>
            <a:r>
              <a:rPr lang="en-US"/>
              <a:t>The edges of the steering wheel indicate where the car’s tires will travel on the road.</a:t>
            </a:r>
          </a:p>
        </p:txBody>
      </p:sp>
      <p:grpSp>
        <p:nvGrpSpPr>
          <p:cNvPr id="7" name="Group 6">
            <a:extLst>
              <a:ext uri="{FF2B5EF4-FFF2-40B4-BE49-F238E27FC236}">
                <a16:creationId xmlns:a16="http://schemas.microsoft.com/office/drawing/2014/main" id="{706658CF-84E4-4D7F-8152-2B49870D5CCF}"/>
              </a:ext>
            </a:extLst>
          </p:cNvPr>
          <p:cNvGrpSpPr/>
          <p:nvPr/>
        </p:nvGrpSpPr>
        <p:grpSpPr>
          <a:xfrm>
            <a:off x="2195182" y="2286000"/>
            <a:ext cx="6567818" cy="4386364"/>
            <a:chOff x="2195182" y="2286000"/>
            <a:chExt cx="6567818" cy="4386364"/>
          </a:xfrm>
        </p:grpSpPr>
        <p:pic>
          <p:nvPicPr>
            <p:cNvPr id="4" name="2D0BD600-562C-4252-CF82-5F50F62A6577" descr="Image illustrating path of travel">
              <a:extLst>
                <a:ext uri="{FF2B5EF4-FFF2-40B4-BE49-F238E27FC236}">
                  <a16:creationId xmlns:a16="http://schemas.microsoft.com/office/drawing/2014/main" id="{360160F4-1D09-4DD0-8E3B-B389AF1C4CE0}"/>
                </a:ext>
              </a:extLst>
            </p:cNvPr>
            <p:cNvPicPr>
              <a:picLocks noChangeAspect="1"/>
            </p:cNvPicPr>
            <p:nvPr/>
          </p:nvPicPr>
          <p:blipFill>
            <a:blip r:embed="rId2" cstate="print">
              <a:extLst>
                <a:ext uri="{F2D5C4AB-8A04-4DD4-76E9-C82BE8BDB474}"/>
              </a:extLst>
            </a:blip>
            <a:stretch>
              <a:fillRect/>
            </a:stretch>
          </p:blipFill>
          <p:spPr>
            <a:xfrm>
              <a:off x="2195182" y="2286000"/>
              <a:ext cx="6567818" cy="4386364"/>
            </a:xfrm>
            <a:prstGeom prst="rect">
              <a:avLst/>
            </a:prstGeom>
          </p:spPr>
        </p:pic>
        <p:sp>
          <p:nvSpPr>
            <p:cNvPr id="6" name="Trapezoid 5">
              <a:extLst>
                <a:ext uri="{FF2B5EF4-FFF2-40B4-BE49-F238E27FC236}">
                  <a16:creationId xmlns:a16="http://schemas.microsoft.com/office/drawing/2014/main" id="{768A0C04-FB88-4668-BA5F-771C55132C70}"/>
                </a:ext>
              </a:extLst>
            </p:cNvPr>
            <p:cNvSpPr/>
            <p:nvPr/>
          </p:nvSpPr>
          <p:spPr>
            <a:xfrm>
              <a:off x="3983278" y="4192621"/>
              <a:ext cx="3582444" cy="2054664"/>
            </a:xfrm>
            <a:prstGeom prst="trapezoid">
              <a:avLst/>
            </a:prstGeom>
            <a:solidFill>
              <a:schemeClr val="accent2">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90">
            <a:extLst>
              <a:ext uri="{FF2B5EF4-FFF2-40B4-BE49-F238E27FC236}">
                <a16:creationId xmlns:a16="http://schemas.microsoft.com/office/drawing/2014/main" id="{03F20F75-51F5-40AC-AE54-70834DA70AA2}"/>
              </a:ext>
            </a:extLst>
          </p:cNvPr>
          <p:cNvSpPr txBox="1"/>
          <p:nvPr/>
        </p:nvSpPr>
        <p:spPr>
          <a:xfrm>
            <a:off x="8880493" y="6392443"/>
            <a:ext cx="3442635" cy="172355"/>
          </a:xfrm>
          <a:prstGeom prst="rect">
            <a:avLst/>
          </a:prstGeom>
          <a:noFill/>
        </p:spPr>
        <p:txBody>
          <a:bodyPr wrap="square" lIns="0" tIns="0" rIns="0" bIns="0" rtlCol="0">
            <a:spAutoFit/>
          </a:bodyPr>
          <a:lstStyle/>
          <a:p>
            <a:pPr marL="515938" marR="0" indent="-514350" eaLnBrk="0">
              <a:lnSpc>
                <a:spcPct val="120000"/>
              </a:lnSpc>
              <a:spcBef>
                <a:spcPts val="147"/>
              </a:spcBef>
              <a:buNone/>
            </a:pPr>
            <a:r>
              <a:rPr lang="en-US" altLang="zh-CN" sz="1000" kern="0" dirty="0">
                <a:solidFill>
                  <a:srgbClr val="000000"/>
                </a:solidFill>
                <a:ea typeface="Arial" pitchFamily="34" charset="0"/>
                <a:cs typeface="Arial" pitchFamily="34" charset="0"/>
              </a:rPr>
              <a:t>Johnson,</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M.</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Drive</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Right,</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4th</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Edition,</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pp.</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75-76;</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Prentice</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Hall</a:t>
            </a:r>
          </a:p>
        </p:txBody>
      </p:sp>
    </p:spTree>
    <p:extLst>
      <p:ext uri="{BB962C8B-B14F-4D97-AF65-F5344CB8AC3E}">
        <p14:creationId xmlns:p14="http://schemas.microsoft.com/office/powerpoint/2010/main" val="4082900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75CF-BC89-414C-B028-4E3C1DB60E6B}"/>
              </a:ext>
            </a:extLst>
          </p:cNvPr>
          <p:cNvSpPr>
            <a:spLocks noGrp="1"/>
          </p:cNvSpPr>
          <p:nvPr>
            <p:ph type="title"/>
          </p:nvPr>
        </p:nvSpPr>
        <p:spPr/>
        <p:txBody>
          <a:bodyPr/>
          <a:lstStyle/>
          <a:p>
            <a:r>
              <a:rPr lang="en-US"/>
              <a:t>This car is on target.  See how the center of the steering wheel aligns with the target.</a:t>
            </a:r>
          </a:p>
        </p:txBody>
      </p:sp>
      <p:pic>
        <p:nvPicPr>
          <p:cNvPr id="4" name="A64A3E0B-9344-4868-8F1A-25CDC08642F8" descr="Image illustrating if the car is on or off target">
            <a:extLst>
              <a:ext uri="{FF2B5EF4-FFF2-40B4-BE49-F238E27FC236}">
                <a16:creationId xmlns:a16="http://schemas.microsoft.com/office/drawing/2014/main" id="{D2115C14-E97C-4220-A22C-3D11EF07D5F4}"/>
              </a:ext>
            </a:extLst>
          </p:cNvPr>
          <p:cNvPicPr>
            <a:picLocks noChangeAspect="1"/>
          </p:cNvPicPr>
          <p:nvPr/>
        </p:nvPicPr>
        <p:blipFill>
          <a:blip r:embed="rId2" cstate="print">
            <a:extLst>
              <a:ext uri="{F66E1B53-AD72-4E9E-7B4F-27C2069AD068}"/>
            </a:extLst>
          </a:blip>
          <a:stretch>
            <a:fillRect/>
          </a:stretch>
        </p:blipFill>
        <p:spPr>
          <a:xfrm>
            <a:off x="1795438" y="1711895"/>
            <a:ext cx="7386646" cy="5020051"/>
          </a:xfrm>
          <a:prstGeom prst="rect">
            <a:avLst/>
          </a:prstGeom>
        </p:spPr>
      </p:pic>
      <p:sp>
        <p:nvSpPr>
          <p:cNvPr id="6" name="TextBox90">
            <a:extLst>
              <a:ext uri="{FF2B5EF4-FFF2-40B4-BE49-F238E27FC236}">
                <a16:creationId xmlns:a16="http://schemas.microsoft.com/office/drawing/2014/main" id="{FA3CA869-DDCD-4C20-A086-7764AF383DF6}"/>
              </a:ext>
            </a:extLst>
          </p:cNvPr>
          <p:cNvSpPr txBox="1"/>
          <p:nvPr/>
        </p:nvSpPr>
        <p:spPr>
          <a:xfrm>
            <a:off x="9318705" y="6374925"/>
            <a:ext cx="2716878" cy="357021"/>
          </a:xfrm>
          <a:prstGeom prst="rect">
            <a:avLst/>
          </a:prstGeom>
          <a:noFill/>
        </p:spPr>
        <p:txBody>
          <a:bodyPr wrap="square" lIns="0" tIns="0" rIns="0" bIns="0" rtlCol="0">
            <a:spAutoFit/>
          </a:bodyPr>
          <a:lstStyle/>
          <a:p>
            <a:pPr marL="515938" marR="0" indent="-514350" eaLnBrk="0">
              <a:lnSpc>
                <a:spcPct val="120000"/>
              </a:lnSpc>
              <a:spcBef>
                <a:spcPts val="147"/>
              </a:spcBef>
              <a:buNone/>
            </a:pPr>
            <a:r>
              <a:rPr lang="en-US" altLang="zh-CN" sz="1000" kern="0">
                <a:solidFill>
                  <a:srgbClr val="000000"/>
                </a:solidFill>
                <a:ea typeface="Arial" pitchFamily="34" charset="0"/>
                <a:cs typeface="Arial" pitchFamily="34" charset="0"/>
              </a:rPr>
              <a:t>Johnson,</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M.</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Drive</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Right,</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4th</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Edition,</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pp.</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75-76;</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Prentice</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Hall</a:t>
            </a:r>
          </a:p>
        </p:txBody>
      </p:sp>
      <p:sp>
        <p:nvSpPr>
          <p:cNvPr id="7" name="Circle: Hollow 6">
            <a:extLst>
              <a:ext uri="{FF2B5EF4-FFF2-40B4-BE49-F238E27FC236}">
                <a16:creationId xmlns:a16="http://schemas.microsoft.com/office/drawing/2014/main" id="{F197933D-9B43-4DFF-AC92-23867DEB656B}"/>
              </a:ext>
            </a:extLst>
          </p:cNvPr>
          <p:cNvSpPr/>
          <p:nvPr/>
        </p:nvSpPr>
        <p:spPr>
          <a:xfrm>
            <a:off x="5362575" y="3254238"/>
            <a:ext cx="619125" cy="622438"/>
          </a:xfrm>
          <a:prstGeom prst="donut">
            <a:avLst>
              <a:gd name="adj" fmla="val 10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80953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EB2A8-F67B-4710-9A85-C58C47A6C783}"/>
              </a:ext>
            </a:extLst>
          </p:cNvPr>
          <p:cNvSpPr>
            <a:spLocks noGrp="1"/>
          </p:cNvSpPr>
          <p:nvPr>
            <p:ph type="title"/>
          </p:nvPr>
        </p:nvSpPr>
        <p:spPr/>
        <p:txBody>
          <a:bodyPr/>
          <a:lstStyle/>
          <a:p>
            <a:r>
              <a:rPr lang="en-US"/>
              <a:t>This car is off target</a:t>
            </a:r>
          </a:p>
        </p:txBody>
      </p:sp>
      <p:pic>
        <p:nvPicPr>
          <p:cNvPr id="4" name="B6FD1269-129D-4F68-53DC-E41C53F59BBF" descr="Image illustrating if the car is on or off target">
            <a:extLst>
              <a:ext uri="{FF2B5EF4-FFF2-40B4-BE49-F238E27FC236}">
                <a16:creationId xmlns:a16="http://schemas.microsoft.com/office/drawing/2014/main" id="{D5629AA1-A847-4A7B-854E-6F638934E568}"/>
              </a:ext>
            </a:extLst>
          </p:cNvPr>
          <p:cNvPicPr>
            <a:picLocks noChangeAspect="1"/>
          </p:cNvPicPr>
          <p:nvPr/>
        </p:nvPicPr>
        <p:blipFill>
          <a:blip r:embed="rId2" cstate="print">
            <a:extLst>
              <a:ext uri="{1F57CA90-F2E0-4D5C-4FAC-FA7227F009CE}"/>
            </a:extLst>
          </a:blip>
          <a:stretch>
            <a:fillRect/>
          </a:stretch>
        </p:blipFill>
        <p:spPr>
          <a:xfrm>
            <a:off x="1935804" y="1554218"/>
            <a:ext cx="7332840" cy="4994322"/>
          </a:xfrm>
          <a:prstGeom prst="rect">
            <a:avLst/>
          </a:prstGeom>
        </p:spPr>
      </p:pic>
      <p:sp>
        <p:nvSpPr>
          <p:cNvPr id="6" name="TextBox90">
            <a:extLst>
              <a:ext uri="{FF2B5EF4-FFF2-40B4-BE49-F238E27FC236}">
                <a16:creationId xmlns:a16="http://schemas.microsoft.com/office/drawing/2014/main" id="{0A229B8F-F4F1-49F5-B92D-78CAEC83851C}"/>
              </a:ext>
            </a:extLst>
          </p:cNvPr>
          <p:cNvSpPr txBox="1"/>
          <p:nvPr/>
        </p:nvSpPr>
        <p:spPr>
          <a:xfrm>
            <a:off x="9345240" y="6292337"/>
            <a:ext cx="2663807" cy="358662"/>
          </a:xfrm>
          <a:prstGeom prst="rect">
            <a:avLst/>
          </a:prstGeom>
          <a:noFill/>
        </p:spPr>
        <p:txBody>
          <a:bodyPr wrap="square" lIns="0" tIns="0" rIns="0" bIns="0" rtlCol="0">
            <a:spAutoFit/>
          </a:bodyPr>
          <a:lstStyle/>
          <a:p>
            <a:pPr marL="515938" marR="0" indent="-514350" eaLnBrk="0">
              <a:lnSpc>
                <a:spcPct val="120000"/>
              </a:lnSpc>
              <a:spcBef>
                <a:spcPts val="147"/>
              </a:spcBef>
              <a:buNone/>
            </a:pPr>
            <a:r>
              <a:rPr lang="en-US" altLang="zh-CN" sz="1000" kern="0">
                <a:solidFill>
                  <a:srgbClr val="000000"/>
                </a:solidFill>
                <a:ea typeface="Arial" pitchFamily="34" charset="0"/>
                <a:cs typeface="Arial" pitchFamily="34" charset="0"/>
              </a:rPr>
              <a:t>Johnson,</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M.</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Drive</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Right,</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4th</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Edition,</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pp.</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75-76;</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Prentice</a:t>
            </a:r>
            <a:r>
              <a:rPr lang="en-US" altLang="zh-CN" sz="1000" kern="0">
                <a:ea typeface="Arial" pitchFamily="34" charset="0"/>
                <a:cs typeface="Arial" pitchFamily="34" charset="0"/>
              </a:rPr>
              <a:t> </a:t>
            </a:r>
            <a:r>
              <a:rPr lang="en-US" altLang="zh-CN" sz="1000" kern="0">
                <a:solidFill>
                  <a:srgbClr val="000000"/>
                </a:solidFill>
                <a:ea typeface="Arial" pitchFamily="34" charset="0"/>
                <a:cs typeface="Arial" pitchFamily="34" charset="0"/>
              </a:rPr>
              <a:t>Hall</a:t>
            </a:r>
          </a:p>
        </p:txBody>
      </p:sp>
      <p:sp>
        <p:nvSpPr>
          <p:cNvPr id="7" name="Circle: Hollow 6">
            <a:extLst>
              <a:ext uri="{FF2B5EF4-FFF2-40B4-BE49-F238E27FC236}">
                <a16:creationId xmlns:a16="http://schemas.microsoft.com/office/drawing/2014/main" id="{561E0818-935C-4D35-906A-A1C267076884}"/>
              </a:ext>
            </a:extLst>
          </p:cNvPr>
          <p:cNvSpPr/>
          <p:nvPr/>
        </p:nvSpPr>
        <p:spPr>
          <a:xfrm>
            <a:off x="5543550" y="3386137"/>
            <a:ext cx="657226" cy="554038"/>
          </a:xfrm>
          <a:prstGeom prst="donut">
            <a:avLst>
              <a:gd name="adj" fmla="val 10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883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C132-C0CE-42C7-A795-9DCF3123F13B}"/>
              </a:ext>
            </a:extLst>
          </p:cNvPr>
          <p:cNvSpPr>
            <a:spLocks noGrp="1"/>
          </p:cNvSpPr>
          <p:nvPr>
            <p:ph type="title"/>
          </p:nvPr>
        </p:nvSpPr>
        <p:spPr/>
        <p:txBody>
          <a:bodyPr/>
          <a:lstStyle/>
          <a:p>
            <a:r>
              <a:rPr lang="en-US"/>
              <a:t>Where is your target if you intend to make a left turn?</a:t>
            </a:r>
          </a:p>
        </p:txBody>
      </p:sp>
      <p:pic>
        <p:nvPicPr>
          <p:cNvPr id="6" name="Picture 5" descr="Image of a street scene">
            <a:extLst>
              <a:ext uri="{FF2B5EF4-FFF2-40B4-BE49-F238E27FC236}">
                <a16:creationId xmlns:a16="http://schemas.microsoft.com/office/drawing/2014/main" id="{0A15D012-74D4-4D91-9F17-B14FFD03A8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9515" y="1711895"/>
            <a:ext cx="6632969" cy="4985565"/>
          </a:xfrm>
          <a:prstGeom prst="rect">
            <a:avLst/>
          </a:prstGeom>
        </p:spPr>
      </p:pic>
      <p:sp>
        <p:nvSpPr>
          <p:cNvPr id="5" name="TextBox90">
            <a:extLst>
              <a:ext uri="{FF2B5EF4-FFF2-40B4-BE49-F238E27FC236}">
                <a16:creationId xmlns:a16="http://schemas.microsoft.com/office/drawing/2014/main" id="{C54F38FB-54A3-4CFC-8E95-644865B585AC}"/>
              </a:ext>
            </a:extLst>
          </p:cNvPr>
          <p:cNvSpPr txBox="1"/>
          <p:nvPr/>
        </p:nvSpPr>
        <p:spPr>
          <a:xfrm>
            <a:off x="9471423" y="6340439"/>
            <a:ext cx="2559032" cy="357021"/>
          </a:xfrm>
          <a:prstGeom prst="rect">
            <a:avLst/>
          </a:prstGeom>
          <a:noFill/>
        </p:spPr>
        <p:txBody>
          <a:bodyPr wrap="square" lIns="0" tIns="0" rIns="0" bIns="0" rtlCol="0">
            <a:spAutoFit/>
          </a:bodyPr>
          <a:lstStyle/>
          <a:p>
            <a:pPr marL="515938" marR="0" indent="-514350" eaLnBrk="0">
              <a:lnSpc>
                <a:spcPct val="120000"/>
              </a:lnSpc>
              <a:spcBef>
                <a:spcPts val="147"/>
              </a:spcBef>
              <a:buNone/>
            </a:pPr>
            <a:r>
              <a:rPr lang="en-US" altLang="zh-CN" sz="1000" kern="0" dirty="0">
                <a:solidFill>
                  <a:srgbClr val="000000"/>
                </a:solidFill>
                <a:ea typeface="Arial" pitchFamily="34" charset="0"/>
                <a:cs typeface="Arial" pitchFamily="34" charset="0"/>
              </a:rPr>
              <a:t>Johnson,</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M.</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Drive</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Right,</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4th</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Edition,</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pp.</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75-76;</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Prentice</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Hall</a:t>
            </a:r>
          </a:p>
        </p:txBody>
      </p:sp>
      <p:sp>
        <p:nvSpPr>
          <p:cNvPr id="7" name="Circle: Hollow 6">
            <a:extLst>
              <a:ext uri="{FF2B5EF4-FFF2-40B4-BE49-F238E27FC236}">
                <a16:creationId xmlns:a16="http://schemas.microsoft.com/office/drawing/2014/main" id="{F8AFE58B-D06C-46AB-AFCC-28319C33CCB5}"/>
              </a:ext>
            </a:extLst>
          </p:cNvPr>
          <p:cNvSpPr/>
          <p:nvPr/>
        </p:nvSpPr>
        <p:spPr>
          <a:xfrm>
            <a:off x="6417827" y="4305300"/>
            <a:ext cx="563997" cy="581025"/>
          </a:xfrm>
          <a:prstGeom prst="donut">
            <a:avLst>
              <a:gd name="adj" fmla="val 10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8407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7D0D-ACA4-4641-B909-4E677FB1C595}"/>
              </a:ext>
            </a:extLst>
          </p:cNvPr>
          <p:cNvSpPr>
            <a:spLocks noGrp="1"/>
          </p:cNvSpPr>
          <p:nvPr>
            <p:ph type="title"/>
          </p:nvPr>
        </p:nvSpPr>
        <p:spPr/>
        <p:txBody>
          <a:bodyPr/>
          <a:lstStyle/>
          <a:p>
            <a:r>
              <a:rPr lang="en-US" dirty="0"/>
              <a:t>Where is your target if you’re intending to make a right turn?</a:t>
            </a:r>
          </a:p>
        </p:txBody>
      </p:sp>
      <p:pic>
        <p:nvPicPr>
          <p:cNvPr id="4" name="Picture 3" descr="Image of highway scene">
            <a:extLst>
              <a:ext uri="{FF2B5EF4-FFF2-40B4-BE49-F238E27FC236}">
                <a16:creationId xmlns:a16="http://schemas.microsoft.com/office/drawing/2014/main" id="{F9D88404-11A8-4E67-A04A-92ECF44A8E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3922" y="1690688"/>
            <a:ext cx="6764156" cy="5062065"/>
          </a:xfrm>
          <a:prstGeom prst="rect">
            <a:avLst/>
          </a:prstGeom>
        </p:spPr>
      </p:pic>
      <p:sp>
        <p:nvSpPr>
          <p:cNvPr id="5" name="TextBox90">
            <a:extLst>
              <a:ext uri="{FF2B5EF4-FFF2-40B4-BE49-F238E27FC236}">
                <a16:creationId xmlns:a16="http://schemas.microsoft.com/office/drawing/2014/main" id="{D4F83BC2-FDE8-490D-B57C-7E71DCB6411D}"/>
              </a:ext>
            </a:extLst>
          </p:cNvPr>
          <p:cNvSpPr txBox="1"/>
          <p:nvPr/>
        </p:nvSpPr>
        <p:spPr>
          <a:xfrm>
            <a:off x="9528574" y="6293157"/>
            <a:ext cx="2501882" cy="357021"/>
          </a:xfrm>
          <a:prstGeom prst="rect">
            <a:avLst/>
          </a:prstGeom>
          <a:noFill/>
        </p:spPr>
        <p:txBody>
          <a:bodyPr wrap="square" lIns="0" tIns="0" rIns="0" bIns="0" rtlCol="0">
            <a:spAutoFit/>
          </a:bodyPr>
          <a:lstStyle/>
          <a:p>
            <a:pPr marL="515938" marR="0" indent="-514350" eaLnBrk="0">
              <a:lnSpc>
                <a:spcPct val="120000"/>
              </a:lnSpc>
              <a:spcBef>
                <a:spcPts val="147"/>
              </a:spcBef>
              <a:buNone/>
            </a:pPr>
            <a:r>
              <a:rPr lang="en-US" altLang="zh-CN" sz="1000" kern="0" dirty="0">
                <a:solidFill>
                  <a:srgbClr val="000000"/>
                </a:solidFill>
                <a:ea typeface="Arial" pitchFamily="34" charset="0"/>
                <a:cs typeface="Arial" pitchFamily="34" charset="0"/>
              </a:rPr>
              <a:t>Johnson,</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M.</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Drive</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Right,</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4th</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Edition,</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pp.</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75-76;</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Prentice</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Hall</a:t>
            </a:r>
          </a:p>
        </p:txBody>
      </p:sp>
      <p:sp>
        <p:nvSpPr>
          <p:cNvPr id="7" name="Circle: Hollow 6">
            <a:extLst>
              <a:ext uri="{FF2B5EF4-FFF2-40B4-BE49-F238E27FC236}">
                <a16:creationId xmlns:a16="http://schemas.microsoft.com/office/drawing/2014/main" id="{FFC7E084-9FA9-4439-A5EC-8AD807509352}"/>
              </a:ext>
            </a:extLst>
          </p:cNvPr>
          <p:cNvSpPr/>
          <p:nvPr/>
        </p:nvSpPr>
        <p:spPr>
          <a:xfrm>
            <a:off x="6989327" y="4221720"/>
            <a:ext cx="497323" cy="505828"/>
          </a:xfrm>
          <a:prstGeom prst="donut">
            <a:avLst>
              <a:gd name="adj" fmla="val 10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8151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5A21E-65E6-4142-93EC-AC87A75C1A37}"/>
              </a:ext>
            </a:extLst>
          </p:cNvPr>
          <p:cNvSpPr>
            <a:spLocks noGrp="1"/>
          </p:cNvSpPr>
          <p:nvPr>
            <p:ph type="title"/>
          </p:nvPr>
        </p:nvSpPr>
        <p:spPr/>
        <p:txBody>
          <a:bodyPr/>
          <a:lstStyle/>
          <a:p>
            <a:r>
              <a:rPr lang="en-US"/>
              <a:t>What is your target?</a:t>
            </a:r>
          </a:p>
        </p:txBody>
      </p:sp>
      <p:pic>
        <p:nvPicPr>
          <p:cNvPr id="4" name="Picture 3" descr="Image of a street scene">
            <a:extLst>
              <a:ext uri="{FF2B5EF4-FFF2-40B4-BE49-F238E27FC236}">
                <a16:creationId xmlns:a16="http://schemas.microsoft.com/office/drawing/2014/main" id="{51A1423B-9F56-4E58-8F48-5CD8991FEE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4923" y="1711895"/>
            <a:ext cx="6680293" cy="4982901"/>
          </a:xfrm>
          <a:prstGeom prst="rect">
            <a:avLst/>
          </a:prstGeom>
        </p:spPr>
      </p:pic>
      <p:sp>
        <p:nvSpPr>
          <p:cNvPr id="6" name="TextBox90">
            <a:extLst>
              <a:ext uri="{FF2B5EF4-FFF2-40B4-BE49-F238E27FC236}">
                <a16:creationId xmlns:a16="http://schemas.microsoft.com/office/drawing/2014/main" id="{E0DD9804-B059-4362-8C9B-6F67BAC9C461}"/>
              </a:ext>
            </a:extLst>
          </p:cNvPr>
          <p:cNvSpPr txBox="1"/>
          <p:nvPr/>
        </p:nvSpPr>
        <p:spPr>
          <a:xfrm>
            <a:off x="9377380" y="6293157"/>
            <a:ext cx="2599527" cy="357021"/>
          </a:xfrm>
          <a:prstGeom prst="rect">
            <a:avLst/>
          </a:prstGeom>
          <a:noFill/>
        </p:spPr>
        <p:txBody>
          <a:bodyPr wrap="square" lIns="0" tIns="0" rIns="0" bIns="0" rtlCol="0">
            <a:spAutoFit/>
          </a:bodyPr>
          <a:lstStyle/>
          <a:p>
            <a:pPr marL="515938" marR="0" indent="-514350" eaLnBrk="0">
              <a:lnSpc>
                <a:spcPct val="120000"/>
              </a:lnSpc>
              <a:spcBef>
                <a:spcPts val="147"/>
              </a:spcBef>
              <a:buNone/>
            </a:pPr>
            <a:r>
              <a:rPr lang="en-US" altLang="zh-CN" sz="1000" kern="0" dirty="0">
                <a:solidFill>
                  <a:srgbClr val="000000"/>
                </a:solidFill>
                <a:ea typeface="Arial" pitchFamily="34" charset="0"/>
                <a:cs typeface="Arial" pitchFamily="34" charset="0"/>
              </a:rPr>
              <a:t>Johnson,</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M.</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Drive</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Right,</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4th</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Edition,</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pp.</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75-76;</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Prentice</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Hall</a:t>
            </a:r>
          </a:p>
        </p:txBody>
      </p:sp>
      <p:sp>
        <p:nvSpPr>
          <p:cNvPr id="7" name="Circle: Hollow 6">
            <a:extLst>
              <a:ext uri="{FF2B5EF4-FFF2-40B4-BE49-F238E27FC236}">
                <a16:creationId xmlns:a16="http://schemas.microsoft.com/office/drawing/2014/main" id="{8657F68D-17B6-469A-86B1-C9BB9D6AC141}"/>
              </a:ext>
            </a:extLst>
          </p:cNvPr>
          <p:cNvSpPr/>
          <p:nvPr/>
        </p:nvSpPr>
        <p:spPr>
          <a:xfrm>
            <a:off x="6096000" y="4248150"/>
            <a:ext cx="497323" cy="477253"/>
          </a:xfrm>
          <a:prstGeom prst="donut">
            <a:avLst>
              <a:gd name="adj" fmla="val 10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192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B869F-926E-4871-BE85-10880083B476}"/>
              </a:ext>
            </a:extLst>
          </p:cNvPr>
          <p:cNvSpPr>
            <a:spLocks noGrp="1"/>
          </p:cNvSpPr>
          <p:nvPr>
            <p:ph type="title"/>
          </p:nvPr>
        </p:nvSpPr>
        <p:spPr/>
        <p:txBody>
          <a:bodyPr/>
          <a:lstStyle/>
          <a:p>
            <a:r>
              <a:rPr lang="en-US"/>
              <a:t>What is your target?</a:t>
            </a:r>
          </a:p>
        </p:txBody>
      </p:sp>
      <p:pic>
        <p:nvPicPr>
          <p:cNvPr id="4" name="Picture 3" descr="Image of a street scene">
            <a:extLst>
              <a:ext uri="{FF2B5EF4-FFF2-40B4-BE49-F238E27FC236}">
                <a16:creationId xmlns:a16="http://schemas.microsoft.com/office/drawing/2014/main" id="{9CFB1577-024C-418B-B937-89CEF2E045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8117" y="1788161"/>
            <a:ext cx="6638480" cy="4960781"/>
          </a:xfrm>
          <a:prstGeom prst="rect">
            <a:avLst/>
          </a:prstGeom>
        </p:spPr>
      </p:pic>
      <p:sp>
        <p:nvSpPr>
          <p:cNvPr id="6" name="TextBox90">
            <a:extLst>
              <a:ext uri="{FF2B5EF4-FFF2-40B4-BE49-F238E27FC236}">
                <a16:creationId xmlns:a16="http://schemas.microsoft.com/office/drawing/2014/main" id="{6013F3B3-28A9-4E34-A23F-3491141989B2}"/>
              </a:ext>
            </a:extLst>
          </p:cNvPr>
          <p:cNvSpPr txBox="1"/>
          <p:nvPr/>
        </p:nvSpPr>
        <p:spPr>
          <a:xfrm>
            <a:off x="9407153" y="6293157"/>
            <a:ext cx="2539982" cy="357021"/>
          </a:xfrm>
          <a:prstGeom prst="rect">
            <a:avLst/>
          </a:prstGeom>
          <a:noFill/>
        </p:spPr>
        <p:txBody>
          <a:bodyPr wrap="square" lIns="0" tIns="0" rIns="0" bIns="0" rtlCol="0">
            <a:spAutoFit/>
          </a:bodyPr>
          <a:lstStyle/>
          <a:p>
            <a:pPr marL="515938" marR="0" indent="-514350" eaLnBrk="0">
              <a:lnSpc>
                <a:spcPct val="120000"/>
              </a:lnSpc>
              <a:spcBef>
                <a:spcPts val="147"/>
              </a:spcBef>
              <a:buNone/>
            </a:pPr>
            <a:r>
              <a:rPr lang="en-US" altLang="zh-CN" sz="1000" kern="0" dirty="0">
                <a:solidFill>
                  <a:srgbClr val="000000"/>
                </a:solidFill>
                <a:ea typeface="Arial" pitchFamily="34" charset="0"/>
                <a:cs typeface="Arial" pitchFamily="34" charset="0"/>
              </a:rPr>
              <a:t>Johnson,</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M.</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Drive</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Right,</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4th</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Edition,</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pp.</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75-76;</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Prentice</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Hall</a:t>
            </a:r>
          </a:p>
        </p:txBody>
      </p:sp>
      <p:sp>
        <p:nvSpPr>
          <p:cNvPr id="7" name="Circle: Hollow 6">
            <a:extLst>
              <a:ext uri="{FF2B5EF4-FFF2-40B4-BE49-F238E27FC236}">
                <a16:creationId xmlns:a16="http://schemas.microsoft.com/office/drawing/2014/main" id="{9F69633B-3EBF-4608-A8FF-5A3CD5FD16CB}"/>
              </a:ext>
            </a:extLst>
          </p:cNvPr>
          <p:cNvSpPr/>
          <p:nvPr/>
        </p:nvSpPr>
        <p:spPr>
          <a:xfrm>
            <a:off x="5941578" y="4076700"/>
            <a:ext cx="468748" cy="429628"/>
          </a:xfrm>
          <a:prstGeom prst="donut">
            <a:avLst>
              <a:gd name="adj" fmla="val 10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7435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C066-1485-47A3-A253-1CD9680246DC}"/>
              </a:ext>
            </a:extLst>
          </p:cNvPr>
          <p:cNvSpPr>
            <a:spLocks noGrp="1"/>
          </p:cNvSpPr>
          <p:nvPr>
            <p:ph type="title"/>
          </p:nvPr>
        </p:nvSpPr>
        <p:spPr/>
        <p:txBody>
          <a:bodyPr/>
          <a:lstStyle/>
          <a:p>
            <a:r>
              <a:rPr lang="en-US"/>
              <a:t>Defensive Drivers Thought Activity</a:t>
            </a:r>
          </a:p>
        </p:txBody>
      </p:sp>
      <p:sp>
        <p:nvSpPr>
          <p:cNvPr id="3" name="Content Placeholder 2">
            <a:extLst>
              <a:ext uri="{FF2B5EF4-FFF2-40B4-BE49-F238E27FC236}">
                <a16:creationId xmlns:a16="http://schemas.microsoft.com/office/drawing/2014/main" id="{73317242-B96F-4F82-BD8E-35D6107175B0}"/>
              </a:ext>
            </a:extLst>
          </p:cNvPr>
          <p:cNvSpPr>
            <a:spLocks noGrp="1"/>
          </p:cNvSpPr>
          <p:nvPr>
            <p:ph idx="1"/>
          </p:nvPr>
        </p:nvSpPr>
        <p:spPr/>
        <p:txBody>
          <a:bodyPr/>
          <a:lstStyle/>
          <a:p>
            <a:pPr marL="0" indent="0">
              <a:buNone/>
            </a:pPr>
            <a:r>
              <a:rPr lang="en-US" dirty="0"/>
              <a:t>You are not out on the road alone in that you must deal with many different situations, road conditions, and road users.</a:t>
            </a:r>
          </a:p>
          <a:p>
            <a:pPr marL="0" indent="0">
              <a:buNone/>
            </a:pPr>
            <a:endParaRPr lang="en-US" dirty="0"/>
          </a:p>
          <a:p>
            <a:pPr marL="0" indent="0">
              <a:buNone/>
            </a:pPr>
            <a:r>
              <a:rPr lang="en-US" dirty="0"/>
              <a:t>Let’s take a minute to think about what it takes to be a “safe driver”.  Write down 5 things that you think safe, defensive drivers do.</a:t>
            </a:r>
          </a:p>
        </p:txBody>
      </p:sp>
    </p:spTree>
    <p:extLst>
      <p:ext uri="{BB962C8B-B14F-4D97-AF65-F5344CB8AC3E}">
        <p14:creationId xmlns:p14="http://schemas.microsoft.com/office/powerpoint/2010/main" val="4074913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EA21-509F-488A-830A-A8E27DF41FB5}"/>
              </a:ext>
            </a:extLst>
          </p:cNvPr>
          <p:cNvSpPr>
            <a:spLocks noGrp="1"/>
          </p:cNvSpPr>
          <p:nvPr>
            <p:ph type="title"/>
          </p:nvPr>
        </p:nvSpPr>
        <p:spPr/>
        <p:txBody>
          <a:bodyPr/>
          <a:lstStyle/>
          <a:p>
            <a:r>
              <a:rPr lang="en-US"/>
              <a:t>What Does Defensive Driving Mean?</a:t>
            </a:r>
          </a:p>
        </p:txBody>
      </p:sp>
      <p:sp>
        <p:nvSpPr>
          <p:cNvPr id="3" name="Content Placeholder 2">
            <a:extLst>
              <a:ext uri="{FF2B5EF4-FFF2-40B4-BE49-F238E27FC236}">
                <a16:creationId xmlns:a16="http://schemas.microsoft.com/office/drawing/2014/main" id="{2906F255-822B-4A1B-A6F5-A3BF44561FD1}"/>
              </a:ext>
            </a:extLst>
          </p:cNvPr>
          <p:cNvSpPr>
            <a:spLocks noGrp="1"/>
          </p:cNvSpPr>
          <p:nvPr>
            <p:ph idx="1"/>
          </p:nvPr>
        </p:nvSpPr>
        <p:spPr/>
        <p:txBody>
          <a:bodyPr/>
          <a:lstStyle/>
          <a:p>
            <a:r>
              <a:rPr lang="en-US" dirty="0"/>
              <a:t>Driving carefully</a:t>
            </a:r>
          </a:p>
          <a:p>
            <a:endParaRPr lang="en-US" dirty="0"/>
          </a:p>
          <a:p>
            <a:r>
              <a:rPr lang="en-US" dirty="0"/>
              <a:t>Making good decisions.  The more you learn, the better decisions you’ll make.</a:t>
            </a:r>
          </a:p>
          <a:p>
            <a:endParaRPr lang="en-US" dirty="0"/>
          </a:p>
          <a:p>
            <a:r>
              <a:rPr lang="en-US" dirty="0"/>
              <a:t>Compensating for others</a:t>
            </a:r>
          </a:p>
        </p:txBody>
      </p:sp>
    </p:spTree>
    <p:extLst>
      <p:ext uri="{BB962C8B-B14F-4D97-AF65-F5344CB8AC3E}">
        <p14:creationId xmlns:p14="http://schemas.microsoft.com/office/powerpoint/2010/main" val="1762151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5026-9FC4-4B06-918E-793628D7224D}"/>
              </a:ext>
            </a:extLst>
          </p:cNvPr>
          <p:cNvSpPr>
            <a:spLocks noGrp="1"/>
          </p:cNvSpPr>
          <p:nvPr>
            <p:ph type="title"/>
          </p:nvPr>
        </p:nvSpPr>
        <p:spPr/>
        <p:txBody>
          <a:bodyPr/>
          <a:lstStyle/>
          <a:p>
            <a:r>
              <a:rPr lang="en-US"/>
              <a:t>Smith System</a:t>
            </a:r>
          </a:p>
        </p:txBody>
      </p:sp>
      <p:sp>
        <p:nvSpPr>
          <p:cNvPr id="3" name="Content Placeholder 2">
            <a:extLst>
              <a:ext uri="{FF2B5EF4-FFF2-40B4-BE49-F238E27FC236}">
                <a16:creationId xmlns:a16="http://schemas.microsoft.com/office/drawing/2014/main" id="{D7D8C3BB-6ABB-411D-A264-031D72AA7FB7}"/>
              </a:ext>
            </a:extLst>
          </p:cNvPr>
          <p:cNvSpPr>
            <a:spLocks noGrp="1"/>
          </p:cNvSpPr>
          <p:nvPr>
            <p:ph idx="1"/>
          </p:nvPr>
        </p:nvSpPr>
        <p:spPr/>
        <p:txBody>
          <a:bodyPr>
            <a:normAutofit lnSpcReduction="10000"/>
          </a:bodyPr>
          <a:lstStyle/>
          <a:p>
            <a:r>
              <a:rPr lang="en-US"/>
              <a:t>Aim high in steering (look far ahead)</a:t>
            </a:r>
          </a:p>
          <a:p>
            <a:endParaRPr lang="en-US"/>
          </a:p>
          <a:p>
            <a:r>
              <a:rPr lang="en-US"/>
              <a:t>Get the big picture (look for hazards)</a:t>
            </a:r>
          </a:p>
          <a:p>
            <a:endParaRPr lang="en-US"/>
          </a:p>
          <a:p>
            <a:r>
              <a:rPr lang="en-US"/>
              <a:t>Keep your eyes moving (don’t stare)</a:t>
            </a:r>
          </a:p>
          <a:p>
            <a:endParaRPr lang="en-US"/>
          </a:p>
          <a:p>
            <a:r>
              <a:rPr lang="en-US"/>
              <a:t>Make sure other highway users see you</a:t>
            </a:r>
          </a:p>
          <a:p>
            <a:endParaRPr lang="en-US"/>
          </a:p>
          <a:p>
            <a:r>
              <a:rPr lang="en-US"/>
              <a:t>Leave yourself an out (space cushion)</a:t>
            </a:r>
          </a:p>
        </p:txBody>
      </p:sp>
    </p:spTree>
    <p:extLst>
      <p:ext uri="{BB962C8B-B14F-4D97-AF65-F5344CB8AC3E}">
        <p14:creationId xmlns:p14="http://schemas.microsoft.com/office/powerpoint/2010/main" val="266818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F697C-7897-4A7F-AFDD-7ABE7BB29572}"/>
              </a:ext>
            </a:extLst>
          </p:cNvPr>
          <p:cNvSpPr>
            <a:spLocks noGrp="1"/>
          </p:cNvSpPr>
          <p:nvPr>
            <p:ph type="title"/>
          </p:nvPr>
        </p:nvSpPr>
        <p:spPr/>
        <p:txBody>
          <a:bodyPr/>
          <a:lstStyle/>
          <a:p>
            <a:r>
              <a:rPr lang="en-US"/>
              <a:t>Key Vocabulary and Topics</a:t>
            </a:r>
          </a:p>
        </p:txBody>
      </p:sp>
      <p:sp>
        <p:nvSpPr>
          <p:cNvPr id="3" name="Content Placeholder 2">
            <a:extLst>
              <a:ext uri="{FF2B5EF4-FFF2-40B4-BE49-F238E27FC236}">
                <a16:creationId xmlns:a16="http://schemas.microsoft.com/office/drawing/2014/main" id="{BAAA120C-DE51-4538-A873-0B7D0C9D79B1}"/>
              </a:ext>
            </a:extLst>
          </p:cNvPr>
          <p:cNvSpPr>
            <a:spLocks noGrp="1"/>
          </p:cNvSpPr>
          <p:nvPr>
            <p:ph sz="half" idx="1"/>
          </p:nvPr>
        </p:nvSpPr>
        <p:spPr/>
        <p:txBody>
          <a:bodyPr vert="horz" lIns="91440" tIns="45720" rIns="91440" bIns="45720" rtlCol="0" anchor="t">
            <a:normAutofit fontScale="85000" lnSpcReduction="20000"/>
          </a:bodyPr>
          <a:lstStyle/>
          <a:p>
            <a:r>
              <a:rPr lang="en-US"/>
              <a:t>SIPDE</a:t>
            </a:r>
          </a:p>
          <a:p>
            <a:r>
              <a:rPr lang="en-US"/>
              <a:t>Smith System</a:t>
            </a:r>
            <a:endParaRPr lang="en-US" dirty="0">
              <a:cs typeface="Calibri"/>
            </a:endParaRPr>
          </a:p>
          <a:p>
            <a:r>
              <a:rPr lang="en-US"/>
              <a:t>Path of Travel</a:t>
            </a:r>
            <a:endParaRPr lang="en-US" dirty="0">
              <a:cs typeface="Calibri"/>
            </a:endParaRPr>
          </a:p>
          <a:p>
            <a:r>
              <a:rPr lang="en-US"/>
              <a:t>Field of Vision</a:t>
            </a:r>
            <a:endParaRPr lang="en-US" dirty="0">
              <a:cs typeface="Calibri"/>
            </a:endParaRPr>
          </a:p>
          <a:p>
            <a:r>
              <a:rPr lang="en-US"/>
              <a:t>Fringe Vision</a:t>
            </a:r>
            <a:endParaRPr lang="en-US" dirty="0">
              <a:cs typeface="Calibri"/>
            </a:endParaRPr>
          </a:p>
          <a:p>
            <a:r>
              <a:rPr lang="en-US"/>
              <a:t>Central Vision</a:t>
            </a:r>
            <a:endParaRPr lang="en-US" dirty="0">
              <a:cs typeface="Calibri"/>
            </a:endParaRPr>
          </a:p>
          <a:p>
            <a:r>
              <a:rPr lang="en-US"/>
              <a:t>Peripheral vision</a:t>
            </a:r>
            <a:endParaRPr lang="en-US" dirty="0">
              <a:cs typeface="Calibri"/>
            </a:endParaRPr>
          </a:p>
          <a:p>
            <a:r>
              <a:rPr lang="en-US"/>
              <a:t>Zone control system/lane positions</a:t>
            </a:r>
            <a:endParaRPr lang="en-US" dirty="0">
              <a:cs typeface="Calibri"/>
            </a:endParaRPr>
          </a:p>
          <a:p>
            <a:r>
              <a:rPr lang="en-US"/>
              <a:t>Target</a:t>
            </a:r>
            <a:endParaRPr lang="en-US" dirty="0">
              <a:cs typeface="Calibri"/>
            </a:endParaRPr>
          </a:p>
          <a:p>
            <a:r>
              <a:rPr lang="en-US"/>
              <a:t>Target area</a:t>
            </a:r>
            <a:endParaRPr lang="en-US" dirty="0">
              <a:cs typeface="Calibri"/>
            </a:endParaRPr>
          </a:p>
          <a:p>
            <a:r>
              <a:rPr lang="en-US"/>
              <a:t>Targeting path</a:t>
            </a:r>
            <a:endParaRPr lang="en-US" dirty="0">
              <a:cs typeface="Calibri"/>
            </a:endParaRPr>
          </a:p>
          <a:p>
            <a:endParaRPr lang="en-US" dirty="0">
              <a:cs typeface="Calibri"/>
            </a:endParaRPr>
          </a:p>
        </p:txBody>
      </p:sp>
      <p:sp>
        <p:nvSpPr>
          <p:cNvPr id="5" name="Content Placeholder 4">
            <a:extLst>
              <a:ext uri="{FF2B5EF4-FFF2-40B4-BE49-F238E27FC236}">
                <a16:creationId xmlns:a16="http://schemas.microsoft.com/office/drawing/2014/main" id="{92B8658E-D8EC-45FD-A53D-AA86DAEB77E4}"/>
              </a:ext>
            </a:extLst>
          </p:cNvPr>
          <p:cNvSpPr>
            <a:spLocks noGrp="1"/>
          </p:cNvSpPr>
          <p:nvPr>
            <p:ph sz="half" idx="2"/>
          </p:nvPr>
        </p:nvSpPr>
        <p:spPr/>
        <p:txBody>
          <a:bodyPr vert="horz" lIns="91440" tIns="45720" rIns="91440" bIns="45720" rtlCol="0" anchor="t">
            <a:normAutofit fontScale="85000" lnSpcReduction="20000"/>
          </a:bodyPr>
          <a:lstStyle/>
          <a:p>
            <a:r>
              <a:rPr lang="en-US" dirty="0">
                <a:ea typeface="+mn-lt"/>
                <a:cs typeface="+mn-lt"/>
              </a:rPr>
              <a:t>Line of Sight</a:t>
            </a:r>
          </a:p>
          <a:p>
            <a:r>
              <a:rPr lang="en-US" dirty="0">
                <a:ea typeface="+mn-lt"/>
                <a:cs typeface="+mn-lt"/>
              </a:rPr>
              <a:t>Closed areas of space</a:t>
            </a:r>
            <a:endParaRPr lang="en-US" dirty="0"/>
          </a:p>
          <a:p>
            <a:r>
              <a:rPr lang="en-US" dirty="0">
                <a:ea typeface="+mn-lt"/>
                <a:cs typeface="+mn-lt"/>
              </a:rPr>
              <a:t>Open areas of space</a:t>
            </a:r>
          </a:p>
          <a:p>
            <a:r>
              <a:rPr lang="en-US" dirty="0">
                <a:ea typeface="+mn-lt"/>
                <a:cs typeface="+mn-lt"/>
              </a:rPr>
              <a:t>Blind spots</a:t>
            </a:r>
          </a:p>
          <a:p>
            <a:r>
              <a:rPr lang="en-US" dirty="0">
                <a:ea typeface="+mn-lt"/>
                <a:cs typeface="+mn-lt"/>
              </a:rPr>
              <a:t>Driving limitations</a:t>
            </a:r>
          </a:p>
          <a:p>
            <a:r>
              <a:rPr lang="en-US" dirty="0">
                <a:ea typeface="+mn-lt"/>
                <a:cs typeface="+mn-lt"/>
              </a:rPr>
              <a:t>Visual lead</a:t>
            </a:r>
          </a:p>
          <a:p>
            <a:r>
              <a:rPr lang="en-US" dirty="0">
                <a:ea typeface="+mn-lt"/>
                <a:cs typeface="+mn-lt"/>
              </a:rPr>
              <a:t>Visual Searching</a:t>
            </a:r>
          </a:p>
          <a:p>
            <a:r>
              <a:rPr lang="en-US" dirty="0">
                <a:ea typeface="+mn-lt"/>
                <a:cs typeface="+mn-lt"/>
              </a:rPr>
              <a:t>Separate</a:t>
            </a:r>
          </a:p>
          <a:p>
            <a:r>
              <a:rPr lang="en-US" dirty="0">
                <a:ea typeface="+mn-lt"/>
                <a:cs typeface="+mn-lt"/>
              </a:rPr>
              <a:t>Compromise</a:t>
            </a:r>
          </a:p>
          <a:p>
            <a:r>
              <a:rPr lang="en-US" dirty="0">
                <a:ea typeface="+mn-lt"/>
                <a:cs typeface="+mn-lt"/>
              </a:rPr>
              <a:t>Space Cushion</a:t>
            </a:r>
          </a:p>
          <a:p>
            <a:r>
              <a:rPr lang="en-US" dirty="0">
                <a:ea typeface="+mn-lt"/>
                <a:cs typeface="+mn-lt"/>
              </a:rPr>
              <a:t>3-4 Second Rule</a:t>
            </a:r>
          </a:p>
        </p:txBody>
      </p:sp>
    </p:spTree>
    <p:extLst>
      <p:ext uri="{BB962C8B-B14F-4D97-AF65-F5344CB8AC3E}">
        <p14:creationId xmlns:p14="http://schemas.microsoft.com/office/powerpoint/2010/main" val="3728585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8B4A-9648-4FFB-B7DA-E8F417264B43}"/>
              </a:ext>
            </a:extLst>
          </p:cNvPr>
          <p:cNvSpPr>
            <a:spLocks noGrp="1"/>
          </p:cNvSpPr>
          <p:nvPr>
            <p:ph type="title"/>
          </p:nvPr>
        </p:nvSpPr>
        <p:spPr/>
        <p:txBody>
          <a:bodyPr/>
          <a:lstStyle/>
          <a:p>
            <a:r>
              <a:rPr lang="en-US"/>
              <a:t>SIPDE Process</a:t>
            </a:r>
          </a:p>
        </p:txBody>
      </p:sp>
      <p:sp>
        <p:nvSpPr>
          <p:cNvPr id="3" name="Content Placeholder 2">
            <a:extLst>
              <a:ext uri="{FF2B5EF4-FFF2-40B4-BE49-F238E27FC236}">
                <a16:creationId xmlns:a16="http://schemas.microsoft.com/office/drawing/2014/main" id="{EFB9B41F-1E43-4561-99E9-749C9296CDDD}"/>
              </a:ext>
            </a:extLst>
          </p:cNvPr>
          <p:cNvSpPr>
            <a:spLocks noGrp="1"/>
          </p:cNvSpPr>
          <p:nvPr>
            <p:ph idx="1"/>
          </p:nvPr>
        </p:nvSpPr>
        <p:spPr/>
        <p:txBody>
          <a:bodyPr/>
          <a:lstStyle/>
          <a:p>
            <a:pPr marL="0" indent="0">
              <a:buNone/>
            </a:pPr>
            <a:r>
              <a:rPr lang="en-US" b="1"/>
              <a:t>S</a:t>
            </a:r>
            <a:r>
              <a:rPr lang="en-US"/>
              <a:t> – Search the area ahead and around your vehicle (20-30 seconds, 12-15 seconds, 3-4 seconds; front, sides, and rear of your vehicle; central, fringe, and peripheral)</a:t>
            </a:r>
          </a:p>
          <a:p>
            <a:pPr marL="0" indent="0">
              <a:buNone/>
            </a:pPr>
            <a:r>
              <a:rPr lang="en-US" b="1"/>
              <a:t>I </a:t>
            </a:r>
            <a:r>
              <a:rPr lang="en-US"/>
              <a:t>– Identify hazards and escape routes</a:t>
            </a:r>
          </a:p>
          <a:p>
            <a:pPr marL="0" indent="0">
              <a:buNone/>
            </a:pPr>
            <a:r>
              <a:rPr lang="en-US" b="1"/>
              <a:t>P</a:t>
            </a:r>
            <a:r>
              <a:rPr lang="en-US"/>
              <a:t> – Predict what other drivers will do</a:t>
            </a:r>
          </a:p>
          <a:p>
            <a:pPr marL="0" indent="0">
              <a:buNone/>
            </a:pPr>
            <a:r>
              <a:rPr lang="en-US" b="1"/>
              <a:t>D</a:t>
            </a:r>
            <a:r>
              <a:rPr lang="en-US"/>
              <a:t> – Decide on an action to take given any situation</a:t>
            </a:r>
          </a:p>
          <a:p>
            <a:pPr marL="0" indent="0">
              <a:buNone/>
            </a:pPr>
            <a:r>
              <a:rPr lang="en-US" b="1"/>
              <a:t>E</a:t>
            </a:r>
            <a:r>
              <a:rPr lang="en-US"/>
              <a:t> – Execute that action (continue as is, brake, or engage in evasive steering)</a:t>
            </a:r>
          </a:p>
        </p:txBody>
      </p:sp>
    </p:spTree>
    <p:extLst>
      <p:ext uri="{BB962C8B-B14F-4D97-AF65-F5344CB8AC3E}">
        <p14:creationId xmlns:p14="http://schemas.microsoft.com/office/powerpoint/2010/main" val="933972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77C1-F0BE-4221-BD47-554FD01A09CA}"/>
              </a:ext>
            </a:extLst>
          </p:cNvPr>
          <p:cNvSpPr>
            <a:spLocks noGrp="1"/>
          </p:cNvSpPr>
          <p:nvPr>
            <p:ph type="title"/>
          </p:nvPr>
        </p:nvSpPr>
        <p:spPr/>
        <p:txBody>
          <a:bodyPr/>
          <a:lstStyle/>
          <a:p>
            <a:r>
              <a:rPr lang="en-US"/>
              <a:t>Search</a:t>
            </a:r>
          </a:p>
        </p:txBody>
      </p:sp>
      <p:sp>
        <p:nvSpPr>
          <p:cNvPr id="3" name="Content Placeholder 2">
            <a:extLst>
              <a:ext uri="{FF2B5EF4-FFF2-40B4-BE49-F238E27FC236}">
                <a16:creationId xmlns:a16="http://schemas.microsoft.com/office/drawing/2014/main" id="{EC4E439F-43D4-49AA-B208-F5A5B249E78B}"/>
              </a:ext>
            </a:extLst>
          </p:cNvPr>
          <p:cNvSpPr>
            <a:spLocks noGrp="1"/>
          </p:cNvSpPr>
          <p:nvPr>
            <p:ph idx="1"/>
          </p:nvPr>
        </p:nvSpPr>
        <p:spPr/>
        <p:txBody>
          <a:bodyPr/>
          <a:lstStyle/>
          <a:p>
            <a:r>
              <a:rPr lang="en-US"/>
              <a:t>Search for other roadway users</a:t>
            </a:r>
          </a:p>
          <a:p>
            <a:r>
              <a:rPr lang="en-US"/>
              <a:t>Roadway features &amp; conditions</a:t>
            </a:r>
          </a:p>
          <a:p>
            <a:pPr lvl="1"/>
            <a:r>
              <a:rPr lang="en-US"/>
              <a:t>Intersections</a:t>
            </a:r>
          </a:p>
          <a:p>
            <a:pPr lvl="1"/>
            <a:r>
              <a:rPr lang="en-US"/>
              <a:t>Hills</a:t>
            </a:r>
          </a:p>
          <a:p>
            <a:pPr lvl="1"/>
            <a:r>
              <a:rPr lang="en-US"/>
              <a:t>Blind corners</a:t>
            </a:r>
          </a:p>
          <a:p>
            <a:pPr lvl="1"/>
            <a:r>
              <a:rPr lang="en-US"/>
              <a:t>Changes in surface or conditions of roads</a:t>
            </a:r>
          </a:p>
          <a:p>
            <a:pPr lvl="1"/>
            <a:r>
              <a:rPr lang="en-US"/>
              <a:t>Roadside hazards</a:t>
            </a:r>
          </a:p>
          <a:p>
            <a:r>
              <a:rPr lang="en-US"/>
              <a:t>Signs, signals, and markings</a:t>
            </a:r>
          </a:p>
        </p:txBody>
      </p:sp>
      <p:pic>
        <p:nvPicPr>
          <p:cNvPr id="4" name="A9F8BC38-8605-4E9C-1D6F-5029E1B43219" descr="Image of several different traffic signs">
            <a:extLst>
              <a:ext uri="{FF2B5EF4-FFF2-40B4-BE49-F238E27FC236}">
                <a16:creationId xmlns:a16="http://schemas.microsoft.com/office/drawing/2014/main" id="{AC657B6E-2EF6-4112-A097-2C46179D548A}"/>
              </a:ext>
            </a:extLst>
          </p:cNvPr>
          <p:cNvPicPr>
            <a:picLocks noChangeAspect="1"/>
          </p:cNvPicPr>
          <p:nvPr/>
        </p:nvPicPr>
        <p:blipFill>
          <a:blip r:embed="rId2" cstate="print">
            <a:extLst>
              <a:ext uri="{0016BAF3-26BC-4B39-8EAC-922859A8431A}"/>
            </a:extLst>
          </a:blip>
          <a:stretch>
            <a:fillRect/>
          </a:stretch>
        </p:blipFill>
        <p:spPr>
          <a:xfrm>
            <a:off x="7211437" y="1869940"/>
            <a:ext cx="3265251" cy="3238918"/>
          </a:xfrm>
          <a:prstGeom prst="rect">
            <a:avLst/>
          </a:prstGeom>
        </p:spPr>
      </p:pic>
    </p:spTree>
    <p:extLst>
      <p:ext uri="{BB962C8B-B14F-4D97-AF65-F5344CB8AC3E}">
        <p14:creationId xmlns:p14="http://schemas.microsoft.com/office/powerpoint/2010/main" val="2813000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3D94-0164-4155-BD52-B799CE4ABA89}"/>
              </a:ext>
            </a:extLst>
          </p:cNvPr>
          <p:cNvSpPr>
            <a:spLocks noGrp="1"/>
          </p:cNvSpPr>
          <p:nvPr>
            <p:ph type="title"/>
          </p:nvPr>
        </p:nvSpPr>
        <p:spPr/>
        <p:txBody>
          <a:bodyPr/>
          <a:lstStyle/>
          <a:p>
            <a:r>
              <a:rPr lang="en-US"/>
              <a:t>Identify</a:t>
            </a:r>
          </a:p>
        </p:txBody>
      </p:sp>
      <p:sp>
        <p:nvSpPr>
          <p:cNvPr id="3" name="Content Placeholder 2">
            <a:extLst>
              <a:ext uri="{FF2B5EF4-FFF2-40B4-BE49-F238E27FC236}">
                <a16:creationId xmlns:a16="http://schemas.microsoft.com/office/drawing/2014/main" id="{A7931F8D-00B9-420E-A26A-6422E59E3A7C}"/>
              </a:ext>
            </a:extLst>
          </p:cNvPr>
          <p:cNvSpPr>
            <a:spLocks noGrp="1"/>
          </p:cNvSpPr>
          <p:nvPr>
            <p:ph idx="1"/>
          </p:nvPr>
        </p:nvSpPr>
        <p:spPr>
          <a:xfrm>
            <a:off x="484632" y="1736277"/>
            <a:ext cx="11045952" cy="2447415"/>
          </a:xfrm>
        </p:spPr>
        <p:txBody>
          <a:bodyPr>
            <a:normAutofit/>
          </a:bodyPr>
          <a:lstStyle/>
          <a:p>
            <a:pPr marL="0" indent="0">
              <a:buNone/>
            </a:pPr>
            <a:r>
              <a:rPr lang="en-US" dirty="0"/>
              <a:t>Identify potential hazards in your immediate path of travel such as animals crossing the road, workers and equipment in work zones, trash in the roads, unsecured loads in the back of pickup trucks, etc.</a:t>
            </a:r>
          </a:p>
        </p:txBody>
      </p:sp>
      <p:pic>
        <p:nvPicPr>
          <p:cNvPr id="4" name="1DC17004-6772-4F52-063B-37ADE855E0CC" descr="Image of deer crossing the road">
            <a:extLst>
              <a:ext uri="{FF2B5EF4-FFF2-40B4-BE49-F238E27FC236}">
                <a16:creationId xmlns:a16="http://schemas.microsoft.com/office/drawing/2014/main" id="{ED26F5F7-A332-4D25-A318-9AA691B7396F}"/>
              </a:ext>
            </a:extLst>
          </p:cNvPr>
          <p:cNvPicPr>
            <a:picLocks noChangeAspect="1"/>
          </p:cNvPicPr>
          <p:nvPr/>
        </p:nvPicPr>
        <p:blipFill>
          <a:blip r:embed="rId2" cstate="print">
            <a:extLst>
              <a:ext uri="{2A92A9A0-9BF5-4BED-8B4A-67F0CBD8036E}"/>
            </a:extLst>
          </a:blip>
          <a:stretch>
            <a:fillRect/>
          </a:stretch>
        </p:blipFill>
        <p:spPr>
          <a:xfrm>
            <a:off x="4143195" y="3429000"/>
            <a:ext cx="3905610" cy="2611877"/>
          </a:xfrm>
          <a:prstGeom prst="rect">
            <a:avLst/>
          </a:prstGeom>
        </p:spPr>
      </p:pic>
    </p:spTree>
    <p:extLst>
      <p:ext uri="{BB962C8B-B14F-4D97-AF65-F5344CB8AC3E}">
        <p14:creationId xmlns:p14="http://schemas.microsoft.com/office/powerpoint/2010/main" val="747213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2712-3540-46A5-BF14-7D3A64AC7620}"/>
              </a:ext>
            </a:extLst>
          </p:cNvPr>
          <p:cNvSpPr>
            <a:spLocks noGrp="1"/>
          </p:cNvSpPr>
          <p:nvPr>
            <p:ph type="title"/>
          </p:nvPr>
        </p:nvSpPr>
        <p:spPr/>
        <p:txBody>
          <a:bodyPr/>
          <a:lstStyle/>
          <a:p>
            <a:r>
              <a:rPr lang="en-US"/>
              <a:t>Predict, Decide and Execute</a:t>
            </a:r>
          </a:p>
        </p:txBody>
      </p:sp>
      <p:sp>
        <p:nvSpPr>
          <p:cNvPr id="3" name="Content Placeholder 2">
            <a:extLst>
              <a:ext uri="{FF2B5EF4-FFF2-40B4-BE49-F238E27FC236}">
                <a16:creationId xmlns:a16="http://schemas.microsoft.com/office/drawing/2014/main" id="{044099E3-4DFC-4D30-B835-ED1B743AD03F}"/>
              </a:ext>
            </a:extLst>
          </p:cNvPr>
          <p:cNvSpPr>
            <a:spLocks noGrp="1"/>
          </p:cNvSpPr>
          <p:nvPr>
            <p:ph idx="1"/>
          </p:nvPr>
        </p:nvSpPr>
        <p:spPr/>
        <p:txBody>
          <a:bodyPr/>
          <a:lstStyle/>
          <a:p>
            <a:r>
              <a:rPr lang="en-US"/>
              <a:t>Rely upon your experience and knowledge of the rules of the road to predict the actions of other drivers, their potential paths of travel, and what conflicts could result.</a:t>
            </a:r>
          </a:p>
          <a:p>
            <a:endParaRPr lang="en-US"/>
          </a:p>
          <a:p>
            <a:r>
              <a:rPr lang="en-US"/>
              <a:t>Decide in advance on what safe action you should take if you come across a hazard (e.g. change your speed, change your direction)</a:t>
            </a:r>
          </a:p>
          <a:p>
            <a:endParaRPr lang="en-US"/>
          </a:p>
          <a:p>
            <a:r>
              <a:rPr lang="en-US"/>
              <a:t>Communicate your intended safe action to other drivers and execute</a:t>
            </a:r>
          </a:p>
        </p:txBody>
      </p:sp>
      <p:sp>
        <p:nvSpPr>
          <p:cNvPr id="4" name="TextBox 3">
            <a:extLst>
              <a:ext uri="{FF2B5EF4-FFF2-40B4-BE49-F238E27FC236}">
                <a16:creationId xmlns:a16="http://schemas.microsoft.com/office/drawing/2014/main" id="{9C4E9ABE-AC05-4B9E-9B7D-92EDF0F20F1D}"/>
              </a:ext>
            </a:extLst>
          </p:cNvPr>
          <p:cNvSpPr txBox="1"/>
          <p:nvPr/>
        </p:nvSpPr>
        <p:spPr>
          <a:xfrm>
            <a:off x="8747930" y="6004601"/>
            <a:ext cx="2959438" cy="553998"/>
          </a:xfrm>
          <a:prstGeom prst="rect">
            <a:avLst/>
          </a:prstGeom>
          <a:noFill/>
        </p:spPr>
        <p:txBody>
          <a:bodyPr wrap="square" rtlCol="0">
            <a:spAutoFit/>
          </a:bodyPr>
          <a:lstStyle/>
          <a:p>
            <a:r>
              <a:rPr lang="en-US" sz="1000" b="0" i="0" u="none" strike="noStrike" dirty="0">
                <a:solidFill>
                  <a:srgbClr val="000000"/>
                </a:solidFill>
                <a:effectLst/>
              </a:rPr>
              <a:t>Western Oregon University. </a:t>
            </a:r>
            <a:r>
              <a:rPr lang="en-US" sz="1000" b="0" i="1" u="none" strike="noStrike" dirty="0">
                <a:solidFill>
                  <a:srgbClr val="000000"/>
                </a:solidFill>
                <a:effectLst/>
              </a:rPr>
              <a:t>Oregon Driver Risk Prevention Curriculum Playbook</a:t>
            </a:r>
            <a:r>
              <a:rPr lang="en-US" sz="1000" b="0" i="0" u="none" strike="noStrike" dirty="0">
                <a:solidFill>
                  <a:srgbClr val="000000"/>
                </a:solidFill>
                <a:effectLst/>
              </a:rPr>
              <a:t>. Oregon Department of Transportation.</a:t>
            </a:r>
            <a:endParaRPr lang="en-US" sz="1000" dirty="0"/>
          </a:p>
        </p:txBody>
      </p:sp>
    </p:spTree>
    <p:extLst>
      <p:ext uri="{BB962C8B-B14F-4D97-AF65-F5344CB8AC3E}">
        <p14:creationId xmlns:p14="http://schemas.microsoft.com/office/powerpoint/2010/main" val="2513693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F9EE-9EAE-42B5-A452-B897581668DE}"/>
              </a:ext>
            </a:extLst>
          </p:cNvPr>
          <p:cNvSpPr>
            <a:spLocks noGrp="1"/>
          </p:cNvSpPr>
          <p:nvPr>
            <p:ph type="title"/>
          </p:nvPr>
        </p:nvSpPr>
        <p:spPr/>
        <p:txBody>
          <a:bodyPr/>
          <a:lstStyle/>
          <a:p>
            <a:r>
              <a:rPr lang="en-US"/>
              <a:t>Zone Control System</a:t>
            </a:r>
          </a:p>
        </p:txBody>
      </p:sp>
      <p:sp>
        <p:nvSpPr>
          <p:cNvPr id="3" name="Content Placeholder 2">
            <a:extLst>
              <a:ext uri="{FF2B5EF4-FFF2-40B4-BE49-F238E27FC236}">
                <a16:creationId xmlns:a16="http://schemas.microsoft.com/office/drawing/2014/main" id="{A58DFBA5-73DD-42ED-9659-3AB83F494FF6}"/>
              </a:ext>
            </a:extLst>
          </p:cNvPr>
          <p:cNvSpPr>
            <a:spLocks noGrp="1"/>
          </p:cNvSpPr>
          <p:nvPr>
            <p:ph idx="1"/>
          </p:nvPr>
        </p:nvSpPr>
        <p:spPr/>
        <p:txBody>
          <a:bodyPr/>
          <a:lstStyle/>
          <a:p>
            <a:pPr marL="0" indent="0">
              <a:buNone/>
            </a:pPr>
            <a:r>
              <a:rPr lang="en-US"/>
              <a:t>A zone refers to one of the six spaces around your vehicle.  It is the width of a traffic lane and extends as far as you can see.</a:t>
            </a:r>
          </a:p>
        </p:txBody>
      </p:sp>
      <p:grpSp>
        <p:nvGrpSpPr>
          <p:cNvPr id="13" name="Group 12" descr="Image shows all zones around a vehicle">
            <a:extLst>
              <a:ext uri="{FF2B5EF4-FFF2-40B4-BE49-F238E27FC236}">
                <a16:creationId xmlns:a16="http://schemas.microsoft.com/office/drawing/2014/main" id="{A008A138-693C-43C7-B2C7-6F8CBCEF77B7}"/>
              </a:ext>
            </a:extLst>
          </p:cNvPr>
          <p:cNvGrpSpPr/>
          <p:nvPr/>
        </p:nvGrpSpPr>
        <p:grpSpPr>
          <a:xfrm>
            <a:off x="812259" y="2875580"/>
            <a:ext cx="8142051" cy="3325764"/>
            <a:chOff x="2354094" y="2998551"/>
            <a:chExt cx="8142051" cy="3325764"/>
          </a:xfrm>
        </p:grpSpPr>
        <p:sp>
          <p:nvSpPr>
            <p:cNvPr id="5" name="Rectangle 4">
              <a:extLst>
                <a:ext uri="{FF2B5EF4-FFF2-40B4-BE49-F238E27FC236}">
                  <a16:creationId xmlns:a16="http://schemas.microsoft.com/office/drawing/2014/main" id="{B0FC1C60-0E6D-4DC8-A09E-BC5FF04AA9FE}"/>
                </a:ext>
              </a:extLst>
            </p:cNvPr>
            <p:cNvSpPr/>
            <p:nvPr/>
          </p:nvSpPr>
          <p:spPr>
            <a:xfrm>
              <a:off x="2354094" y="3859449"/>
              <a:ext cx="2714017" cy="860898"/>
            </a:xfrm>
            <a:prstGeom prst="rect">
              <a:avLst/>
            </a:prstGeom>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a:solidFill>
                      <a:schemeClr val="accent1">
                        <a:lumMod val="20000"/>
                        <a:lumOff val="80000"/>
                      </a:schemeClr>
                    </a:solidFill>
                  </a:ln>
                </a:rPr>
                <a:t>Front Zone</a:t>
              </a:r>
            </a:p>
          </p:txBody>
        </p:sp>
        <p:sp>
          <p:nvSpPr>
            <p:cNvPr id="6" name="Rectangle 5">
              <a:extLst>
                <a:ext uri="{FF2B5EF4-FFF2-40B4-BE49-F238E27FC236}">
                  <a16:creationId xmlns:a16="http://schemas.microsoft.com/office/drawing/2014/main" id="{B373BDCB-FF52-4505-97E3-BAD0E170CAAF}"/>
                </a:ext>
              </a:extLst>
            </p:cNvPr>
            <p:cNvSpPr/>
            <p:nvPr/>
          </p:nvSpPr>
          <p:spPr>
            <a:xfrm>
              <a:off x="5068111" y="3859449"/>
              <a:ext cx="2714017" cy="860898"/>
            </a:xfrm>
            <a:prstGeom prst="rect">
              <a:avLst/>
            </a:prstGeom>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a:solidFill>
                      <a:schemeClr val="accent1">
                        <a:lumMod val="20000"/>
                        <a:lumOff val="80000"/>
                      </a:schemeClr>
                    </a:solidFill>
                  </a:ln>
                </a:rPr>
                <a:t>Space Occupied by Your Vehicle</a:t>
              </a:r>
            </a:p>
          </p:txBody>
        </p:sp>
        <p:sp>
          <p:nvSpPr>
            <p:cNvPr id="7" name="Rectangle 6">
              <a:extLst>
                <a:ext uri="{FF2B5EF4-FFF2-40B4-BE49-F238E27FC236}">
                  <a16:creationId xmlns:a16="http://schemas.microsoft.com/office/drawing/2014/main" id="{35F18DA8-5BB0-4DB3-BD3B-65E450D4586C}"/>
                </a:ext>
              </a:extLst>
            </p:cNvPr>
            <p:cNvSpPr/>
            <p:nvPr/>
          </p:nvSpPr>
          <p:spPr>
            <a:xfrm>
              <a:off x="7782128" y="3859449"/>
              <a:ext cx="2714017" cy="860898"/>
            </a:xfrm>
            <a:prstGeom prst="rect">
              <a:avLst/>
            </a:prstGeom>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a:solidFill>
                      <a:schemeClr val="accent1">
                        <a:lumMod val="20000"/>
                        <a:lumOff val="80000"/>
                      </a:schemeClr>
                    </a:solidFill>
                  </a:ln>
                </a:rPr>
                <a:t>Rear Zone</a:t>
              </a:r>
            </a:p>
          </p:txBody>
        </p:sp>
        <p:sp>
          <p:nvSpPr>
            <p:cNvPr id="8" name="Rectangle 7">
              <a:extLst>
                <a:ext uri="{FF2B5EF4-FFF2-40B4-BE49-F238E27FC236}">
                  <a16:creationId xmlns:a16="http://schemas.microsoft.com/office/drawing/2014/main" id="{B0ABE2F5-95DA-4A68-9A5B-6788ADF520EB}"/>
                </a:ext>
              </a:extLst>
            </p:cNvPr>
            <p:cNvSpPr/>
            <p:nvPr/>
          </p:nvSpPr>
          <p:spPr>
            <a:xfrm>
              <a:off x="3526276" y="2998551"/>
              <a:ext cx="2898843" cy="860898"/>
            </a:xfrm>
            <a:prstGeom prst="rect">
              <a:avLst/>
            </a:prstGeom>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a:solidFill>
                      <a:schemeClr val="accent1">
                        <a:lumMod val="20000"/>
                        <a:lumOff val="80000"/>
                      </a:schemeClr>
                    </a:solidFill>
                  </a:ln>
                </a:rPr>
                <a:t>Right Front Zone</a:t>
              </a:r>
            </a:p>
          </p:txBody>
        </p:sp>
        <p:sp>
          <p:nvSpPr>
            <p:cNvPr id="9" name="Rectangle 8">
              <a:extLst>
                <a:ext uri="{FF2B5EF4-FFF2-40B4-BE49-F238E27FC236}">
                  <a16:creationId xmlns:a16="http://schemas.microsoft.com/office/drawing/2014/main" id="{3709320C-5ADE-466C-8236-38CFF7F8B47F}"/>
                </a:ext>
              </a:extLst>
            </p:cNvPr>
            <p:cNvSpPr/>
            <p:nvPr/>
          </p:nvSpPr>
          <p:spPr>
            <a:xfrm>
              <a:off x="6425119" y="2998551"/>
              <a:ext cx="2796702" cy="860898"/>
            </a:xfrm>
            <a:prstGeom prst="rect">
              <a:avLst/>
            </a:prstGeom>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a:solidFill>
                      <a:schemeClr val="accent1">
                        <a:lumMod val="20000"/>
                        <a:lumOff val="80000"/>
                      </a:schemeClr>
                    </a:solidFill>
                  </a:ln>
                </a:rPr>
                <a:t>Right Rear Zone</a:t>
              </a:r>
            </a:p>
          </p:txBody>
        </p:sp>
        <p:sp>
          <p:nvSpPr>
            <p:cNvPr id="10" name="Rectangle 9">
              <a:extLst>
                <a:ext uri="{FF2B5EF4-FFF2-40B4-BE49-F238E27FC236}">
                  <a16:creationId xmlns:a16="http://schemas.microsoft.com/office/drawing/2014/main" id="{18986E7F-A6B5-485F-8EF9-9D259CFF5503}"/>
                </a:ext>
              </a:extLst>
            </p:cNvPr>
            <p:cNvSpPr/>
            <p:nvPr/>
          </p:nvSpPr>
          <p:spPr>
            <a:xfrm>
              <a:off x="3577347" y="4720347"/>
              <a:ext cx="2898843" cy="860898"/>
            </a:xfrm>
            <a:prstGeom prst="rect">
              <a:avLst/>
            </a:prstGeom>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a:solidFill>
                      <a:schemeClr val="accent1">
                        <a:lumMod val="20000"/>
                        <a:lumOff val="80000"/>
                      </a:schemeClr>
                    </a:solidFill>
                  </a:ln>
                </a:rPr>
                <a:t>Left Front Zone</a:t>
              </a:r>
            </a:p>
          </p:txBody>
        </p:sp>
        <p:sp>
          <p:nvSpPr>
            <p:cNvPr id="11" name="Rectangle 10">
              <a:extLst>
                <a:ext uri="{FF2B5EF4-FFF2-40B4-BE49-F238E27FC236}">
                  <a16:creationId xmlns:a16="http://schemas.microsoft.com/office/drawing/2014/main" id="{AAFF9334-4CEA-4262-B64D-C89AADF01454}"/>
                </a:ext>
              </a:extLst>
            </p:cNvPr>
            <p:cNvSpPr/>
            <p:nvPr/>
          </p:nvSpPr>
          <p:spPr>
            <a:xfrm>
              <a:off x="6476190" y="4720347"/>
              <a:ext cx="2796702" cy="860898"/>
            </a:xfrm>
            <a:prstGeom prst="rect">
              <a:avLst/>
            </a:prstGeom>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a:solidFill>
                      <a:schemeClr val="accent1">
                        <a:lumMod val="20000"/>
                        <a:lumOff val="80000"/>
                      </a:schemeClr>
                    </a:solidFill>
                  </a:ln>
                </a:rPr>
                <a:t>Left Rear Zone</a:t>
              </a:r>
            </a:p>
          </p:txBody>
        </p:sp>
        <p:sp>
          <p:nvSpPr>
            <p:cNvPr id="12" name="Arrow: Left 11">
              <a:extLst>
                <a:ext uri="{FF2B5EF4-FFF2-40B4-BE49-F238E27FC236}">
                  <a16:creationId xmlns:a16="http://schemas.microsoft.com/office/drawing/2014/main" id="{2FF0345D-2FEB-44CA-A26E-4AF5B5FC3DEF}"/>
                </a:ext>
              </a:extLst>
            </p:cNvPr>
            <p:cNvSpPr/>
            <p:nvPr/>
          </p:nvSpPr>
          <p:spPr>
            <a:xfrm>
              <a:off x="3635713" y="5689243"/>
              <a:ext cx="5277256" cy="635072"/>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t>Direction of Travel</a:t>
              </a:r>
            </a:p>
          </p:txBody>
        </p:sp>
      </p:grpSp>
    </p:spTree>
    <p:extLst>
      <p:ext uri="{BB962C8B-B14F-4D97-AF65-F5344CB8AC3E}">
        <p14:creationId xmlns:p14="http://schemas.microsoft.com/office/powerpoint/2010/main" val="2531506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EBEF-DB1E-4B14-88E4-2A2548E997C7}"/>
              </a:ext>
            </a:extLst>
          </p:cNvPr>
          <p:cNvSpPr>
            <a:spLocks noGrp="1"/>
          </p:cNvSpPr>
          <p:nvPr>
            <p:ph type="title"/>
          </p:nvPr>
        </p:nvSpPr>
        <p:spPr/>
        <p:txBody>
          <a:bodyPr/>
          <a:lstStyle/>
          <a:p>
            <a:r>
              <a:rPr lang="en-US"/>
              <a:t>Zone Control System</a:t>
            </a:r>
          </a:p>
        </p:txBody>
      </p:sp>
      <p:sp>
        <p:nvSpPr>
          <p:cNvPr id="3" name="Content Placeholder 2">
            <a:extLst>
              <a:ext uri="{FF2B5EF4-FFF2-40B4-BE49-F238E27FC236}">
                <a16:creationId xmlns:a16="http://schemas.microsoft.com/office/drawing/2014/main" id="{71EBC1B6-0EF7-45E4-80FF-791D0E128C51}"/>
              </a:ext>
            </a:extLst>
          </p:cNvPr>
          <p:cNvSpPr>
            <a:spLocks noGrp="1"/>
          </p:cNvSpPr>
          <p:nvPr>
            <p:ph idx="1"/>
          </p:nvPr>
        </p:nvSpPr>
        <p:spPr/>
        <p:txBody>
          <a:bodyPr/>
          <a:lstStyle/>
          <a:p>
            <a:pPr marL="0" indent="0">
              <a:buNone/>
            </a:pPr>
            <a:r>
              <a:rPr lang="en-US" dirty="0"/>
              <a:t>A zone can be </a:t>
            </a:r>
            <a:r>
              <a:rPr lang="en-US" dirty="0">
                <a:solidFill>
                  <a:schemeClr val="accent6"/>
                </a:solidFill>
              </a:rPr>
              <a:t>open</a:t>
            </a:r>
            <a:r>
              <a:rPr lang="en-US" dirty="0"/>
              <a:t>, </a:t>
            </a:r>
            <a:r>
              <a:rPr lang="en-US" dirty="0">
                <a:solidFill>
                  <a:srgbClr val="FF0000"/>
                </a:solidFill>
              </a:rPr>
              <a:t>closed</a:t>
            </a:r>
            <a:r>
              <a:rPr lang="en-US" dirty="0"/>
              <a:t>, or </a:t>
            </a:r>
            <a:r>
              <a:rPr lang="en-US" dirty="0">
                <a:solidFill>
                  <a:srgbClr val="0070C0"/>
                </a:solidFill>
              </a:rPr>
              <a:t>changing</a:t>
            </a:r>
          </a:p>
          <a:p>
            <a:pPr marL="0" indent="0">
              <a:buNone/>
            </a:pPr>
            <a:endParaRPr lang="en-US" dirty="0"/>
          </a:p>
          <a:p>
            <a:pPr marL="0" indent="0">
              <a:buNone/>
            </a:pPr>
            <a:r>
              <a:rPr lang="en-US" dirty="0">
                <a:solidFill>
                  <a:schemeClr val="accent6"/>
                </a:solidFill>
              </a:rPr>
              <a:t>Open Zone</a:t>
            </a:r>
            <a:r>
              <a:rPr lang="en-US" dirty="0"/>
              <a:t>:  No restrictions on sight or travel path</a:t>
            </a:r>
          </a:p>
          <a:p>
            <a:pPr marL="0" indent="0">
              <a:buNone/>
            </a:pPr>
            <a:endParaRPr lang="en-US" dirty="0"/>
          </a:p>
          <a:p>
            <a:pPr marL="0" indent="0">
              <a:buNone/>
            </a:pPr>
            <a:r>
              <a:rPr lang="en-US" dirty="0">
                <a:solidFill>
                  <a:srgbClr val="FF0000"/>
                </a:solidFill>
              </a:rPr>
              <a:t>Closed Zone</a:t>
            </a:r>
            <a:r>
              <a:rPr lang="en-US" dirty="0"/>
              <a:t>:  The travel path is unavailable because it is blocked by another vehicle or there is an obstruction blocking the driver’s view</a:t>
            </a:r>
          </a:p>
          <a:p>
            <a:pPr marL="0" indent="0">
              <a:buNone/>
            </a:pPr>
            <a:endParaRPr lang="en-US" dirty="0"/>
          </a:p>
          <a:p>
            <a:pPr marL="0" indent="0">
              <a:buNone/>
            </a:pPr>
            <a:r>
              <a:rPr lang="en-US" dirty="0">
                <a:solidFill>
                  <a:srgbClr val="0070C0"/>
                </a:solidFill>
              </a:rPr>
              <a:t>Changing Zone</a:t>
            </a:r>
            <a:r>
              <a:rPr lang="en-US" dirty="0"/>
              <a:t>:  The travel path will shortly be occupied by another driver or the driver’s view will soon be blocked by an obstruction</a:t>
            </a:r>
          </a:p>
        </p:txBody>
      </p:sp>
    </p:spTree>
    <p:extLst>
      <p:ext uri="{BB962C8B-B14F-4D97-AF65-F5344CB8AC3E}">
        <p14:creationId xmlns:p14="http://schemas.microsoft.com/office/powerpoint/2010/main" val="1715746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F4888-83B0-4152-BA77-3F69153375DF}"/>
              </a:ext>
            </a:extLst>
          </p:cNvPr>
          <p:cNvSpPr>
            <a:spLocks noGrp="1"/>
          </p:cNvSpPr>
          <p:nvPr>
            <p:ph type="title"/>
          </p:nvPr>
        </p:nvSpPr>
        <p:spPr/>
        <p:txBody>
          <a:bodyPr/>
          <a:lstStyle/>
          <a:p>
            <a:r>
              <a:rPr lang="en-US"/>
              <a:t>Driving Limitations</a:t>
            </a:r>
          </a:p>
        </p:txBody>
      </p:sp>
      <p:sp>
        <p:nvSpPr>
          <p:cNvPr id="3" name="Content Placeholder 2">
            <a:extLst>
              <a:ext uri="{FF2B5EF4-FFF2-40B4-BE49-F238E27FC236}">
                <a16:creationId xmlns:a16="http://schemas.microsoft.com/office/drawing/2014/main" id="{0C4A1632-2464-43F8-A660-16E982DBB934}"/>
              </a:ext>
            </a:extLst>
          </p:cNvPr>
          <p:cNvSpPr>
            <a:spLocks noGrp="1"/>
          </p:cNvSpPr>
          <p:nvPr>
            <p:ph idx="1"/>
          </p:nvPr>
        </p:nvSpPr>
        <p:spPr>
          <a:xfrm>
            <a:off x="484632" y="1507787"/>
            <a:ext cx="11045952" cy="4963881"/>
          </a:xfrm>
        </p:spPr>
        <p:txBody>
          <a:bodyPr>
            <a:normAutofit lnSpcReduction="10000"/>
          </a:bodyPr>
          <a:lstStyle/>
          <a:p>
            <a:r>
              <a:rPr lang="en-US" u="sng" dirty="0"/>
              <a:t>Limited Space </a:t>
            </a:r>
            <a:r>
              <a:rPr lang="en-US" dirty="0"/>
              <a:t>– narrow road, heavy traffic, overpass, underpass, large vehicles, placement of other vehicles.</a:t>
            </a:r>
          </a:p>
          <a:p>
            <a:endParaRPr lang="en-US" dirty="0"/>
          </a:p>
          <a:p>
            <a:r>
              <a:rPr lang="en-US" u="sng" dirty="0"/>
              <a:t>Limited Time </a:t>
            </a:r>
            <a:r>
              <a:rPr lang="en-US" dirty="0"/>
              <a:t>– following distance, changing speeds, speed of other vehicles</a:t>
            </a:r>
          </a:p>
          <a:p>
            <a:endParaRPr lang="en-US" dirty="0"/>
          </a:p>
          <a:p>
            <a:r>
              <a:rPr lang="en-US" u="sng" dirty="0"/>
              <a:t>Limited Visibility </a:t>
            </a:r>
            <a:r>
              <a:rPr lang="en-US" dirty="0"/>
              <a:t>– curves, hills, adverse weather, visual noise (buildings, parked cars, trees, snowbanks, fences, etc.)</a:t>
            </a:r>
          </a:p>
          <a:p>
            <a:endParaRPr lang="en-US" dirty="0"/>
          </a:p>
          <a:p>
            <a:r>
              <a:rPr lang="en-US" u="sng" dirty="0"/>
              <a:t>Limited Traction </a:t>
            </a:r>
            <a:r>
              <a:rPr lang="en-US" dirty="0"/>
              <a:t>– adverse weather, gravel, different road types/conditions</a:t>
            </a:r>
          </a:p>
        </p:txBody>
      </p:sp>
    </p:spTree>
    <p:extLst>
      <p:ext uri="{BB962C8B-B14F-4D97-AF65-F5344CB8AC3E}">
        <p14:creationId xmlns:p14="http://schemas.microsoft.com/office/powerpoint/2010/main" val="3633015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F273-3821-44B5-AE67-D44445042211}"/>
              </a:ext>
            </a:extLst>
          </p:cNvPr>
          <p:cNvSpPr>
            <a:spLocks noGrp="1"/>
          </p:cNvSpPr>
          <p:nvPr>
            <p:ph type="title"/>
          </p:nvPr>
        </p:nvSpPr>
        <p:spPr/>
        <p:txBody>
          <a:bodyPr/>
          <a:lstStyle/>
          <a:p>
            <a:r>
              <a:rPr lang="en-US"/>
              <a:t>Lane Position</a:t>
            </a:r>
          </a:p>
        </p:txBody>
      </p:sp>
      <p:sp>
        <p:nvSpPr>
          <p:cNvPr id="3" name="Content Placeholder 2">
            <a:extLst>
              <a:ext uri="{FF2B5EF4-FFF2-40B4-BE49-F238E27FC236}">
                <a16:creationId xmlns:a16="http://schemas.microsoft.com/office/drawing/2014/main" id="{3B5896E0-AF1C-41C2-B8B7-70375DFD2F17}"/>
              </a:ext>
            </a:extLst>
          </p:cNvPr>
          <p:cNvSpPr>
            <a:spLocks noGrp="1"/>
          </p:cNvSpPr>
          <p:nvPr>
            <p:ph idx="1"/>
          </p:nvPr>
        </p:nvSpPr>
        <p:spPr>
          <a:xfrm>
            <a:off x="367900" y="1483358"/>
            <a:ext cx="11045952" cy="4440685"/>
          </a:xfrm>
        </p:spPr>
        <p:txBody>
          <a:bodyPr/>
          <a:lstStyle/>
          <a:p>
            <a:pPr marL="0" indent="0">
              <a:buNone/>
            </a:pPr>
            <a:r>
              <a:rPr lang="en-US"/>
              <a:t>The width of the lane allows drivers to make lane position adjustments to minimize the risk and create more space between their car and problem situations.</a:t>
            </a:r>
          </a:p>
          <a:p>
            <a:pPr marL="0" indent="0">
              <a:buNone/>
            </a:pPr>
            <a:endParaRPr lang="en-US"/>
          </a:p>
          <a:p>
            <a:pPr marL="0" indent="0">
              <a:buNone/>
            </a:pPr>
            <a:r>
              <a:rPr lang="en-US"/>
              <a:t>LP1 – Center of the lane</a:t>
            </a:r>
          </a:p>
          <a:p>
            <a:pPr marL="0" indent="0">
              <a:buNone/>
            </a:pPr>
            <a:r>
              <a:rPr lang="en-US"/>
              <a:t>LP2 – Left edge of the lane (on yellow line)</a:t>
            </a:r>
          </a:p>
          <a:p>
            <a:pPr marL="0" indent="0">
              <a:buNone/>
            </a:pPr>
            <a:r>
              <a:rPr lang="en-US"/>
              <a:t>LP3 – Right edge of lane (one white line)</a:t>
            </a:r>
          </a:p>
          <a:p>
            <a:pPr marL="0" indent="0">
              <a:buNone/>
            </a:pPr>
            <a:r>
              <a:rPr lang="en-US"/>
              <a:t>LP4 – Over yellow line</a:t>
            </a:r>
          </a:p>
          <a:p>
            <a:pPr marL="0" indent="0">
              <a:buNone/>
            </a:pPr>
            <a:r>
              <a:rPr lang="en-US"/>
              <a:t>LP5 – Over white line</a:t>
            </a:r>
          </a:p>
        </p:txBody>
      </p:sp>
      <p:grpSp>
        <p:nvGrpSpPr>
          <p:cNvPr id="15" name="Group 14" descr="Image illustrating the different lane positions">
            <a:extLst>
              <a:ext uri="{FF2B5EF4-FFF2-40B4-BE49-F238E27FC236}">
                <a16:creationId xmlns:a16="http://schemas.microsoft.com/office/drawing/2014/main" id="{8587DE3F-F967-42E7-9086-1ECF0AC3E72A}"/>
              </a:ext>
            </a:extLst>
          </p:cNvPr>
          <p:cNvGrpSpPr/>
          <p:nvPr/>
        </p:nvGrpSpPr>
        <p:grpSpPr>
          <a:xfrm>
            <a:off x="6750988" y="2451370"/>
            <a:ext cx="5194330" cy="4241260"/>
            <a:chOff x="6750988" y="2451370"/>
            <a:chExt cx="5194330" cy="4241260"/>
          </a:xfrm>
        </p:grpSpPr>
        <p:grpSp>
          <p:nvGrpSpPr>
            <p:cNvPr id="14" name="Group 13">
              <a:extLst>
                <a:ext uri="{FF2B5EF4-FFF2-40B4-BE49-F238E27FC236}">
                  <a16:creationId xmlns:a16="http://schemas.microsoft.com/office/drawing/2014/main" id="{BFAFCB3E-10F0-4DE5-89FD-4780E0EDDE3A}"/>
                </a:ext>
              </a:extLst>
            </p:cNvPr>
            <p:cNvGrpSpPr/>
            <p:nvPr/>
          </p:nvGrpSpPr>
          <p:grpSpPr>
            <a:xfrm>
              <a:off x="6750988" y="2451370"/>
              <a:ext cx="4655204" cy="4241260"/>
              <a:chOff x="6750988" y="2451370"/>
              <a:chExt cx="4655204" cy="4241260"/>
            </a:xfrm>
          </p:grpSpPr>
          <p:sp>
            <p:nvSpPr>
              <p:cNvPr id="4" name="Rectangle 3">
                <a:extLst>
                  <a:ext uri="{FF2B5EF4-FFF2-40B4-BE49-F238E27FC236}">
                    <a16:creationId xmlns:a16="http://schemas.microsoft.com/office/drawing/2014/main" id="{7883AACB-3393-43E9-A1B6-2BDB97651242}"/>
                  </a:ext>
                </a:extLst>
              </p:cNvPr>
              <p:cNvSpPr/>
              <p:nvPr/>
            </p:nvSpPr>
            <p:spPr>
              <a:xfrm>
                <a:off x="6750988" y="2451370"/>
                <a:ext cx="4655204" cy="42412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C3380BA-8301-4527-A17C-915D400617F5}"/>
                  </a:ext>
                </a:extLst>
              </p:cNvPr>
              <p:cNvCxnSpPr/>
              <p:nvPr/>
            </p:nvCxnSpPr>
            <p:spPr>
              <a:xfrm>
                <a:off x="8959167" y="2451370"/>
                <a:ext cx="0" cy="4241260"/>
              </a:xfrm>
              <a:prstGeom prst="line">
                <a:avLst/>
              </a:prstGeom>
            </p:spPr>
            <p:style>
              <a:lnRef idx="3">
                <a:schemeClr val="accent4"/>
              </a:lnRef>
              <a:fillRef idx="0">
                <a:schemeClr val="accent4"/>
              </a:fillRef>
              <a:effectRef idx="2">
                <a:schemeClr val="accent4"/>
              </a:effectRef>
              <a:fontRef idx="minor">
                <a:schemeClr val="tx1"/>
              </a:fontRef>
            </p:style>
          </p:cxnSp>
          <p:cxnSp>
            <p:nvCxnSpPr>
              <p:cNvPr id="7" name="Straight Connector 6">
                <a:extLst>
                  <a:ext uri="{FF2B5EF4-FFF2-40B4-BE49-F238E27FC236}">
                    <a16:creationId xmlns:a16="http://schemas.microsoft.com/office/drawing/2014/main" id="{2976F4AA-69A1-4958-A6DD-0C39091D5BAF}"/>
                  </a:ext>
                </a:extLst>
              </p:cNvPr>
              <p:cNvCxnSpPr/>
              <p:nvPr/>
            </p:nvCxnSpPr>
            <p:spPr>
              <a:xfrm>
                <a:off x="9004563" y="2451370"/>
                <a:ext cx="0" cy="4241260"/>
              </a:xfrm>
              <a:prstGeom prst="line">
                <a:avLst/>
              </a:prstGeom>
            </p:spPr>
            <p:style>
              <a:lnRef idx="3">
                <a:schemeClr val="accent4"/>
              </a:lnRef>
              <a:fillRef idx="0">
                <a:schemeClr val="accent4"/>
              </a:fillRef>
              <a:effectRef idx="2">
                <a:schemeClr val="accent4"/>
              </a:effectRef>
              <a:fontRef idx="minor">
                <a:schemeClr val="tx1"/>
              </a:fontRef>
            </p:style>
          </p:cxnSp>
          <p:sp>
            <p:nvSpPr>
              <p:cNvPr id="8" name="Rectangle 7">
                <a:extLst>
                  <a:ext uri="{FF2B5EF4-FFF2-40B4-BE49-F238E27FC236}">
                    <a16:creationId xmlns:a16="http://schemas.microsoft.com/office/drawing/2014/main" id="{9838DB45-C6DF-4963-B211-B75F7263ECA6}"/>
                  </a:ext>
                </a:extLst>
              </p:cNvPr>
              <p:cNvSpPr/>
              <p:nvPr/>
            </p:nvSpPr>
            <p:spPr>
              <a:xfrm>
                <a:off x="9753361" y="2465823"/>
                <a:ext cx="1117019" cy="1352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LP1</a:t>
                </a:r>
              </a:p>
            </p:txBody>
          </p:sp>
          <p:sp>
            <p:nvSpPr>
              <p:cNvPr id="10" name="Rectangle 9">
                <a:extLst>
                  <a:ext uri="{FF2B5EF4-FFF2-40B4-BE49-F238E27FC236}">
                    <a16:creationId xmlns:a16="http://schemas.microsoft.com/office/drawing/2014/main" id="{D57F7EB8-7064-408A-8333-D64CEEE3B000}"/>
                  </a:ext>
                </a:extLst>
              </p:cNvPr>
              <p:cNvSpPr/>
              <p:nvPr/>
            </p:nvSpPr>
            <p:spPr>
              <a:xfrm>
                <a:off x="9078590" y="3817968"/>
                <a:ext cx="1117019" cy="1352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LP2</a:t>
                </a:r>
              </a:p>
            </p:txBody>
          </p:sp>
          <p:sp>
            <p:nvSpPr>
              <p:cNvPr id="11" name="Rectangle 10">
                <a:extLst>
                  <a:ext uri="{FF2B5EF4-FFF2-40B4-BE49-F238E27FC236}">
                    <a16:creationId xmlns:a16="http://schemas.microsoft.com/office/drawing/2014/main" id="{527906C3-5C9F-4700-878B-95278428F5A4}"/>
                  </a:ext>
                </a:extLst>
              </p:cNvPr>
              <p:cNvSpPr/>
              <p:nvPr/>
            </p:nvSpPr>
            <p:spPr>
              <a:xfrm>
                <a:off x="10281879" y="3817967"/>
                <a:ext cx="1117019" cy="1352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LP3</a:t>
                </a:r>
              </a:p>
            </p:txBody>
          </p:sp>
          <p:sp>
            <p:nvSpPr>
              <p:cNvPr id="12" name="Rectangle 11">
                <a:extLst>
                  <a:ext uri="{FF2B5EF4-FFF2-40B4-BE49-F238E27FC236}">
                    <a16:creationId xmlns:a16="http://schemas.microsoft.com/office/drawing/2014/main" id="{F1F6E159-102E-4410-B16E-185D72D343A4}"/>
                  </a:ext>
                </a:extLst>
              </p:cNvPr>
              <p:cNvSpPr/>
              <p:nvPr/>
            </p:nvSpPr>
            <p:spPr>
              <a:xfrm>
                <a:off x="8446053" y="5184566"/>
                <a:ext cx="1117019" cy="1352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LP4</a:t>
                </a:r>
              </a:p>
            </p:txBody>
          </p:sp>
        </p:grpSp>
        <p:sp>
          <p:nvSpPr>
            <p:cNvPr id="13" name="Rectangle 12">
              <a:extLst>
                <a:ext uri="{FF2B5EF4-FFF2-40B4-BE49-F238E27FC236}">
                  <a16:creationId xmlns:a16="http://schemas.microsoft.com/office/drawing/2014/main" id="{62809C65-D988-4461-9169-E636CAE2351A}"/>
                </a:ext>
              </a:extLst>
            </p:cNvPr>
            <p:cNvSpPr/>
            <p:nvPr/>
          </p:nvSpPr>
          <p:spPr>
            <a:xfrm>
              <a:off x="10828299" y="5170112"/>
              <a:ext cx="1117019" cy="1352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LP5</a:t>
              </a:r>
            </a:p>
          </p:txBody>
        </p:sp>
      </p:grpSp>
    </p:spTree>
    <p:extLst>
      <p:ext uri="{BB962C8B-B14F-4D97-AF65-F5344CB8AC3E}">
        <p14:creationId xmlns:p14="http://schemas.microsoft.com/office/powerpoint/2010/main" val="2493632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367AD-26CF-4F8C-AE68-A6CBC6C7A9E3}"/>
              </a:ext>
            </a:extLst>
          </p:cNvPr>
          <p:cNvSpPr>
            <a:spLocks noGrp="1"/>
          </p:cNvSpPr>
          <p:nvPr>
            <p:ph type="title"/>
          </p:nvPr>
        </p:nvSpPr>
        <p:spPr/>
        <p:txBody>
          <a:bodyPr/>
          <a:lstStyle/>
          <a:p>
            <a:r>
              <a:rPr lang="en-US"/>
              <a:t>Which Lane Position Would You Use?</a:t>
            </a:r>
          </a:p>
        </p:txBody>
      </p:sp>
      <p:sp>
        <p:nvSpPr>
          <p:cNvPr id="3" name="Content Placeholder 2">
            <a:extLst>
              <a:ext uri="{FF2B5EF4-FFF2-40B4-BE49-F238E27FC236}">
                <a16:creationId xmlns:a16="http://schemas.microsoft.com/office/drawing/2014/main" id="{BBCE2ACF-28AE-439B-9D0F-3D2EA48C5BAF}"/>
              </a:ext>
            </a:extLst>
          </p:cNvPr>
          <p:cNvSpPr>
            <a:spLocks noGrp="1"/>
          </p:cNvSpPr>
          <p:nvPr>
            <p:ph idx="1"/>
          </p:nvPr>
        </p:nvSpPr>
        <p:spPr>
          <a:xfrm>
            <a:off x="484632" y="1736277"/>
            <a:ext cx="6137686" cy="4440685"/>
          </a:xfrm>
        </p:spPr>
        <p:txBody>
          <a:bodyPr/>
          <a:lstStyle/>
          <a:p>
            <a:r>
              <a:rPr lang="en-US"/>
              <a:t>There is a car on the right signaling to leave the curb</a:t>
            </a:r>
          </a:p>
          <a:p>
            <a:r>
              <a:rPr lang="en-US"/>
              <a:t>Vehicle is approaching you, driving on the center lane</a:t>
            </a:r>
          </a:p>
          <a:p>
            <a:r>
              <a:rPr lang="en-US"/>
              <a:t>Light traffic, traveling on the highway</a:t>
            </a:r>
          </a:p>
          <a:p>
            <a:r>
              <a:rPr lang="en-US"/>
              <a:t>Police officer conducting a traffic stop on the shoulder</a:t>
            </a:r>
          </a:p>
        </p:txBody>
      </p:sp>
      <p:grpSp>
        <p:nvGrpSpPr>
          <p:cNvPr id="4" name="Group 3" descr="Image illustrating the different lane positions">
            <a:extLst>
              <a:ext uri="{FF2B5EF4-FFF2-40B4-BE49-F238E27FC236}">
                <a16:creationId xmlns:a16="http://schemas.microsoft.com/office/drawing/2014/main" id="{972B1357-165C-4187-A100-181B74D7D93D}"/>
              </a:ext>
            </a:extLst>
          </p:cNvPr>
          <p:cNvGrpSpPr/>
          <p:nvPr/>
        </p:nvGrpSpPr>
        <p:grpSpPr>
          <a:xfrm>
            <a:off x="6663281" y="1935702"/>
            <a:ext cx="5194330" cy="4241260"/>
            <a:chOff x="6750988" y="2451370"/>
            <a:chExt cx="5194330" cy="4241260"/>
          </a:xfrm>
        </p:grpSpPr>
        <p:grpSp>
          <p:nvGrpSpPr>
            <p:cNvPr id="5" name="Group 4">
              <a:extLst>
                <a:ext uri="{FF2B5EF4-FFF2-40B4-BE49-F238E27FC236}">
                  <a16:creationId xmlns:a16="http://schemas.microsoft.com/office/drawing/2014/main" id="{5B6AEF42-24D2-4F3A-ACD7-A44091FF3A21}"/>
                </a:ext>
              </a:extLst>
            </p:cNvPr>
            <p:cNvGrpSpPr/>
            <p:nvPr/>
          </p:nvGrpSpPr>
          <p:grpSpPr>
            <a:xfrm>
              <a:off x="6750988" y="2451370"/>
              <a:ext cx="4655204" cy="4241260"/>
              <a:chOff x="6750988" y="2451370"/>
              <a:chExt cx="4655204" cy="4241260"/>
            </a:xfrm>
          </p:grpSpPr>
          <p:sp>
            <p:nvSpPr>
              <p:cNvPr id="7" name="Rectangle 6">
                <a:extLst>
                  <a:ext uri="{FF2B5EF4-FFF2-40B4-BE49-F238E27FC236}">
                    <a16:creationId xmlns:a16="http://schemas.microsoft.com/office/drawing/2014/main" id="{E8324C80-F339-4C22-8B87-8165B638F684}"/>
                  </a:ext>
                </a:extLst>
              </p:cNvPr>
              <p:cNvSpPr/>
              <p:nvPr/>
            </p:nvSpPr>
            <p:spPr>
              <a:xfrm>
                <a:off x="6750988" y="2451370"/>
                <a:ext cx="4655204" cy="42412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7F3380C3-B0BE-4047-B220-142890910C04}"/>
                  </a:ext>
                </a:extLst>
              </p:cNvPr>
              <p:cNvCxnSpPr/>
              <p:nvPr/>
            </p:nvCxnSpPr>
            <p:spPr>
              <a:xfrm>
                <a:off x="8959167" y="2451370"/>
                <a:ext cx="0" cy="4241260"/>
              </a:xfrm>
              <a:prstGeom prst="line">
                <a:avLst/>
              </a:prstGeom>
            </p:spPr>
            <p:style>
              <a:lnRef idx="3">
                <a:schemeClr val="accent4"/>
              </a:lnRef>
              <a:fillRef idx="0">
                <a:schemeClr val="accent4"/>
              </a:fillRef>
              <a:effectRef idx="2">
                <a:schemeClr val="accent4"/>
              </a:effectRef>
              <a:fontRef idx="minor">
                <a:schemeClr val="tx1"/>
              </a:fontRef>
            </p:style>
          </p:cxnSp>
          <p:cxnSp>
            <p:nvCxnSpPr>
              <p:cNvPr id="9" name="Straight Connector 8">
                <a:extLst>
                  <a:ext uri="{FF2B5EF4-FFF2-40B4-BE49-F238E27FC236}">
                    <a16:creationId xmlns:a16="http://schemas.microsoft.com/office/drawing/2014/main" id="{464328F7-9642-42FE-8749-15ACA1C3520F}"/>
                  </a:ext>
                </a:extLst>
              </p:cNvPr>
              <p:cNvCxnSpPr/>
              <p:nvPr/>
            </p:nvCxnSpPr>
            <p:spPr>
              <a:xfrm>
                <a:off x="9004563" y="2451370"/>
                <a:ext cx="0" cy="4241260"/>
              </a:xfrm>
              <a:prstGeom prst="line">
                <a:avLst/>
              </a:prstGeom>
            </p:spPr>
            <p:style>
              <a:lnRef idx="3">
                <a:schemeClr val="accent4"/>
              </a:lnRef>
              <a:fillRef idx="0">
                <a:schemeClr val="accent4"/>
              </a:fillRef>
              <a:effectRef idx="2">
                <a:schemeClr val="accent4"/>
              </a:effectRef>
              <a:fontRef idx="minor">
                <a:schemeClr val="tx1"/>
              </a:fontRef>
            </p:style>
          </p:cxnSp>
          <p:sp>
            <p:nvSpPr>
              <p:cNvPr id="10" name="Rectangle 9">
                <a:extLst>
                  <a:ext uri="{FF2B5EF4-FFF2-40B4-BE49-F238E27FC236}">
                    <a16:creationId xmlns:a16="http://schemas.microsoft.com/office/drawing/2014/main" id="{D6F31542-8A05-47B9-B954-0F550299CC51}"/>
                  </a:ext>
                </a:extLst>
              </p:cNvPr>
              <p:cNvSpPr/>
              <p:nvPr/>
            </p:nvSpPr>
            <p:spPr>
              <a:xfrm>
                <a:off x="9753361" y="2465823"/>
                <a:ext cx="1117019" cy="1352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LP1</a:t>
                </a:r>
              </a:p>
            </p:txBody>
          </p:sp>
          <p:sp>
            <p:nvSpPr>
              <p:cNvPr id="11" name="Rectangle 10">
                <a:extLst>
                  <a:ext uri="{FF2B5EF4-FFF2-40B4-BE49-F238E27FC236}">
                    <a16:creationId xmlns:a16="http://schemas.microsoft.com/office/drawing/2014/main" id="{D49A477B-FF4E-4450-88A1-6DE4DC591BC8}"/>
                  </a:ext>
                </a:extLst>
              </p:cNvPr>
              <p:cNvSpPr/>
              <p:nvPr/>
            </p:nvSpPr>
            <p:spPr>
              <a:xfrm>
                <a:off x="9078590" y="3817968"/>
                <a:ext cx="1117019" cy="1352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LP2</a:t>
                </a:r>
              </a:p>
            </p:txBody>
          </p:sp>
          <p:sp>
            <p:nvSpPr>
              <p:cNvPr id="12" name="Rectangle 11">
                <a:extLst>
                  <a:ext uri="{FF2B5EF4-FFF2-40B4-BE49-F238E27FC236}">
                    <a16:creationId xmlns:a16="http://schemas.microsoft.com/office/drawing/2014/main" id="{121AFF12-2D53-446E-ACC2-6C69CE903C9B}"/>
                  </a:ext>
                </a:extLst>
              </p:cNvPr>
              <p:cNvSpPr/>
              <p:nvPr/>
            </p:nvSpPr>
            <p:spPr>
              <a:xfrm>
                <a:off x="10281879" y="3817967"/>
                <a:ext cx="1117019" cy="1352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LP3</a:t>
                </a:r>
              </a:p>
            </p:txBody>
          </p:sp>
          <p:sp>
            <p:nvSpPr>
              <p:cNvPr id="13" name="Rectangle 12">
                <a:extLst>
                  <a:ext uri="{FF2B5EF4-FFF2-40B4-BE49-F238E27FC236}">
                    <a16:creationId xmlns:a16="http://schemas.microsoft.com/office/drawing/2014/main" id="{E9C3E851-0349-4563-84CC-0D95A1BD76A9}"/>
                  </a:ext>
                </a:extLst>
              </p:cNvPr>
              <p:cNvSpPr/>
              <p:nvPr/>
            </p:nvSpPr>
            <p:spPr>
              <a:xfrm>
                <a:off x="8446053" y="5184566"/>
                <a:ext cx="1117019" cy="1352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LP4</a:t>
                </a:r>
              </a:p>
            </p:txBody>
          </p:sp>
        </p:grpSp>
        <p:sp>
          <p:nvSpPr>
            <p:cNvPr id="6" name="Rectangle 5">
              <a:extLst>
                <a:ext uri="{FF2B5EF4-FFF2-40B4-BE49-F238E27FC236}">
                  <a16:creationId xmlns:a16="http://schemas.microsoft.com/office/drawing/2014/main" id="{54F33B75-5191-45BB-9181-01B738D124C9}"/>
                </a:ext>
              </a:extLst>
            </p:cNvPr>
            <p:cNvSpPr/>
            <p:nvPr/>
          </p:nvSpPr>
          <p:spPr>
            <a:xfrm>
              <a:off x="10828299" y="5170112"/>
              <a:ext cx="1117019" cy="1352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LP5</a:t>
              </a:r>
            </a:p>
          </p:txBody>
        </p:sp>
      </p:grpSp>
    </p:spTree>
    <p:extLst>
      <p:ext uri="{BB962C8B-B14F-4D97-AF65-F5344CB8AC3E}">
        <p14:creationId xmlns:p14="http://schemas.microsoft.com/office/powerpoint/2010/main" val="1284698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F3E3-58E8-430B-9EB9-D4260D9362FF}"/>
              </a:ext>
            </a:extLst>
          </p:cNvPr>
          <p:cNvSpPr>
            <a:spLocks noGrp="1"/>
          </p:cNvSpPr>
          <p:nvPr>
            <p:ph type="title"/>
          </p:nvPr>
        </p:nvSpPr>
        <p:spPr/>
        <p:txBody>
          <a:bodyPr/>
          <a:lstStyle/>
          <a:p>
            <a:r>
              <a:rPr lang="en-US"/>
              <a:t>Review</a:t>
            </a:r>
          </a:p>
        </p:txBody>
      </p:sp>
      <p:sp>
        <p:nvSpPr>
          <p:cNvPr id="3" name="Content Placeholder 2">
            <a:extLst>
              <a:ext uri="{FF2B5EF4-FFF2-40B4-BE49-F238E27FC236}">
                <a16:creationId xmlns:a16="http://schemas.microsoft.com/office/drawing/2014/main" id="{17D9092D-B446-4A47-8979-9C8D84045217}"/>
              </a:ext>
            </a:extLst>
          </p:cNvPr>
          <p:cNvSpPr>
            <a:spLocks noGrp="1"/>
          </p:cNvSpPr>
          <p:nvPr>
            <p:ph idx="1"/>
          </p:nvPr>
        </p:nvSpPr>
        <p:spPr>
          <a:xfrm>
            <a:off x="484632" y="1449421"/>
            <a:ext cx="11045952" cy="5022247"/>
          </a:xfrm>
        </p:spPr>
        <p:txBody>
          <a:bodyPr>
            <a:normAutofit/>
          </a:bodyPr>
          <a:lstStyle/>
          <a:p>
            <a:r>
              <a:rPr lang="en-US" dirty="0"/>
              <a:t>Your field of vision consists of three parts. What are they?</a:t>
            </a:r>
          </a:p>
          <a:p>
            <a:pPr marL="457200" lvl="1" indent="0">
              <a:buNone/>
            </a:pPr>
            <a:r>
              <a:rPr lang="en-US" dirty="0">
                <a:solidFill>
                  <a:srgbClr val="0070C0"/>
                </a:solidFill>
              </a:rPr>
              <a:t>Central vision, fringe vision, and peripheral vision</a:t>
            </a:r>
          </a:p>
          <a:p>
            <a:endParaRPr lang="en-US" dirty="0"/>
          </a:p>
          <a:p>
            <a:r>
              <a:rPr lang="en-US" dirty="0"/>
              <a:t>Which part of your field of vision helps you determine motion changes and color changes, but is blurry?</a:t>
            </a:r>
          </a:p>
          <a:p>
            <a:pPr marL="457200" lvl="1" indent="0">
              <a:buNone/>
            </a:pPr>
            <a:r>
              <a:rPr lang="en-US" dirty="0">
                <a:solidFill>
                  <a:srgbClr val="0070C0"/>
                </a:solidFill>
              </a:rPr>
              <a:t>Peripheral vision</a:t>
            </a:r>
          </a:p>
          <a:p>
            <a:endParaRPr lang="en-US" dirty="0"/>
          </a:p>
          <a:p>
            <a:r>
              <a:rPr lang="en-US" dirty="0"/>
              <a:t>This part of your field of vision is clear and sharp, but very small, so you must keep your eyes moving.</a:t>
            </a:r>
          </a:p>
          <a:p>
            <a:pPr marL="457200" lvl="1" indent="0">
              <a:buNone/>
            </a:pPr>
            <a:r>
              <a:rPr lang="en-US" dirty="0">
                <a:solidFill>
                  <a:srgbClr val="0070C0"/>
                </a:solidFill>
              </a:rPr>
              <a:t>Central vision</a:t>
            </a:r>
          </a:p>
        </p:txBody>
      </p:sp>
    </p:spTree>
    <p:extLst>
      <p:ext uri="{BB962C8B-B14F-4D97-AF65-F5344CB8AC3E}">
        <p14:creationId xmlns:p14="http://schemas.microsoft.com/office/powerpoint/2010/main" val="389865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317C-CD49-46E1-83E8-09AFAF338CB1}"/>
              </a:ext>
            </a:extLst>
          </p:cNvPr>
          <p:cNvSpPr>
            <a:spLocks noGrp="1"/>
          </p:cNvSpPr>
          <p:nvPr>
            <p:ph type="title"/>
          </p:nvPr>
        </p:nvSpPr>
        <p:spPr/>
        <p:txBody>
          <a:bodyPr/>
          <a:lstStyle/>
          <a:p>
            <a:r>
              <a:rPr lang="en-US"/>
              <a:t>Visibility Group Activity</a:t>
            </a:r>
          </a:p>
        </p:txBody>
      </p:sp>
      <p:sp>
        <p:nvSpPr>
          <p:cNvPr id="3" name="Content Placeholder 2">
            <a:extLst>
              <a:ext uri="{FF2B5EF4-FFF2-40B4-BE49-F238E27FC236}">
                <a16:creationId xmlns:a16="http://schemas.microsoft.com/office/drawing/2014/main" id="{B6238971-FBD6-4C71-95BC-7299C79D0EF7}"/>
              </a:ext>
            </a:extLst>
          </p:cNvPr>
          <p:cNvSpPr>
            <a:spLocks noGrp="1"/>
          </p:cNvSpPr>
          <p:nvPr>
            <p:ph idx="1"/>
          </p:nvPr>
        </p:nvSpPr>
        <p:spPr>
          <a:xfrm>
            <a:off x="484632" y="1736277"/>
            <a:ext cx="11045952" cy="2789541"/>
          </a:xfrm>
        </p:spPr>
        <p:txBody>
          <a:bodyPr>
            <a:normAutofit/>
          </a:bodyPr>
          <a:lstStyle/>
          <a:p>
            <a:pPr marL="0" indent="0">
              <a:buNone/>
            </a:pPr>
            <a:r>
              <a:rPr lang="en-US"/>
              <a:t>Instructions:  Divide class into small groups and assign each group one of the below conditions that could affect visibility when driving.</a:t>
            </a:r>
          </a:p>
          <a:p>
            <a:pPr marL="0" indent="0">
              <a:buNone/>
            </a:pPr>
            <a:endParaRPr lang="en-US" sz="1000"/>
          </a:p>
          <a:p>
            <a:pPr marL="0" indent="0">
              <a:buNone/>
            </a:pPr>
            <a:r>
              <a:rPr lang="en-US"/>
              <a:t>Develop a list of strategies to minimize risk of your assigned situation.  The list should include strategies to incorporate before and during a drive.</a:t>
            </a:r>
          </a:p>
        </p:txBody>
      </p:sp>
      <p:sp>
        <p:nvSpPr>
          <p:cNvPr id="4" name="TextBox 3">
            <a:extLst>
              <a:ext uri="{FF2B5EF4-FFF2-40B4-BE49-F238E27FC236}">
                <a16:creationId xmlns:a16="http://schemas.microsoft.com/office/drawing/2014/main" id="{419716B0-C9BA-440A-9C10-9CAB1BF6294F}"/>
              </a:ext>
            </a:extLst>
          </p:cNvPr>
          <p:cNvSpPr txBox="1"/>
          <p:nvPr/>
        </p:nvSpPr>
        <p:spPr>
          <a:xfrm>
            <a:off x="4552880" y="3909144"/>
            <a:ext cx="2909455" cy="2677656"/>
          </a:xfrm>
          <a:prstGeom prst="rect">
            <a:avLst/>
          </a:prstGeom>
          <a:noFill/>
        </p:spPr>
        <p:txBody>
          <a:bodyPr wrap="square" rtlCol="0">
            <a:spAutoFit/>
          </a:bodyPr>
          <a:lstStyle/>
          <a:p>
            <a:pPr marL="342900" indent="-342900">
              <a:buFont typeface="+mj-lt"/>
              <a:buAutoNum type="arabicPeriod"/>
            </a:pPr>
            <a:r>
              <a:rPr lang="en-US" sz="2800"/>
              <a:t>Glare from sun</a:t>
            </a:r>
          </a:p>
          <a:p>
            <a:pPr marL="342900" indent="-342900">
              <a:buFont typeface="+mj-lt"/>
              <a:buAutoNum type="arabicPeriod"/>
            </a:pPr>
            <a:r>
              <a:rPr lang="en-US" sz="2800"/>
              <a:t>Night driving</a:t>
            </a:r>
          </a:p>
          <a:p>
            <a:pPr marL="342900" indent="-342900">
              <a:buFont typeface="+mj-lt"/>
              <a:buAutoNum type="arabicPeriod"/>
            </a:pPr>
            <a:r>
              <a:rPr lang="en-US" sz="2800"/>
              <a:t>Rain</a:t>
            </a:r>
          </a:p>
          <a:p>
            <a:pPr marL="342900" indent="-342900">
              <a:buFont typeface="+mj-lt"/>
              <a:buAutoNum type="arabicPeriod"/>
            </a:pPr>
            <a:r>
              <a:rPr lang="en-US" sz="2800"/>
              <a:t>Snow</a:t>
            </a:r>
          </a:p>
          <a:p>
            <a:pPr marL="342900" indent="-342900">
              <a:buFont typeface="+mj-lt"/>
              <a:buAutoNum type="arabicPeriod"/>
            </a:pPr>
            <a:r>
              <a:rPr lang="en-US" sz="2800"/>
              <a:t>Fog</a:t>
            </a:r>
          </a:p>
          <a:p>
            <a:pPr marL="342900" indent="-342900">
              <a:buFont typeface="+mj-lt"/>
              <a:buAutoNum type="arabicPeriod"/>
            </a:pPr>
            <a:r>
              <a:rPr lang="en-US" sz="2800"/>
              <a:t>Dust</a:t>
            </a:r>
          </a:p>
        </p:txBody>
      </p:sp>
    </p:spTree>
    <p:extLst>
      <p:ext uri="{BB962C8B-B14F-4D97-AF65-F5344CB8AC3E}">
        <p14:creationId xmlns:p14="http://schemas.microsoft.com/office/powerpoint/2010/main" val="1656879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29434-4AE2-47C4-A3EE-C804B71105FC}"/>
              </a:ext>
            </a:extLst>
          </p:cNvPr>
          <p:cNvSpPr>
            <a:spLocks noGrp="1"/>
          </p:cNvSpPr>
          <p:nvPr>
            <p:ph type="title"/>
          </p:nvPr>
        </p:nvSpPr>
        <p:spPr/>
        <p:txBody>
          <a:bodyPr/>
          <a:lstStyle/>
          <a:p>
            <a:r>
              <a:rPr lang="en-US"/>
              <a:t>Review</a:t>
            </a:r>
          </a:p>
        </p:txBody>
      </p:sp>
      <p:sp>
        <p:nvSpPr>
          <p:cNvPr id="3" name="Content Placeholder 2">
            <a:extLst>
              <a:ext uri="{FF2B5EF4-FFF2-40B4-BE49-F238E27FC236}">
                <a16:creationId xmlns:a16="http://schemas.microsoft.com/office/drawing/2014/main" id="{B57C1A6C-BACB-4301-A5A3-5E11422429CF}"/>
              </a:ext>
            </a:extLst>
          </p:cNvPr>
          <p:cNvSpPr>
            <a:spLocks noGrp="1"/>
          </p:cNvSpPr>
          <p:nvPr>
            <p:ph idx="1"/>
          </p:nvPr>
        </p:nvSpPr>
        <p:spPr/>
        <p:txBody>
          <a:bodyPr/>
          <a:lstStyle/>
          <a:p>
            <a:r>
              <a:rPr lang="en-US" dirty="0"/>
              <a:t>What does the acronym SIPDE stand for?</a:t>
            </a:r>
          </a:p>
          <a:p>
            <a:pPr marL="457200" lvl="1" indent="0">
              <a:buNone/>
            </a:pPr>
            <a:r>
              <a:rPr lang="en-US" dirty="0">
                <a:solidFill>
                  <a:srgbClr val="0070C0"/>
                </a:solidFill>
              </a:rPr>
              <a:t>Search, Identify, Predict, Decide, &amp; Execute</a:t>
            </a:r>
          </a:p>
          <a:p>
            <a:endParaRPr lang="en-US" dirty="0"/>
          </a:p>
          <a:p>
            <a:r>
              <a:rPr lang="en-US" dirty="0"/>
              <a:t>How can you adjust your vehicle to upcoming hazards?</a:t>
            </a:r>
          </a:p>
          <a:p>
            <a:pPr marL="457200" lvl="1" indent="0">
              <a:buNone/>
            </a:pPr>
            <a:r>
              <a:rPr lang="en-US" dirty="0">
                <a:solidFill>
                  <a:srgbClr val="0070C0"/>
                </a:solidFill>
              </a:rPr>
              <a:t>By changing your lane position to reduce risk</a:t>
            </a:r>
          </a:p>
        </p:txBody>
      </p:sp>
    </p:spTree>
    <p:extLst>
      <p:ext uri="{BB962C8B-B14F-4D97-AF65-F5344CB8AC3E}">
        <p14:creationId xmlns:p14="http://schemas.microsoft.com/office/powerpoint/2010/main" val="255456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F8068-7CCB-4819-8B78-D4CAAEA1258A}"/>
              </a:ext>
            </a:extLst>
          </p:cNvPr>
          <p:cNvSpPr>
            <a:spLocks noGrp="1"/>
          </p:cNvSpPr>
          <p:nvPr>
            <p:ph type="title"/>
          </p:nvPr>
        </p:nvSpPr>
        <p:spPr/>
        <p:txBody>
          <a:bodyPr/>
          <a:lstStyle/>
          <a:p>
            <a:r>
              <a:rPr lang="en-US"/>
              <a:t>Check Your Responses</a:t>
            </a:r>
          </a:p>
        </p:txBody>
      </p:sp>
      <p:sp>
        <p:nvSpPr>
          <p:cNvPr id="4" name="Content Placeholder 2">
            <a:extLst>
              <a:ext uri="{FF2B5EF4-FFF2-40B4-BE49-F238E27FC236}">
                <a16:creationId xmlns:a16="http://schemas.microsoft.com/office/drawing/2014/main" id="{3AF2FF1D-030E-4E2D-A647-5D333762F0DF}"/>
              </a:ext>
            </a:extLst>
          </p:cNvPr>
          <p:cNvSpPr>
            <a:spLocks noGrp="1"/>
          </p:cNvSpPr>
          <p:nvPr>
            <p:ph idx="1"/>
          </p:nvPr>
        </p:nvSpPr>
        <p:spPr>
          <a:xfrm>
            <a:off x="484632" y="1477818"/>
            <a:ext cx="3117550" cy="4993849"/>
          </a:xfrm>
        </p:spPr>
        <p:txBody>
          <a:bodyPr vert="horz" lIns="91440" tIns="45720" rIns="91440" bIns="45720" rtlCol="0" anchor="t">
            <a:normAutofit/>
          </a:bodyPr>
          <a:lstStyle/>
          <a:p>
            <a:pPr marL="0" indent="0">
              <a:buNone/>
            </a:pPr>
            <a:r>
              <a:rPr lang="en-US" dirty="0"/>
              <a:t>__Line of sight</a:t>
            </a:r>
          </a:p>
          <a:p>
            <a:pPr>
              <a:buFont typeface="Calibri" panose="020F0502020204030204" pitchFamily="34" charset="0"/>
              <a:buChar char="_"/>
            </a:pPr>
            <a:endParaRPr lang="en-US"/>
          </a:p>
          <a:p>
            <a:pPr marL="0" indent="0">
              <a:buNone/>
            </a:pPr>
            <a:r>
              <a:rPr lang="en-US" dirty="0"/>
              <a:t>__Path of travel</a:t>
            </a:r>
            <a:endParaRPr lang="en-US" dirty="0">
              <a:cs typeface="Calibri" panose="020F0502020204030204"/>
            </a:endParaRPr>
          </a:p>
          <a:p>
            <a:pPr>
              <a:buFont typeface="Calibri" panose="020F0502020204030204" pitchFamily="34" charset="0"/>
              <a:buChar char="_"/>
            </a:pPr>
            <a:endParaRPr lang="en-US"/>
          </a:p>
          <a:p>
            <a:pPr marL="0" indent="0">
              <a:buNone/>
            </a:pPr>
            <a:r>
              <a:rPr lang="en-US" dirty="0"/>
              <a:t>__Target</a:t>
            </a:r>
            <a:endParaRPr lang="en-US" dirty="0">
              <a:cs typeface="Calibri"/>
            </a:endParaRPr>
          </a:p>
          <a:p>
            <a:pPr>
              <a:buFont typeface="Calibri" panose="020F0502020204030204" pitchFamily="34" charset="0"/>
              <a:buChar char="_"/>
            </a:pPr>
            <a:endParaRPr lang="en-US"/>
          </a:p>
          <a:p>
            <a:pPr marL="0" indent="0">
              <a:buNone/>
            </a:pPr>
            <a:r>
              <a:rPr lang="en-US" dirty="0"/>
              <a:t>__Target area</a:t>
            </a:r>
            <a:endParaRPr lang="en-US" dirty="0">
              <a:cs typeface="Calibri"/>
            </a:endParaRPr>
          </a:p>
          <a:p>
            <a:pPr>
              <a:buFont typeface="Calibri" panose="020F0502020204030204" pitchFamily="34" charset="0"/>
              <a:buChar char="_"/>
            </a:pPr>
            <a:endParaRPr lang="en-US"/>
          </a:p>
          <a:p>
            <a:pPr marL="0" indent="0">
              <a:buNone/>
            </a:pPr>
            <a:r>
              <a:rPr lang="en-US" dirty="0"/>
              <a:t>__Targeting path</a:t>
            </a:r>
            <a:endParaRPr lang="en-US" dirty="0">
              <a:cs typeface="Calibri"/>
            </a:endParaRPr>
          </a:p>
        </p:txBody>
      </p:sp>
      <p:sp>
        <p:nvSpPr>
          <p:cNvPr id="5" name="Content Placeholder 2">
            <a:extLst>
              <a:ext uri="{FF2B5EF4-FFF2-40B4-BE49-F238E27FC236}">
                <a16:creationId xmlns:a16="http://schemas.microsoft.com/office/drawing/2014/main" id="{A26FCFED-93C0-4F3D-B716-8F6038CDF411}"/>
              </a:ext>
            </a:extLst>
          </p:cNvPr>
          <p:cNvSpPr txBox="1">
            <a:spLocks/>
          </p:cNvSpPr>
          <p:nvPr/>
        </p:nvSpPr>
        <p:spPr>
          <a:xfrm>
            <a:off x="4045249" y="1265383"/>
            <a:ext cx="7389369" cy="520628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lphaUcPeriod"/>
            </a:pPr>
            <a:r>
              <a:rPr lang="en-US"/>
              <a:t>Space you will occupy</a:t>
            </a:r>
          </a:p>
          <a:p>
            <a:pPr marL="514350" indent="-514350">
              <a:buFont typeface="+mj-lt"/>
              <a:buAutoNum type="alphaUcPeriod"/>
            </a:pPr>
            <a:endParaRPr lang="en-US"/>
          </a:p>
          <a:p>
            <a:pPr marL="514350" indent="-514350">
              <a:buFont typeface="+mj-lt"/>
              <a:buAutoNum type="alphaUcPeriod"/>
            </a:pPr>
            <a:r>
              <a:rPr lang="en-US"/>
              <a:t>Section of roadway where target is located</a:t>
            </a:r>
          </a:p>
          <a:p>
            <a:pPr marL="514350" indent="-514350">
              <a:buFont typeface="+mj-lt"/>
              <a:buAutoNum type="alphaUcPeriod"/>
            </a:pPr>
            <a:endParaRPr lang="en-US"/>
          </a:p>
          <a:p>
            <a:pPr marL="514350" indent="-514350">
              <a:buFont typeface="+mj-lt"/>
              <a:buAutoNum type="alphaUcPeriod"/>
            </a:pPr>
            <a:r>
              <a:rPr lang="en-US"/>
              <a:t>Distance you can see ahead in the direction you are going</a:t>
            </a:r>
          </a:p>
          <a:p>
            <a:pPr marL="514350" indent="-514350">
              <a:buFont typeface="+mj-lt"/>
              <a:buAutoNum type="alphaUcPeriod"/>
            </a:pPr>
            <a:endParaRPr lang="en-US"/>
          </a:p>
          <a:p>
            <a:pPr marL="514350" indent="-514350">
              <a:buFont typeface="+mj-lt"/>
              <a:buAutoNum type="alphaUcPeriod"/>
            </a:pPr>
            <a:r>
              <a:rPr lang="en-US"/>
              <a:t>A fixed object seen in the center of the path you intend to drive 20-30 seconds in the future</a:t>
            </a:r>
          </a:p>
          <a:p>
            <a:pPr marL="514350" indent="-514350">
              <a:buFont typeface="+mj-lt"/>
              <a:buAutoNum type="alphaUcPeriod"/>
            </a:pPr>
            <a:endParaRPr lang="en-US"/>
          </a:p>
          <a:p>
            <a:pPr marL="514350" indent="-514350">
              <a:buFont typeface="+mj-lt"/>
              <a:buAutoNum type="alphaUcPeriod"/>
            </a:pPr>
            <a:r>
              <a:rPr lang="en-US"/>
              <a:t>The path the car will travel when focused on the target/target area</a:t>
            </a:r>
          </a:p>
        </p:txBody>
      </p:sp>
      <p:sp>
        <p:nvSpPr>
          <p:cNvPr id="6" name="TextBox 5">
            <a:extLst>
              <a:ext uri="{FF2B5EF4-FFF2-40B4-BE49-F238E27FC236}">
                <a16:creationId xmlns:a16="http://schemas.microsoft.com/office/drawing/2014/main" id="{8BDB22E3-878E-40B1-AF46-AB2FA03C73BE}"/>
              </a:ext>
            </a:extLst>
          </p:cNvPr>
          <p:cNvSpPr txBox="1"/>
          <p:nvPr/>
        </p:nvSpPr>
        <p:spPr>
          <a:xfrm>
            <a:off x="554843" y="1431516"/>
            <a:ext cx="503289" cy="523220"/>
          </a:xfrm>
          <a:prstGeom prst="rect">
            <a:avLst/>
          </a:prstGeom>
          <a:noFill/>
        </p:spPr>
        <p:txBody>
          <a:bodyPr wrap="square" lIns="91440" tIns="45720" rIns="91440" bIns="45720" rtlCol="0" anchor="t">
            <a:spAutoFit/>
          </a:bodyPr>
          <a:lstStyle/>
          <a:p>
            <a:r>
              <a:rPr lang="en-US" sz="2800" dirty="0">
                <a:solidFill>
                  <a:srgbClr val="0070C0"/>
                </a:solidFill>
              </a:rPr>
              <a:t>C</a:t>
            </a:r>
          </a:p>
        </p:txBody>
      </p:sp>
      <p:sp>
        <p:nvSpPr>
          <p:cNvPr id="7" name="TextBox 6">
            <a:extLst>
              <a:ext uri="{FF2B5EF4-FFF2-40B4-BE49-F238E27FC236}">
                <a16:creationId xmlns:a16="http://schemas.microsoft.com/office/drawing/2014/main" id="{FF6A7416-C22C-4969-BB9C-CFED5479BE1F}"/>
              </a:ext>
            </a:extLst>
          </p:cNvPr>
          <p:cNvSpPr txBox="1"/>
          <p:nvPr/>
        </p:nvSpPr>
        <p:spPr>
          <a:xfrm>
            <a:off x="562388" y="4514312"/>
            <a:ext cx="503289" cy="523220"/>
          </a:xfrm>
          <a:prstGeom prst="rect">
            <a:avLst/>
          </a:prstGeom>
          <a:noFill/>
        </p:spPr>
        <p:txBody>
          <a:bodyPr wrap="square" lIns="91440" tIns="45720" rIns="91440" bIns="45720" rtlCol="0" anchor="t">
            <a:spAutoFit/>
          </a:bodyPr>
          <a:lstStyle/>
          <a:p>
            <a:r>
              <a:rPr lang="en-US" sz="2800" dirty="0">
                <a:solidFill>
                  <a:srgbClr val="0070C0"/>
                </a:solidFill>
              </a:rPr>
              <a:t>B</a:t>
            </a:r>
          </a:p>
        </p:txBody>
      </p:sp>
      <p:sp>
        <p:nvSpPr>
          <p:cNvPr id="8" name="TextBox 7">
            <a:extLst>
              <a:ext uri="{FF2B5EF4-FFF2-40B4-BE49-F238E27FC236}">
                <a16:creationId xmlns:a16="http://schemas.microsoft.com/office/drawing/2014/main" id="{0E71B39D-1BDF-494A-9622-37DC0CB622A2}"/>
              </a:ext>
            </a:extLst>
          </p:cNvPr>
          <p:cNvSpPr txBox="1"/>
          <p:nvPr/>
        </p:nvSpPr>
        <p:spPr>
          <a:xfrm>
            <a:off x="562386" y="2472328"/>
            <a:ext cx="503289" cy="523220"/>
          </a:xfrm>
          <a:prstGeom prst="rect">
            <a:avLst/>
          </a:prstGeom>
          <a:noFill/>
        </p:spPr>
        <p:txBody>
          <a:bodyPr wrap="square" lIns="91440" tIns="45720" rIns="91440" bIns="45720" rtlCol="0" anchor="t">
            <a:spAutoFit/>
          </a:bodyPr>
          <a:lstStyle/>
          <a:p>
            <a:r>
              <a:rPr lang="en-US" sz="2800" dirty="0">
                <a:solidFill>
                  <a:srgbClr val="0070C0"/>
                </a:solidFill>
              </a:rPr>
              <a:t>A</a:t>
            </a:r>
          </a:p>
        </p:txBody>
      </p:sp>
      <p:sp>
        <p:nvSpPr>
          <p:cNvPr id="9" name="TextBox 8">
            <a:extLst>
              <a:ext uri="{FF2B5EF4-FFF2-40B4-BE49-F238E27FC236}">
                <a16:creationId xmlns:a16="http://schemas.microsoft.com/office/drawing/2014/main" id="{EAE7FAA4-DB76-49F5-AEFC-7814871798D4}"/>
              </a:ext>
            </a:extLst>
          </p:cNvPr>
          <p:cNvSpPr txBox="1"/>
          <p:nvPr/>
        </p:nvSpPr>
        <p:spPr>
          <a:xfrm>
            <a:off x="569931" y="3495045"/>
            <a:ext cx="503289" cy="523220"/>
          </a:xfrm>
          <a:prstGeom prst="rect">
            <a:avLst/>
          </a:prstGeom>
          <a:noFill/>
        </p:spPr>
        <p:txBody>
          <a:bodyPr wrap="square" lIns="91440" tIns="45720" rIns="91440" bIns="45720" rtlCol="0" anchor="t">
            <a:spAutoFit/>
          </a:bodyPr>
          <a:lstStyle/>
          <a:p>
            <a:r>
              <a:rPr lang="en-US" sz="2800" dirty="0">
                <a:solidFill>
                  <a:srgbClr val="0070C0"/>
                </a:solidFill>
              </a:rPr>
              <a:t>D</a:t>
            </a:r>
          </a:p>
        </p:txBody>
      </p:sp>
      <p:sp>
        <p:nvSpPr>
          <p:cNvPr id="10" name="TextBox 9">
            <a:extLst>
              <a:ext uri="{FF2B5EF4-FFF2-40B4-BE49-F238E27FC236}">
                <a16:creationId xmlns:a16="http://schemas.microsoft.com/office/drawing/2014/main" id="{4773F40D-CCD2-4A3B-AD40-47C55CE1125A}"/>
              </a:ext>
            </a:extLst>
          </p:cNvPr>
          <p:cNvSpPr txBox="1"/>
          <p:nvPr/>
        </p:nvSpPr>
        <p:spPr>
          <a:xfrm>
            <a:off x="569931" y="5538257"/>
            <a:ext cx="503289" cy="523220"/>
          </a:xfrm>
          <a:prstGeom prst="rect">
            <a:avLst/>
          </a:prstGeom>
          <a:noFill/>
        </p:spPr>
        <p:txBody>
          <a:bodyPr wrap="square" lIns="91440" tIns="45720" rIns="91440" bIns="45720" rtlCol="0" anchor="t">
            <a:spAutoFit/>
          </a:bodyPr>
          <a:lstStyle/>
          <a:p>
            <a:r>
              <a:rPr lang="en-US" sz="2800" dirty="0">
                <a:solidFill>
                  <a:srgbClr val="0070C0"/>
                </a:solidFill>
              </a:rPr>
              <a:t>E</a:t>
            </a:r>
          </a:p>
        </p:txBody>
      </p:sp>
    </p:spTree>
    <p:extLst>
      <p:ext uri="{BB962C8B-B14F-4D97-AF65-F5344CB8AC3E}">
        <p14:creationId xmlns:p14="http://schemas.microsoft.com/office/powerpoint/2010/main" val="275611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3C3C-2600-46C3-9F02-33A734C11FD9}"/>
              </a:ext>
            </a:extLst>
          </p:cNvPr>
          <p:cNvSpPr>
            <a:spLocks noGrp="1"/>
          </p:cNvSpPr>
          <p:nvPr>
            <p:ph type="title"/>
          </p:nvPr>
        </p:nvSpPr>
        <p:spPr/>
        <p:txBody>
          <a:bodyPr/>
          <a:lstStyle/>
          <a:p>
            <a:r>
              <a:rPr lang="en-US"/>
              <a:t>Check Your Responses</a:t>
            </a:r>
          </a:p>
        </p:txBody>
      </p:sp>
      <p:sp>
        <p:nvSpPr>
          <p:cNvPr id="4" name="Content Placeholder 2">
            <a:extLst>
              <a:ext uri="{FF2B5EF4-FFF2-40B4-BE49-F238E27FC236}">
                <a16:creationId xmlns:a16="http://schemas.microsoft.com/office/drawing/2014/main" id="{3B00DD44-DB12-4F90-84CA-4C41FEAB1F1C}"/>
              </a:ext>
            </a:extLst>
          </p:cNvPr>
          <p:cNvSpPr>
            <a:spLocks noGrp="1"/>
          </p:cNvSpPr>
          <p:nvPr>
            <p:ph idx="1"/>
          </p:nvPr>
        </p:nvSpPr>
        <p:spPr>
          <a:xfrm>
            <a:off x="496825" y="2105890"/>
            <a:ext cx="3117550" cy="3934691"/>
          </a:xfrm>
        </p:spPr>
        <p:txBody>
          <a:bodyPr>
            <a:normAutofit/>
          </a:bodyPr>
          <a:lstStyle/>
          <a:p>
            <a:pPr marL="0" indent="0">
              <a:buNone/>
            </a:pPr>
            <a:r>
              <a:rPr lang="en-US" dirty="0"/>
              <a:t>__Separate</a:t>
            </a:r>
          </a:p>
          <a:p>
            <a:pPr marL="0" indent="0">
              <a:buNone/>
            </a:pPr>
            <a:endParaRPr lang="en-US" dirty="0"/>
          </a:p>
          <a:p>
            <a:pPr marL="0" indent="0">
              <a:buNone/>
            </a:pPr>
            <a:r>
              <a:rPr lang="en-US" dirty="0"/>
              <a:t>__Compromise</a:t>
            </a:r>
          </a:p>
          <a:p>
            <a:pPr>
              <a:buFont typeface="Calibri" panose="020F0502020204030204" pitchFamily="34" charset="0"/>
              <a:buChar char="_"/>
            </a:pPr>
            <a:endParaRPr lang="en-US" dirty="0"/>
          </a:p>
          <a:p>
            <a:pPr marL="0" indent="0">
              <a:buNone/>
            </a:pPr>
            <a:r>
              <a:rPr lang="en-US" dirty="0"/>
              <a:t>__Space Cushion</a:t>
            </a:r>
          </a:p>
          <a:p>
            <a:pPr>
              <a:buFont typeface="Calibri" panose="020F0502020204030204" pitchFamily="34" charset="0"/>
              <a:buChar char="_"/>
            </a:pPr>
            <a:endParaRPr lang="en-US" dirty="0"/>
          </a:p>
          <a:p>
            <a:pPr marL="0" indent="0">
              <a:buNone/>
            </a:pPr>
            <a:r>
              <a:rPr lang="en-US" dirty="0"/>
              <a:t>__3-4 Second Rule</a:t>
            </a:r>
          </a:p>
        </p:txBody>
      </p:sp>
      <p:sp>
        <p:nvSpPr>
          <p:cNvPr id="5" name="Content Placeholder 2">
            <a:extLst>
              <a:ext uri="{FF2B5EF4-FFF2-40B4-BE49-F238E27FC236}">
                <a16:creationId xmlns:a16="http://schemas.microsoft.com/office/drawing/2014/main" id="{1FF96183-2678-413E-9AB7-C2E5F69304F6}"/>
              </a:ext>
            </a:extLst>
          </p:cNvPr>
          <p:cNvSpPr txBox="1">
            <a:spLocks/>
          </p:cNvSpPr>
          <p:nvPr/>
        </p:nvSpPr>
        <p:spPr>
          <a:xfrm>
            <a:off x="4045249" y="1365967"/>
            <a:ext cx="7389369" cy="520628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lphaUcPeriod"/>
            </a:pPr>
            <a:r>
              <a:rPr lang="en-US"/>
              <a:t>A safe distance between the driver’s own vehicle and any other vehicle that may be in front, along either side, or to the rear.</a:t>
            </a:r>
          </a:p>
          <a:p>
            <a:pPr marL="514350" indent="-514350">
              <a:buFont typeface="+mj-lt"/>
              <a:buAutoNum type="alphaUcPeriod"/>
            </a:pPr>
            <a:endParaRPr lang="en-US"/>
          </a:p>
          <a:p>
            <a:pPr marL="514350" indent="-514350">
              <a:buFont typeface="+mj-lt"/>
              <a:buAutoNum type="alphaUcPeriod"/>
            </a:pPr>
            <a:r>
              <a:rPr lang="en-US"/>
              <a:t>Adjusting speed or position to deal with one risk at a time</a:t>
            </a:r>
          </a:p>
          <a:p>
            <a:pPr marL="514350" indent="-514350">
              <a:buFont typeface="+mj-lt"/>
              <a:buAutoNum type="alphaUcPeriod"/>
            </a:pPr>
            <a:endParaRPr lang="en-US"/>
          </a:p>
          <a:p>
            <a:pPr marL="514350" indent="-514350">
              <a:buFont typeface="+mj-lt"/>
              <a:buAutoNum type="alphaUcPeriod"/>
            </a:pPr>
            <a:r>
              <a:rPr lang="en-US"/>
              <a:t>A method for judging safe following distance at any speed.  This time should elapse between the time a vehicle clears a given point and the following vehicle clears the same point.</a:t>
            </a:r>
          </a:p>
          <a:p>
            <a:pPr marL="514350" indent="-514350">
              <a:buFont typeface="+mj-lt"/>
              <a:buAutoNum type="alphaUcPeriod"/>
            </a:pPr>
            <a:endParaRPr lang="en-US"/>
          </a:p>
          <a:p>
            <a:pPr marL="514350" indent="-514350">
              <a:buFont typeface="+mj-lt"/>
              <a:buAutoNum type="alphaUcPeriod"/>
            </a:pPr>
            <a:r>
              <a:rPr lang="en-US"/>
              <a:t>Accepting the least of the risks present when multiple risks that are present cannot be separated.</a:t>
            </a:r>
          </a:p>
        </p:txBody>
      </p:sp>
      <p:sp>
        <p:nvSpPr>
          <p:cNvPr id="6" name="TextBox 5">
            <a:extLst>
              <a:ext uri="{FF2B5EF4-FFF2-40B4-BE49-F238E27FC236}">
                <a16:creationId xmlns:a16="http://schemas.microsoft.com/office/drawing/2014/main" id="{00FF21B0-A6BC-4309-8464-44C53B1794C4}"/>
              </a:ext>
            </a:extLst>
          </p:cNvPr>
          <p:cNvSpPr txBox="1"/>
          <p:nvPr/>
        </p:nvSpPr>
        <p:spPr>
          <a:xfrm>
            <a:off x="564997" y="4055082"/>
            <a:ext cx="503289" cy="523220"/>
          </a:xfrm>
          <a:prstGeom prst="rect">
            <a:avLst/>
          </a:prstGeom>
          <a:noFill/>
        </p:spPr>
        <p:txBody>
          <a:bodyPr wrap="square" rtlCol="0">
            <a:spAutoFit/>
          </a:bodyPr>
          <a:lstStyle/>
          <a:p>
            <a:r>
              <a:rPr lang="en-US" sz="2800" dirty="0">
                <a:solidFill>
                  <a:srgbClr val="0070C0"/>
                </a:solidFill>
              </a:rPr>
              <a:t>A</a:t>
            </a:r>
          </a:p>
        </p:txBody>
      </p:sp>
      <p:sp>
        <p:nvSpPr>
          <p:cNvPr id="7" name="TextBox 6">
            <a:extLst>
              <a:ext uri="{FF2B5EF4-FFF2-40B4-BE49-F238E27FC236}">
                <a16:creationId xmlns:a16="http://schemas.microsoft.com/office/drawing/2014/main" id="{B4B8770A-8E74-4EA6-96BB-228F1D63FF7B}"/>
              </a:ext>
            </a:extLst>
          </p:cNvPr>
          <p:cNvSpPr txBox="1"/>
          <p:nvPr/>
        </p:nvSpPr>
        <p:spPr>
          <a:xfrm>
            <a:off x="564997" y="2029402"/>
            <a:ext cx="503289" cy="523220"/>
          </a:xfrm>
          <a:prstGeom prst="rect">
            <a:avLst/>
          </a:prstGeom>
          <a:noFill/>
        </p:spPr>
        <p:txBody>
          <a:bodyPr wrap="square" rtlCol="0">
            <a:spAutoFit/>
          </a:bodyPr>
          <a:lstStyle/>
          <a:p>
            <a:r>
              <a:rPr lang="en-US" sz="2800" dirty="0">
                <a:solidFill>
                  <a:srgbClr val="0070C0"/>
                </a:solidFill>
              </a:rPr>
              <a:t>B</a:t>
            </a:r>
          </a:p>
        </p:txBody>
      </p:sp>
      <p:sp>
        <p:nvSpPr>
          <p:cNvPr id="8" name="TextBox 7">
            <a:extLst>
              <a:ext uri="{FF2B5EF4-FFF2-40B4-BE49-F238E27FC236}">
                <a16:creationId xmlns:a16="http://schemas.microsoft.com/office/drawing/2014/main" id="{FDE8EBA3-86A2-40FB-8085-29C010478B40}"/>
              </a:ext>
            </a:extLst>
          </p:cNvPr>
          <p:cNvSpPr txBox="1"/>
          <p:nvPr/>
        </p:nvSpPr>
        <p:spPr>
          <a:xfrm>
            <a:off x="564997" y="3023168"/>
            <a:ext cx="503289" cy="523220"/>
          </a:xfrm>
          <a:prstGeom prst="rect">
            <a:avLst/>
          </a:prstGeom>
          <a:noFill/>
        </p:spPr>
        <p:txBody>
          <a:bodyPr wrap="square" rtlCol="0">
            <a:spAutoFit/>
          </a:bodyPr>
          <a:lstStyle/>
          <a:p>
            <a:r>
              <a:rPr lang="en-US" sz="2800" dirty="0">
                <a:solidFill>
                  <a:srgbClr val="0070C0"/>
                </a:solidFill>
              </a:rPr>
              <a:t>D</a:t>
            </a:r>
          </a:p>
        </p:txBody>
      </p:sp>
      <p:sp>
        <p:nvSpPr>
          <p:cNvPr id="9" name="TextBox 8">
            <a:extLst>
              <a:ext uri="{FF2B5EF4-FFF2-40B4-BE49-F238E27FC236}">
                <a16:creationId xmlns:a16="http://schemas.microsoft.com/office/drawing/2014/main" id="{767AC46D-F8A5-4E0B-B043-57218F40B690}"/>
              </a:ext>
            </a:extLst>
          </p:cNvPr>
          <p:cNvSpPr txBox="1"/>
          <p:nvPr/>
        </p:nvSpPr>
        <p:spPr>
          <a:xfrm>
            <a:off x="564997" y="5086996"/>
            <a:ext cx="503289" cy="523220"/>
          </a:xfrm>
          <a:prstGeom prst="rect">
            <a:avLst/>
          </a:prstGeom>
          <a:noFill/>
        </p:spPr>
        <p:txBody>
          <a:bodyPr wrap="square" rtlCol="0">
            <a:spAutoFit/>
          </a:bodyPr>
          <a:lstStyle/>
          <a:p>
            <a:r>
              <a:rPr lang="en-US" sz="2800" dirty="0">
                <a:solidFill>
                  <a:srgbClr val="0070C0"/>
                </a:solidFill>
              </a:rPr>
              <a:t>C</a:t>
            </a:r>
          </a:p>
        </p:txBody>
      </p:sp>
    </p:spTree>
    <p:extLst>
      <p:ext uri="{BB962C8B-B14F-4D97-AF65-F5344CB8AC3E}">
        <p14:creationId xmlns:p14="http://schemas.microsoft.com/office/powerpoint/2010/main" val="122187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3C1D0-C707-4AFB-A988-175AAEFEFD2C}"/>
              </a:ext>
            </a:extLst>
          </p:cNvPr>
          <p:cNvSpPr>
            <a:spLocks noGrp="1"/>
          </p:cNvSpPr>
          <p:nvPr>
            <p:ph type="title"/>
          </p:nvPr>
        </p:nvSpPr>
        <p:spPr/>
        <p:txBody>
          <a:bodyPr/>
          <a:lstStyle/>
          <a:p>
            <a:r>
              <a:rPr lang="en-US"/>
              <a:t>Field of Vision</a:t>
            </a:r>
          </a:p>
        </p:txBody>
      </p:sp>
      <p:grpSp>
        <p:nvGrpSpPr>
          <p:cNvPr id="13" name="Group 12" descr="Image for field of vision; central vision, fringe vision and peripheral vision">
            <a:extLst>
              <a:ext uri="{FF2B5EF4-FFF2-40B4-BE49-F238E27FC236}">
                <a16:creationId xmlns:a16="http://schemas.microsoft.com/office/drawing/2014/main" id="{DDDB8520-4BB8-4C16-B63B-5F75A6FB375C}"/>
              </a:ext>
            </a:extLst>
          </p:cNvPr>
          <p:cNvGrpSpPr/>
          <p:nvPr/>
        </p:nvGrpSpPr>
        <p:grpSpPr>
          <a:xfrm>
            <a:off x="1403286" y="1326573"/>
            <a:ext cx="9083797" cy="4476750"/>
            <a:chOff x="1403286" y="1326573"/>
            <a:chExt cx="9083797" cy="4476750"/>
          </a:xfrm>
        </p:grpSpPr>
        <p:pic>
          <p:nvPicPr>
            <p:cNvPr id="4" name="70092B65-96F2-43A0-92A6-38F3A10F472D">
              <a:extLst>
                <a:ext uri="{FF2B5EF4-FFF2-40B4-BE49-F238E27FC236}">
                  <a16:creationId xmlns:a16="http://schemas.microsoft.com/office/drawing/2014/main" id="{83CBFC4E-FF73-4971-B95C-490D996C23EA}"/>
                </a:ext>
              </a:extLst>
            </p:cNvPr>
            <p:cNvPicPr>
              <a:picLocks noChangeAspect="1"/>
            </p:cNvPicPr>
            <p:nvPr/>
          </p:nvPicPr>
          <p:blipFill>
            <a:blip r:embed="rId2" cstate="print">
              <a:extLst>
                <a:ext uri="{D64EE0A6-5D4E-47F6-E9D0-36CE1BD51AD8}"/>
              </a:extLst>
            </a:blip>
            <a:stretch>
              <a:fillRect/>
            </a:stretch>
          </p:blipFill>
          <p:spPr>
            <a:xfrm>
              <a:off x="6365425" y="1326573"/>
              <a:ext cx="2771775" cy="4476750"/>
            </a:xfrm>
            <a:prstGeom prst="rect">
              <a:avLst/>
            </a:prstGeom>
          </p:spPr>
        </p:pic>
        <p:pic>
          <p:nvPicPr>
            <p:cNvPr id="5" name="B712D80D-6FCB-4780-1F12-CF83402E0913">
              <a:extLst>
                <a:ext uri="{FF2B5EF4-FFF2-40B4-BE49-F238E27FC236}">
                  <a16:creationId xmlns:a16="http://schemas.microsoft.com/office/drawing/2014/main" id="{28ACC7CF-C0A7-43A5-A9B7-D99E4F24B9C2}"/>
                </a:ext>
              </a:extLst>
            </p:cNvPr>
            <p:cNvPicPr>
              <a:picLocks noChangeAspect="1"/>
            </p:cNvPicPr>
            <p:nvPr/>
          </p:nvPicPr>
          <p:blipFill>
            <a:blip r:embed="rId3" cstate="print">
              <a:extLst>
                <a:ext uri="{3F7CF8C9-A03F-4237-85AC-88906D464F99}"/>
              </a:extLst>
            </a:blip>
            <a:stretch>
              <a:fillRect/>
            </a:stretch>
          </p:blipFill>
          <p:spPr>
            <a:xfrm>
              <a:off x="5193595" y="1440873"/>
              <a:ext cx="3810000" cy="3838575"/>
            </a:xfrm>
            <a:prstGeom prst="rect">
              <a:avLst/>
            </a:prstGeom>
          </p:spPr>
        </p:pic>
        <p:pic>
          <p:nvPicPr>
            <p:cNvPr id="6" name="D7BF09CC-2CE3-44BC-7064-45027CB3849E">
              <a:extLst>
                <a:ext uri="{FF2B5EF4-FFF2-40B4-BE49-F238E27FC236}">
                  <a16:creationId xmlns:a16="http://schemas.microsoft.com/office/drawing/2014/main" id="{EBA19C9C-9789-4F6F-A125-DA540B7857B4}"/>
                </a:ext>
              </a:extLst>
            </p:cNvPr>
            <p:cNvPicPr>
              <a:picLocks noChangeAspect="1"/>
            </p:cNvPicPr>
            <p:nvPr/>
          </p:nvPicPr>
          <p:blipFill>
            <a:blip r:embed="rId4" cstate="print">
              <a:extLst>
                <a:ext uri="{DA790B64-233D-4B7C-1AD6-A1335778B2A9}"/>
              </a:extLst>
            </a:blip>
            <a:stretch>
              <a:fillRect/>
            </a:stretch>
          </p:blipFill>
          <p:spPr>
            <a:xfrm>
              <a:off x="1403286" y="3126798"/>
              <a:ext cx="7629525" cy="571500"/>
            </a:xfrm>
            <a:prstGeom prst="rect">
              <a:avLst/>
            </a:prstGeom>
          </p:spPr>
        </p:pic>
        <p:sp>
          <p:nvSpPr>
            <p:cNvPr id="7" name="TextBox44">
              <a:extLst>
                <a:ext uri="{FF2B5EF4-FFF2-40B4-BE49-F238E27FC236}">
                  <a16:creationId xmlns:a16="http://schemas.microsoft.com/office/drawing/2014/main" id="{58BA573F-A84A-4F10-8005-00E20F75F73A}"/>
                </a:ext>
              </a:extLst>
            </p:cNvPr>
            <p:cNvSpPr txBox="1"/>
            <p:nvPr/>
          </p:nvSpPr>
          <p:spPr>
            <a:xfrm>
              <a:off x="3153211" y="3262950"/>
              <a:ext cx="4165600" cy="297774"/>
            </a:xfrm>
            <a:prstGeom prst="rect">
              <a:avLst/>
            </a:prstGeom>
            <a:noFill/>
          </p:spPr>
          <p:txBody>
            <a:bodyPr wrap="square" lIns="0" tIns="0" rIns="0" bIns="0" rtlCol="0">
              <a:spAutoFit/>
            </a:bodyPr>
            <a:lstStyle/>
            <a:p>
              <a:pPr marL="0" marR="0" indent="0" eaLnBrk="0">
                <a:lnSpc>
                  <a:spcPct val="118000"/>
                </a:lnSpc>
              </a:pPr>
              <a:r>
                <a:rPr lang="en-US" altLang="zh-CN" sz="1800" kern="0" spc="-30" baseline="0" noProof="0" err="1">
                  <a:solidFill>
                    <a:srgbClr val="FFFFFF"/>
                  </a:solidFill>
                  <a:latin typeface="Arial" pitchFamily="34" charset="0"/>
                  <a:ea typeface="Arial" pitchFamily="34" charset="0"/>
                  <a:cs typeface="Arial" pitchFamily="34" charset="0"/>
                </a:rPr>
                <a:t>Focal</a:t>
              </a:r>
              <a:r>
                <a:rPr lang="en-US" altLang="zh-CN" sz="1800" kern="0" spc="0" baseline="0" noProof="0" err="1">
                  <a:solidFill>
                    <a:srgbClr val="FFFFFF"/>
                  </a:solidFill>
                  <a:latin typeface="Arial" pitchFamily="34" charset="0"/>
                  <a:ea typeface="Arial" pitchFamily="34" charset="0"/>
                  <a:cs typeface="Arial" pitchFamily="34" charset="0"/>
                </a:rPr>
                <a:t>Vison</a:t>
              </a:r>
              <a:r>
                <a:rPr lang="en-US" altLang="zh-CN" sz="1800" kern="0" spc="35" noProof="0">
                  <a:latin typeface="Arial" pitchFamily="34" charset="0"/>
                  <a:ea typeface="Arial" pitchFamily="34" charset="0"/>
                  <a:cs typeface="Arial" pitchFamily="34" charset="0"/>
                </a:rPr>
                <a:t> </a:t>
              </a:r>
              <a:r>
                <a:rPr lang="en-US" altLang="zh-CN" sz="1800" kern="0" spc="-20" baseline="0" noProof="0">
                  <a:solidFill>
                    <a:srgbClr val="FFFFFF"/>
                  </a:solidFill>
                  <a:latin typeface="Arial" pitchFamily="34" charset="0"/>
                  <a:ea typeface="Arial" pitchFamily="34" charset="0"/>
                  <a:cs typeface="Arial" pitchFamily="34" charset="0"/>
                </a:rPr>
                <a:t>(Targeting,</a:t>
              </a:r>
              <a:r>
                <a:rPr lang="en-US" altLang="zh-CN" sz="1800" kern="0" spc="-5" noProof="0">
                  <a:latin typeface="Arial" pitchFamily="34" charset="0"/>
                  <a:ea typeface="Arial" pitchFamily="34" charset="0"/>
                  <a:cs typeface="Arial" pitchFamily="34" charset="0"/>
                </a:rPr>
                <a:t> </a:t>
              </a:r>
              <a:r>
                <a:rPr lang="en-US" altLang="zh-CN" sz="1800" kern="0" spc="-15" baseline="0" noProof="0">
                  <a:solidFill>
                    <a:srgbClr val="FFFFFF"/>
                  </a:solidFill>
                  <a:latin typeface="Arial" pitchFamily="34" charset="0"/>
                  <a:ea typeface="Arial" pitchFamily="34" charset="0"/>
                  <a:cs typeface="Arial" pitchFamily="34" charset="0"/>
                </a:rPr>
                <a:t>Reading</a:t>
              </a:r>
              <a:r>
                <a:rPr lang="en-US" altLang="zh-CN" sz="1800" kern="0" spc="-15" noProof="0">
                  <a:latin typeface="Arial" pitchFamily="34" charset="0"/>
                  <a:ea typeface="Arial" pitchFamily="34" charset="0"/>
                  <a:cs typeface="Arial" pitchFamily="34" charset="0"/>
                </a:rPr>
                <a:t> </a:t>
              </a:r>
              <a:r>
                <a:rPr lang="en-US" altLang="zh-CN" sz="1800" kern="0" spc="0" baseline="0" noProof="0">
                  <a:solidFill>
                    <a:srgbClr val="FFFFFF"/>
                  </a:solidFill>
                  <a:latin typeface="Arial" pitchFamily="34" charset="0"/>
                  <a:ea typeface="Arial" pitchFamily="34" charset="0"/>
                  <a:cs typeface="Arial" pitchFamily="34" charset="0"/>
                </a:rPr>
                <a:t>Signs)</a:t>
              </a:r>
            </a:p>
          </p:txBody>
        </p:sp>
        <p:sp>
          <p:nvSpPr>
            <p:cNvPr id="8" name="TextBox45">
              <a:extLst>
                <a:ext uri="{FF2B5EF4-FFF2-40B4-BE49-F238E27FC236}">
                  <a16:creationId xmlns:a16="http://schemas.microsoft.com/office/drawing/2014/main" id="{38FD6270-C08B-4FD1-8236-C1DC4636308E}"/>
                </a:ext>
              </a:extLst>
            </p:cNvPr>
            <p:cNvSpPr txBox="1"/>
            <p:nvPr/>
          </p:nvSpPr>
          <p:spPr>
            <a:xfrm>
              <a:off x="5325826" y="2263053"/>
              <a:ext cx="1851588" cy="886397"/>
            </a:xfrm>
            <a:prstGeom prst="rect">
              <a:avLst/>
            </a:prstGeom>
            <a:noFill/>
          </p:spPr>
          <p:txBody>
            <a:bodyPr wrap="square" lIns="0" tIns="0" rIns="0" bIns="0" rtlCol="0">
              <a:spAutoFit/>
            </a:bodyPr>
            <a:lstStyle/>
            <a:p>
              <a:pPr marL="170993" marR="172753" indent="0" algn="ctr" eaLnBrk="0">
                <a:lnSpc>
                  <a:spcPct val="118000"/>
                </a:lnSpc>
              </a:pPr>
              <a:r>
                <a:rPr lang="en-US" altLang="zh-CN" sz="1800" kern="0" spc="-30" baseline="0" noProof="0">
                  <a:solidFill>
                    <a:srgbClr val="FFFFFF"/>
                  </a:solidFill>
                  <a:latin typeface="Arial" pitchFamily="34" charset="0"/>
                  <a:ea typeface="Arial" pitchFamily="34" charset="0"/>
                  <a:cs typeface="Arial" pitchFamily="34" charset="0"/>
                </a:rPr>
                <a:t>Central</a:t>
              </a:r>
              <a:r>
                <a:rPr lang="en-US" altLang="zh-CN" sz="1800" kern="0" spc="-135" noProof="0">
                  <a:latin typeface="Arial" pitchFamily="34" charset="0"/>
                  <a:ea typeface="Arial" pitchFamily="34" charset="0"/>
                  <a:cs typeface="Arial" pitchFamily="34" charset="0"/>
                </a:rPr>
                <a:t> </a:t>
              </a:r>
              <a:r>
                <a:rPr lang="en-US" altLang="zh-CN" sz="1800" kern="0" spc="0" baseline="0" noProof="0">
                  <a:solidFill>
                    <a:srgbClr val="FFFFFF"/>
                  </a:solidFill>
                  <a:latin typeface="Arial" pitchFamily="34" charset="0"/>
                  <a:ea typeface="Arial" pitchFamily="34" charset="0"/>
                  <a:cs typeface="Arial" pitchFamily="34" charset="0"/>
                </a:rPr>
                <a:t>Vision</a:t>
              </a:r>
            </a:p>
            <a:p>
              <a:pPr marL="0" marR="0" indent="0" eaLnBrk="0">
                <a:lnSpc>
                  <a:spcPct val="105000"/>
                </a:lnSpc>
              </a:pPr>
              <a:r>
                <a:rPr lang="en-US" altLang="zh-CN" sz="1800" kern="0" spc="-30" baseline="0" noProof="0">
                  <a:solidFill>
                    <a:srgbClr val="FFFFFF"/>
                  </a:solidFill>
                  <a:latin typeface="Arial" pitchFamily="34" charset="0"/>
                  <a:ea typeface="Arial" pitchFamily="34" charset="0"/>
                  <a:cs typeface="Arial" pitchFamily="34" charset="0"/>
                </a:rPr>
                <a:t>(Viewing</a:t>
              </a:r>
              <a:r>
                <a:rPr lang="en-US" altLang="zh-CN" sz="1800" kern="0" spc="60" noProof="0">
                  <a:latin typeface="Arial" pitchFamily="34" charset="0"/>
                  <a:ea typeface="Arial" pitchFamily="34" charset="0"/>
                  <a:cs typeface="Arial" pitchFamily="34" charset="0"/>
                </a:rPr>
                <a:t> </a:t>
              </a:r>
              <a:r>
                <a:rPr lang="en-US" altLang="zh-CN" sz="1800" kern="0" spc="-25" baseline="0" noProof="0">
                  <a:solidFill>
                    <a:srgbClr val="FFFFFF"/>
                  </a:solidFill>
                  <a:latin typeface="Arial" pitchFamily="34" charset="0"/>
                  <a:ea typeface="Arial" pitchFamily="34" charset="0"/>
                  <a:cs typeface="Arial" pitchFamily="34" charset="0"/>
                </a:rPr>
                <a:t>Path</a:t>
              </a:r>
              <a:r>
                <a:rPr lang="en-US" altLang="zh-CN" sz="1800" kern="0" spc="-25" noProof="0">
                  <a:latin typeface="Arial" pitchFamily="34" charset="0"/>
                  <a:ea typeface="Arial" pitchFamily="34" charset="0"/>
                  <a:cs typeface="Arial" pitchFamily="34" charset="0"/>
                </a:rPr>
                <a:t> </a:t>
              </a:r>
              <a:r>
                <a:rPr lang="en-US" altLang="zh-CN" sz="1800" kern="0" spc="0" baseline="0" noProof="0">
                  <a:solidFill>
                    <a:srgbClr val="FFFFFF"/>
                  </a:solidFill>
                  <a:latin typeface="Arial" pitchFamily="34" charset="0"/>
                  <a:ea typeface="Arial" pitchFamily="34" charset="0"/>
                  <a:cs typeface="Arial" pitchFamily="34" charset="0"/>
                </a:rPr>
                <a:t>of</a:t>
              </a:r>
            </a:p>
            <a:p>
              <a:pPr marL="469773" marR="0" indent="0" eaLnBrk="0">
                <a:lnSpc>
                  <a:spcPct val="104000"/>
                </a:lnSpc>
              </a:pPr>
              <a:r>
                <a:rPr lang="en-US" altLang="zh-CN" sz="1800" kern="0" spc="-30" baseline="0" noProof="0">
                  <a:solidFill>
                    <a:srgbClr val="FFFFFF"/>
                  </a:solidFill>
                  <a:latin typeface="Arial" pitchFamily="34" charset="0"/>
                  <a:ea typeface="Arial" pitchFamily="34" charset="0"/>
                  <a:cs typeface="Arial" pitchFamily="34" charset="0"/>
                </a:rPr>
                <a:t>Travel)</a:t>
              </a:r>
            </a:p>
          </p:txBody>
        </p:sp>
        <p:sp>
          <p:nvSpPr>
            <p:cNvPr id="9" name="TextBox46">
              <a:extLst>
                <a:ext uri="{FF2B5EF4-FFF2-40B4-BE49-F238E27FC236}">
                  <a16:creationId xmlns:a16="http://schemas.microsoft.com/office/drawing/2014/main" id="{3C72DC46-509F-40FB-AA1B-0CFB94200C73}"/>
                </a:ext>
              </a:extLst>
            </p:cNvPr>
            <p:cNvSpPr txBox="1"/>
            <p:nvPr/>
          </p:nvSpPr>
          <p:spPr>
            <a:xfrm>
              <a:off x="7439005" y="4472244"/>
              <a:ext cx="1447800" cy="1143000"/>
            </a:xfrm>
            <a:prstGeom prst="rect">
              <a:avLst/>
            </a:prstGeom>
            <a:noFill/>
          </p:spPr>
          <p:txBody>
            <a:bodyPr wrap="square" lIns="0" tIns="0" rIns="0" bIns="0" rtlCol="0">
              <a:spAutoFit/>
            </a:bodyPr>
            <a:lstStyle/>
            <a:p>
              <a:pPr marL="217855" marR="202998" indent="0" algn="ctr" eaLnBrk="0">
                <a:lnSpc>
                  <a:spcPct val="118000"/>
                </a:lnSpc>
              </a:pPr>
              <a:r>
                <a:rPr lang="en-US" altLang="zh-CN" sz="1800" kern="0" spc="-30" baseline="0" noProof="0">
                  <a:solidFill>
                    <a:srgbClr val="FFFFFF"/>
                  </a:solidFill>
                  <a:latin typeface="Arial" pitchFamily="34" charset="0"/>
                  <a:ea typeface="Arial" pitchFamily="34" charset="0"/>
                  <a:cs typeface="Arial" pitchFamily="34" charset="0"/>
                </a:rPr>
                <a:t>Peripheral</a:t>
              </a:r>
            </a:p>
            <a:p>
              <a:pPr marL="0" marR="0" indent="0" eaLnBrk="0">
                <a:lnSpc>
                  <a:spcPct val="105000"/>
                </a:lnSpc>
              </a:pPr>
              <a:r>
                <a:rPr lang="en-US" altLang="zh-CN" sz="1800" kern="0" spc="-15" baseline="0" noProof="0">
                  <a:solidFill>
                    <a:srgbClr val="FFFFFF"/>
                  </a:solidFill>
                  <a:latin typeface="Arial" pitchFamily="34" charset="0"/>
                  <a:ea typeface="Arial" pitchFamily="34" charset="0"/>
                  <a:cs typeface="Arial" pitchFamily="34" charset="0"/>
                </a:rPr>
                <a:t>Vision</a:t>
              </a:r>
              <a:r>
                <a:rPr lang="en-US" altLang="zh-CN" sz="1800" kern="0" spc="-20" noProof="0">
                  <a:latin typeface="Arial" pitchFamily="34" charset="0"/>
                  <a:ea typeface="Arial" pitchFamily="34" charset="0"/>
                  <a:cs typeface="Arial" pitchFamily="34" charset="0"/>
                </a:rPr>
                <a:t> </a:t>
              </a:r>
              <a:r>
                <a:rPr lang="en-US" altLang="zh-CN" sz="1800" kern="0" spc="0" baseline="0" noProof="0">
                  <a:solidFill>
                    <a:srgbClr val="FFFFFF"/>
                  </a:solidFill>
                  <a:latin typeface="Arial" pitchFamily="34" charset="0"/>
                  <a:ea typeface="Arial" pitchFamily="34" charset="0"/>
                  <a:cs typeface="Arial" pitchFamily="34" charset="0"/>
                </a:rPr>
                <a:t>(Motion</a:t>
              </a:r>
            </a:p>
            <a:p>
              <a:pPr marL="232944" marR="0" indent="0" eaLnBrk="0">
                <a:lnSpc>
                  <a:spcPct val="104000"/>
                </a:lnSpc>
              </a:pPr>
              <a:r>
                <a:rPr lang="en-US" altLang="zh-CN" sz="1800" kern="0" spc="-70" baseline="0" noProof="0">
                  <a:solidFill>
                    <a:srgbClr val="FFFFFF"/>
                  </a:solidFill>
                  <a:latin typeface="Arial" pitchFamily="34" charset="0"/>
                  <a:ea typeface="Arial" pitchFamily="34" charset="0"/>
                  <a:cs typeface="Arial" pitchFamily="34" charset="0"/>
                </a:rPr>
                <a:t>and</a:t>
              </a:r>
              <a:r>
                <a:rPr lang="en-US" altLang="zh-CN" sz="1800" kern="0" spc="45" noProof="0">
                  <a:latin typeface="Arial" pitchFamily="34" charset="0"/>
                  <a:ea typeface="Arial" pitchFamily="34" charset="0"/>
                  <a:cs typeface="Arial" pitchFamily="34" charset="0"/>
                </a:rPr>
                <a:t> </a:t>
              </a:r>
              <a:r>
                <a:rPr lang="en-US" altLang="zh-CN" sz="1800" kern="0" spc="0" baseline="0" noProof="0">
                  <a:solidFill>
                    <a:srgbClr val="FFFFFF"/>
                  </a:solidFill>
                  <a:latin typeface="Arial" pitchFamily="34" charset="0"/>
                  <a:ea typeface="Arial" pitchFamily="34" charset="0"/>
                  <a:cs typeface="Arial" pitchFamily="34" charset="0"/>
                </a:rPr>
                <a:t>Color</a:t>
              </a:r>
            </a:p>
            <a:p>
              <a:pPr marL="237744" marR="0" indent="0" eaLnBrk="0">
                <a:lnSpc>
                  <a:spcPct val="104000"/>
                </a:lnSpc>
              </a:pPr>
              <a:r>
                <a:rPr lang="en-US" altLang="zh-CN" sz="1800" kern="0" spc="-30" baseline="0" noProof="0">
                  <a:solidFill>
                    <a:srgbClr val="FFFFFF"/>
                  </a:solidFill>
                  <a:latin typeface="Arial" pitchFamily="34" charset="0"/>
                  <a:ea typeface="Arial" pitchFamily="34" charset="0"/>
                  <a:cs typeface="Arial" pitchFamily="34" charset="0"/>
                </a:rPr>
                <a:t>Changes)</a:t>
              </a:r>
            </a:p>
          </p:txBody>
        </p:sp>
        <p:pic>
          <p:nvPicPr>
            <p:cNvPr id="10" name="7946079D-ABF1-434F-BFF3-265DB47552AF">
              <a:extLst>
                <a:ext uri="{FF2B5EF4-FFF2-40B4-BE49-F238E27FC236}">
                  <a16:creationId xmlns:a16="http://schemas.microsoft.com/office/drawing/2014/main" id="{C36E97D6-D80F-422C-89D3-D227D29F6FD0}"/>
                </a:ext>
              </a:extLst>
            </p:cNvPr>
            <p:cNvPicPr>
              <a:picLocks noChangeAspect="1"/>
            </p:cNvPicPr>
            <p:nvPr/>
          </p:nvPicPr>
          <p:blipFill>
            <a:blip r:embed="rId5" cstate="print">
              <a:extLst>
                <a:ext uri="{1E6208AD-6D35-4065-82C3-28DD10A5EEB2}"/>
              </a:extLst>
            </a:blip>
            <a:stretch>
              <a:fillRect/>
            </a:stretch>
          </p:blipFill>
          <p:spPr>
            <a:xfrm>
              <a:off x="8296333" y="2288598"/>
              <a:ext cx="2190750" cy="2505075"/>
            </a:xfrm>
            <a:prstGeom prst="rect">
              <a:avLst/>
            </a:prstGeom>
          </p:spPr>
        </p:pic>
      </p:grpSp>
      <p:sp>
        <p:nvSpPr>
          <p:cNvPr id="11" name="TextBox48">
            <a:extLst>
              <a:ext uri="{FF2B5EF4-FFF2-40B4-BE49-F238E27FC236}">
                <a16:creationId xmlns:a16="http://schemas.microsoft.com/office/drawing/2014/main" id="{96C1E64C-E03C-49F2-B965-01B9BB233928}"/>
              </a:ext>
            </a:extLst>
          </p:cNvPr>
          <p:cNvSpPr txBox="1"/>
          <p:nvPr/>
        </p:nvSpPr>
        <p:spPr>
          <a:xfrm>
            <a:off x="2108781" y="4266430"/>
            <a:ext cx="2616200" cy="596900"/>
          </a:xfrm>
          <a:prstGeom prst="rect">
            <a:avLst/>
          </a:prstGeom>
          <a:noFill/>
        </p:spPr>
        <p:txBody>
          <a:bodyPr wrap="square" lIns="0" tIns="0" rIns="0" bIns="0" rtlCol="0">
            <a:spAutoFit/>
          </a:bodyPr>
          <a:lstStyle/>
          <a:p>
            <a:pPr marL="703402" marR="0" indent="-703402" eaLnBrk="0">
              <a:lnSpc>
                <a:spcPct val="111000"/>
              </a:lnSpc>
            </a:pPr>
            <a:r>
              <a:rPr lang="en-US" altLang="zh-CN" sz="1800" kern="0" spc="-35" baseline="0" noProof="0">
                <a:solidFill>
                  <a:srgbClr val="000000"/>
                </a:solidFill>
                <a:latin typeface="Arial" pitchFamily="34" charset="0"/>
                <a:ea typeface="Arial" pitchFamily="34" charset="0"/>
                <a:cs typeface="Arial" pitchFamily="34" charset="0"/>
              </a:rPr>
              <a:t>The</a:t>
            </a:r>
            <a:r>
              <a:rPr lang="en-US" altLang="zh-CN" sz="1800" kern="0" spc="-85" noProof="0">
                <a:latin typeface="Arial" pitchFamily="34" charset="0"/>
                <a:ea typeface="Arial" pitchFamily="34" charset="0"/>
                <a:cs typeface="Arial" pitchFamily="34" charset="0"/>
              </a:rPr>
              <a:t> </a:t>
            </a:r>
            <a:r>
              <a:rPr lang="en-US" altLang="zh-CN" sz="1800" kern="0" spc="0" baseline="0" noProof="0">
                <a:solidFill>
                  <a:srgbClr val="000000"/>
                </a:solidFill>
                <a:latin typeface="Arial" pitchFamily="34" charset="0"/>
                <a:ea typeface="Arial" pitchFamily="34" charset="0"/>
                <a:cs typeface="Arial" pitchFamily="34" charset="0"/>
              </a:rPr>
              <a:t>task</a:t>
            </a:r>
            <a:r>
              <a:rPr lang="en-US" altLang="zh-CN" sz="1800" kern="0" spc="5" noProof="0">
                <a:latin typeface="Arial" pitchFamily="34" charset="0"/>
                <a:ea typeface="Arial" pitchFamily="34" charset="0"/>
                <a:cs typeface="Arial" pitchFamily="34" charset="0"/>
              </a:rPr>
              <a:t> </a:t>
            </a:r>
            <a:r>
              <a:rPr lang="en-US" altLang="zh-CN" sz="1800" kern="0" spc="0" baseline="0" noProof="0">
                <a:solidFill>
                  <a:srgbClr val="000000"/>
                </a:solidFill>
                <a:latin typeface="Arial" pitchFamily="34" charset="0"/>
                <a:ea typeface="Arial" pitchFamily="34" charset="0"/>
                <a:cs typeface="Arial" pitchFamily="34" charset="0"/>
              </a:rPr>
              <a:t>of</a:t>
            </a:r>
            <a:r>
              <a:rPr lang="en-US" altLang="zh-CN" sz="1800" kern="0" spc="-30" noProof="0">
                <a:latin typeface="Arial" pitchFamily="34" charset="0"/>
                <a:ea typeface="Arial" pitchFamily="34" charset="0"/>
                <a:cs typeface="Arial" pitchFamily="34" charset="0"/>
              </a:rPr>
              <a:t> </a:t>
            </a:r>
            <a:r>
              <a:rPr lang="en-US" altLang="zh-CN" sz="1800" kern="0" spc="0" baseline="0" noProof="0">
                <a:solidFill>
                  <a:srgbClr val="000000"/>
                </a:solidFill>
                <a:latin typeface="Arial" pitchFamily="34" charset="0"/>
                <a:ea typeface="Arial" pitchFamily="34" charset="0"/>
                <a:cs typeface="Arial" pitchFamily="34" charset="0"/>
              </a:rPr>
              <a:t>driving</a:t>
            </a:r>
            <a:r>
              <a:rPr lang="en-US" altLang="zh-CN" sz="1800" kern="0" spc="40" noProof="0">
                <a:latin typeface="Arial" pitchFamily="34" charset="0"/>
                <a:ea typeface="Arial" pitchFamily="34" charset="0"/>
                <a:cs typeface="Arial" pitchFamily="34" charset="0"/>
              </a:rPr>
              <a:t> </a:t>
            </a:r>
            <a:r>
              <a:rPr lang="en-US" altLang="zh-CN" sz="1800" kern="0" spc="0" baseline="0" noProof="0">
                <a:solidFill>
                  <a:srgbClr val="000000"/>
                </a:solidFill>
                <a:latin typeface="Arial" pitchFamily="34" charset="0"/>
                <a:ea typeface="Arial" pitchFamily="34" charset="0"/>
                <a:cs typeface="Arial" pitchFamily="34" charset="0"/>
              </a:rPr>
              <a:t>is</a:t>
            </a:r>
            <a:r>
              <a:rPr lang="en-US" altLang="zh-CN" sz="1800" kern="0" spc="-40" noProof="0">
                <a:latin typeface="Arial" pitchFamily="34" charset="0"/>
                <a:ea typeface="Arial" pitchFamily="34" charset="0"/>
                <a:cs typeface="Arial" pitchFamily="34" charset="0"/>
              </a:rPr>
              <a:t> </a:t>
            </a:r>
            <a:r>
              <a:rPr lang="en-US" altLang="zh-CN" sz="1800" kern="0" spc="0" baseline="0" noProof="0">
                <a:solidFill>
                  <a:srgbClr val="000000"/>
                </a:solidFill>
                <a:latin typeface="Arial" pitchFamily="34" charset="0"/>
                <a:ea typeface="Arial" pitchFamily="34" charset="0"/>
                <a:cs typeface="Arial" pitchFamily="34" charset="0"/>
              </a:rPr>
              <a:t>90%</a:t>
            </a:r>
            <a:r>
              <a:rPr lang="en-US" altLang="zh-CN" sz="1800" kern="0" spc="400" noProof="0">
                <a:latin typeface="Arial" pitchFamily="34" charset="0"/>
                <a:ea typeface="Arial" pitchFamily="34" charset="0"/>
                <a:cs typeface="Arial" pitchFamily="34" charset="0"/>
              </a:rPr>
              <a:t> </a:t>
            </a:r>
            <a:r>
              <a:rPr lang="en-US" altLang="zh-CN" sz="1800" kern="0" spc="-15" baseline="0" noProof="0">
                <a:solidFill>
                  <a:srgbClr val="000000"/>
                </a:solidFill>
                <a:latin typeface="Arial" pitchFamily="34" charset="0"/>
                <a:ea typeface="Arial" pitchFamily="34" charset="0"/>
                <a:cs typeface="Arial" pitchFamily="34" charset="0"/>
              </a:rPr>
              <a:t>visual</a:t>
            </a:r>
            <a:r>
              <a:rPr lang="en-US" altLang="zh-CN" sz="1800" kern="0" spc="15" noProof="0">
                <a:latin typeface="Arial" pitchFamily="34" charset="0"/>
                <a:ea typeface="Arial" pitchFamily="34" charset="0"/>
                <a:cs typeface="Arial" pitchFamily="34" charset="0"/>
              </a:rPr>
              <a:t> </a:t>
            </a:r>
            <a:r>
              <a:rPr lang="en-US" altLang="zh-CN" sz="1800" kern="0" spc="-15" baseline="0" noProof="0">
                <a:solidFill>
                  <a:srgbClr val="000000"/>
                </a:solidFill>
                <a:latin typeface="Arial" pitchFamily="34" charset="0"/>
                <a:ea typeface="Arial" pitchFamily="34" charset="0"/>
                <a:cs typeface="Arial" pitchFamily="34" charset="0"/>
              </a:rPr>
              <a:t>input.</a:t>
            </a:r>
          </a:p>
        </p:txBody>
      </p:sp>
    </p:spTree>
    <p:extLst>
      <p:ext uri="{BB962C8B-B14F-4D97-AF65-F5344CB8AC3E}">
        <p14:creationId xmlns:p14="http://schemas.microsoft.com/office/powerpoint/2010/main" val="1431041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FF55-5F1B-4030-8FF9-655410EF49B6}"/>
              </a:ext>
            </a:extLst>
          </p:cNvPr>
          <p:cNvSpPr>
            <a:spLocks noGrp="1"/>
          </p:cNvSpPr>
          <p:nvPr>
            <p:ph type="title"/>
          </p:nvPr>
        </p:nvSpPr>
        <p:spPr/>
        <p:txBody>
          <a:bodyPr/>
          <a:lstStyle/>
          <a:p>
            <a:r>
              <a:rPr lang="en-US"/>
              <a:t>Space Cushion</a:t>
            </a:r>
          </a:p>
        </p:txBody>
      </p:sp>
      <p:sp>
        <p:nvSpPr>
          <p:cNvPr id="3" name="Content Placeholder 2">
            <a:extLst>
              <a:ext uri="{FF2B5EF4-FFF2-40B4-BE49-F238E27FC236}">
                <a16:creationId xmlns:a16="http://schemas.microsoft.com/office/drawing/2014/main" id="{FF9C1DCA-C163-46A6-918A-B695D58C7B08}"/>
              </a:ext>
            </a:extLst>
          </p:cNvPr>
          <p:cNvSpPr>
            <a:spLocks noGrp="1"/>
          </p:cNvSpPr>
          <p:nvPr>
            <p:ph idx="1"/>
          </p:nvPr>
        </p:nvSpPr>
        <p:spPr>
          <a:xfrm>
            <a:off x="484632" y="1736277"/>
            <a:ext cx="7449404" cy="4440685"/>
          </a:xfrm>
        </p:spPr>
        <p:txBody>
          <a:bodyPr/>
          <a:lstStyle/>
          <a:p>
            <a:r>
              <a:rPr lang="en-US" dirty="0"/>
              <a:t>Think of it as a protective bubble around your car</a:t>
            </a:r>
          </a:p>
          <a:p>
            <a:r>
              <a:rPr lang="en-US" dirty="0"/>
              <a:t>The extra space will help you move in case of an emergency or hazardous situation.</a:t>
            </a:r>
          </a:p>
          <a:p>
            <a:r>
              <a:rPr lang="en-US" dirty="0"/>
              <a:t>Always leave yourself an out!</a:t>
            </a:r>
          </a:p>
          <a:p>
            <a:r>
              <a:rPr lang="en-US" dirty="0"/>
              <a:t>Try to maintain a space cushion in the front and on at least one side of your vehicle</a:t>
            </a:r>
          </a:p>
          <a:p>
            <a:r>
              <a:rPr lang="en-US" dirty="0"/>
              <a:t>The area hardest to manage a space cushion is the rear of the car</a:t>
            </a:r>
          </a:p>
        </p:txBody>
      </p:sp>
      <p:pic>
        <p:nvPicPr>
          <p:cNvPr id="4" name="Picture 3" descr="Image showing a space cushion">
            <a:extLst>
              <a:ext uri="{FF2B5EF4-FFF2-40B4-BE49-F238E27FC236}">
                <a16:creationId xmlns:a16="http://schemas.microsoft.com/office/drawing/2014/main" id="{347DC10B-674E-40B2-9534-B0CA00DD9A54}"/>
              </a:ext>
            </a:extLst>
          </p:cNvPr>
          <p:cNvPicPr>
            <a:picLocks noChangeAspect="1"/>
          </p:cNvPicPr>
          <p:nvPr/>
        </p:nvPicPr>
        <p:blipFill>
          <a:blip r:embed="rId2"/>
          <a:stretch>
            <a:fillRect/>
          </a:stretch>
        </p:blipFill>
        <p:spPr>
          <a:xfrm>
            <a:off x="8068150" y="1450109"/>
            <a:ext cx="3512839" cy="4792798"/>
          </a:xfrm>
          <a:prstGeom prst="rect">
            <a:avLst/>
          </a:prstGeom>
        </p:spPr>
      </p:pic>
      <p:sp>
        <p:nvSpPr>
          <p:cNvPr id="7" name="TextBox 6">
            <a:extLst>
              <a:ext uri="{FF2B5EF4-FFF2-40B4-BE49-F238E27FC236}">
                <a16:creationId xmlns:a16="http://schemas.microsoft.com/office/drawing/2014/main" id="{4A352A72-BB0D-439F-B54C-449D8F880919}"/>
              </a:ext>
            </a:extLst>
          </p:cNvPr>
          <p:cNvSpPr txBox="1"/>
          <p:nvPr/>
        </p:nvSpPr>
        <p:spPr>
          <a:xfrm>
            <a:off x="8211520" y="6367599"/>
            <a:ext cx="3512344" cy="400110"/>
          </a:xfrm>
          <a:prstGeom prst="rect">
            <a:avLst/>
          </a:prstGeom>
          <a:noFill/>
        </p:spPr>
        <p:txBody>
          <a:bodyPr wrap="square">
            <a:spAutoFit/>
          </a:bodyPr>
          <a:lstStyle/>
          <a:p>
            <a:r>
              <a:rPr lang="en-US" altLang="zh-CN" sz="1000" kern="0" dirty="0">
                <a:solidFill>
                  <a:srgbClr val="000000"/>
                </a:solidFill>
                <a:ea typeface="Arial" pitchFamily="34" charset="0"/>
                <a:cs typeface="Arial" pitchFamily="34" charset="0"/>
              </a:rPr>
              <a:t>Courtesy</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of</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AARP’s</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Smart</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Driver</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Course.</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(2013,</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September</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3).</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Speed</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Management</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Safety</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is</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in</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Your</a:t>
            </a:r>
            <a:r>
              <a:rPr lang="en-US" altLang="zh-CN" sz="1000" kern="0" dirty="0">
                <a:ea typeface="Arial" pitchFamily="34" charset="0"/>
                <a:cs typeface="Arial" pitchFamily="34" charset="0"/>
              </a:rPr>
              <a:t> </a:t>
            </a:r>
            <a:r>
              <a:rPr lang="en-US" altLang="zh-CN" sz="1000" kern="0" dirty="0">
                <a:solidFill>
                  <a:srgbClr val="000000"/>
                </a:solidFill>
                <a:ea typeface="Arial" pitchFamily="34" charset="0"/>
                <a:cs typeface="Arial" pitchFamily="34" charset="0"/>
              </a:rPr>
              <a:t>Hands</a:t>
            </a:r>
            <a:r>
              <a:rPr lang="en-US" altLang="zh-CN" sz="1000" kern="0" dirty="0">
                <a:ea typeface="Arial" pitchFamily="34" charset="0"/>
                <a:cs typeface="Arial" pitchFamily="34" charset="0"/>
              </a:rPr>
              <a:t> </a:t>
            </a:r>
            <a:endParaRPr lang="en-US" sz="1000" dirty="0"/>
          </a:p>
        </p:txBody>
      </p:sp>
    </p:spTree>
    <p:extLst>
      <p:ext uri="{BB962C8B-B14F-4D97-AF65-F5344CB8AC3E}">
        <p14:creationId xmlns:p14="http://schemas.microsoft.com/office/powerpoint/2010/main" val="3705567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B477E-6B9F-44E1-9E5A-7E9642DD95DC}"/>
              </a:ext>
            </a:extLst>
          </p:cNvPr>
          <p:cNvSpPr>
            <a:spLocks noGrp="1"/>
          </p:cNvSpPr>
          <p:nvPr>
            <p:ph type="title"/>
          </p:nvPr>
        </p:nvSpPr>
        <p:spPr/>
        <p:txBody>
          <a:bodyPr/>
          <a:lstStyle/>
          <a:p>
            <a:r>
              <a:rPr lang="en-US"/>
              <a:t>Brainstorm Activity</a:t>
            </a:r>
          </a:p>
        </p:txBody>
      </p:sp>
      <p:sp>
        <p:nvSpPr>
          <p:cNvPr id="3" name="Content Placeholder 2">
            <a:extLst>
              <a:ext uri="{FF2B5EF4-FFF2-40B4-BE49-F238E27FC236}">
                <a16:creationId xmlns:a16="http://schemas.microsoft.com/office/drawing/2014/main" id="{52C1AE29-4650-43F4-BBD7-15DB131D7AE2}"/>
              </a:ext>
            </a:extLst>
          </p:cNvPr>
          <p:cNvSpPr>
            <a:spLocks noGrp="1"/>
          </p:cNvSpPr>
          <p:nvPr>
            <p:ph idx="1"/>
          </p:nvPr>
        </p:nvSpPr>
        <p:spPr/>
        <p:txBody>
          <a:bodyPr/>
          <a:lstStyle/>
          <a:p>
            <a:pPr marL="0" indent="0">
              <a:buNone/>
            </a:pPr>
            <a:r>
              <a:rPr lang="en-US"/>
              <a:t>Working in small groups, discuss how vehicle speed, physical environment, and weather conditions affect visual space and following distance.</a:t>
            </a:r>
          </a:p>
          <a:p>
            <a:pPr marL="0" indent="0">
              <a:buNone/>
            </a:pPr>
            <a:endParaRPr lang="en-US"/>
          </a:p>
          <a:p>
            <a:pPr marL="0" indent="0">
              <a:buNone/>
            </a:pPr>
            <a:r>
              <a:rPr lang="en-US"/>
              <a:t>Explain how you would determine safe visual space and following distance in rain, snow, or when driving in heavy traffic.</a:t>
            </a:r>
          </a:p>
        </p:txBody>
      </p:sp>
    </p:spTree>
    <p:extLst>
      <p:ext uri="{BB962C8B-B14F-4D97-AF65-F5344CB8AC3E}">
        <p14:creationId xmlns:p14="http://schemas.microsoft.com/office/powerpoint/2010/main" val="4154266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DETemplate.potx" id="{9B90305A-96B6-47CB-81EB-09A85E73BE3D}" vid="{EDB19359-40A6-442D-B977-8A1CC5AA6E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TotalTime>
  <Words>2001</Words>
  <Application>Microsoft Office PowerPoint</Application>
  <PresentationFormat>Widescreen</PresentationFormat>
  <Paragraphs>275</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PowerPoint Presentation</vt:lpstr>
      <vt:lpstr>Session Goals</vt:lpstr>
      <vt:lpstr>Key Vocabulary and Topics</vt:lpstr>
      <vt:lpstr>Visibility Group Activity</vt:lpstr>
      <vt:lpstr>Check Your Responses</vt:lpstr>
      <vt:lpstr>Check Your Responses</vt:lpstr>
      <vt:lpstr>Field of Vision</vt:lpstr>
      <vt:lpstr>Space Cushion</vt:lpstr>
      <vt:lpstr>Brainstorm Activity</vt:lpstr>
      <vt:lpstr>Blind Spots</vt:lpstr>
      <vt:lpstr>Compensating for Blind Spots</vt:lpstr>
      <vt:lpstr>Knowing Where and What to Search for</vt:lpstr>
      <vt:lpstr>Using Targets and Path of Travel</vt:lpstr>
      <vt:lpstr>Use Your Steering Wheel</vt:lpstr>
      <vt:lpstr>Practice</vt:lpstr>
      <vt:lpstr>Practice</vt:lpstr>
      <vt:lpstr>Putting Theory Into Practice</vt:lpstr>
      <vt:lpstr>Theory to Real-Life</vt:lpstr>
      <vt:lpstr>PowerPoint Presentation</vt:lpstr>
      <vt:lpstr>PowerPoint Presentation</vt:lpstr>
      <vt:lpstr>This car is on target.  See how the center of the steering wheel aligns with the target.</vt:lpstr>
      <vt:lpstr>This car is off target</vt:lpstr>
      <vt:lpstr>Where is your target if you intend to make a left turn?</vt:lpstr>
      <vt:lpstr>Where is your target if you’re intending to make a right turn?</vt:lpstr>
      <vt:lpstr>What is your target?</vt:lpstr>
      <vt:lpstr>What is your target?</vt:lpstr>
      <vt:lpstr>Defensive Drivers Thought Activity</vt:lpstr>
      <vt:lpstr>What Does Defensive Driving Mean?</vt:lpstr>
      <vt:lpstr>Smith System</vt:lpstr>
      <vt:lpstr>SIPDE Process</vt:lpstr>
      <vt:lpstr>Search</vt:lpstr>
      <vt:lpstr>Identify</vt:lpstr>
      <vt:lpstr>Predict, Decide and Execute</vt:lpstr>
      <vt:lpstr>Zone Control System</vt:lpstr>
      <vt:lpstr>Zone Control System</vt:lpstr>
      <vt:lpstr>Driving Limitations</vt:lpstr>
      <vt:lpstr>Lane Position</vt:lpstr>
      <vt:lpstr>Which Lane Position Would You Use?</vt:lpstr>
      <vt:lpstr>Review</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Kielar</dc:creator>
  <cp:lastModifiedBy>Tilley, Laura J (HEALTH)</cp:lastModifiedBy>
  <cp:revision>8</cp:revision>
  <dcterms:created xsi:type="dcterms:W3CDTF">2021-04-24T11:33:04Z</dcterms:created>
  <dcterms:modified xsi:type="dcterms:W3CDTF">2022-03-24T15:39:08Z</dcterms:modified>
</cp:coreProperties>
</file>