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56" r:id="rId2"/>
    <p:sldId id="292" r:id="rId3"/>
    <p:sldId id="293" r:id="rId4"/>
    <p:sldId id="294"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96" r:id="rId37"/>
    <p:sldId id="288" r:id="rId38"/>
    <p:sldId id="295" r:id="rId39"/>
    <p:sldId id="289" r:id="rId40"/>
    <p:sldId id="29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lley, Laura J (HEALTH)" initials="T(" lastIdx="20" clrIdx="0">
    <p:extLst>
      <p:ext uri="{19B8F6BF-5375-455C-9EA6-DF929625EA0E}">
        <p15:presenceInfo xmlns:p15="http://schemas.microsoft.com/office/powerpoint/2012/main" userId="S::laura.tilley@health.ny.gov::45b18c9a-b861-46a1-9ce3-bfa8c8cc0d4d" providerId="AD"/>
      </p:ext>
    </p:extLst>
  </p:cmAuthor>
  <p:cmAuthor id="2" name="Hogan, Jennifer D (HEALTH)" initials="H(" lastIdx="1" clrIdx="1">
    <p:extLst>
      <p:ext uri="{19B8F6BF-5375-455C-9EA6-DF929625EA0E}">
        <p15:presenceInfo xmlns:p15="http://schemas.microsoft.com/office/powerpoint/2012/main" userId="S::jennifer.hogan@health.ny.gov::f91aa99a-45ce-4f0b-86bb-a010fdd74753" providerId="AD"/>
      </p:ext>
    </p:extLst>
  </p:cmAuthor>
  <p:cmAuthor id="3" name="Jagareski, Amy (HEALTH)" initials="JA(" lastIdx="16" clrIdx="2">
    <p:extLst>
      <p:ext uri="{19B8F6BF-5375-455C-9EA6-DF929625EA0E}">
        <p15:presenceInfo xmlns:p15="http://schemas.microsoft.com/office/powerpoint/2012/main" userId="S::Amy.Jagareski@health.ny.gov::48ff280c-0bf8-4281-981d-44e8bf268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B980B9-A41F-4B3C-BA9D-A01A59866E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08548A-4F1B-4878-A049-408C58E5F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5F1A8D-4B45-43CA-9685-75B8094B7256}" type="datetimeFigureOut">
              <a:rPr lang="en-US" smtClean="0"/>
              <a:t>4/6/2022</a:t>
            </a:fld>
            <a:endParaRPr lang="en-US"/>
          </a:p>
        </p:txBody>
      </p:sp>
      <p:sp>
        <p:nvSpPr>
          <p:cNvPr id="4" name="Footer Placeholder 3">
            <a:extLst>
              <a:ext uri="{FF2B5EF4-FFF2-40B4-BE49-F238E27FC236}">
                <a16:creationId xmlns:a16="http://schemas.microsoft.com/office/drawing/2014/main" id="{4B03E527-DBD6-4EF5-B0AA-1FEA798ACA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11F35F-241E-4044-9F77-6F0521C537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ADE29C-A6F4-4C1D-96A9-0682E6C47758}" type="slidenum">
              <a:rPr lang="en-US" smtClean="0"/>
              <a:t>‹#›</a:t>
            </a:fld>
            <a:endParaRPr lang="en-US"/>
          </a:p>
        </p:txBody>
      </p:sp>
    </p:spTree>
    <p:extLst>
      <p:ext uri="{BB962C8B-B14F-4D97-AF65-F5344CB8AC3E}">
        <p14:creationId xmlns:p14="http://schemas.microsoft.com/office/powerpoint/2010/main" val="3155690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20D6FB-C244-4E2D-99EB-46FD0088E4CA}"/>
              </a:ext>
            </a:extLst>
          </p:cNvPr>
          <p:cNvSpPr>
            <a:spLocks noGrp="1"/>
          </p:cNvSpPr>
          <p:nvPr>
            <p:ph type="subTitle" idx="1"/>
          </p:nvPr>
        </p:nvSpPr>
        <p:spPr>
          <a:xfrm>
            <a:off x="1524000" y="5627957"/>
            <a:ext cx="9144000" cy="103133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ECDFA1-7E99-4572-B92F-2974CF620439}"/>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5" name="Footer Placeholder 4">
            <a:extLst>
              <a:ext uri="{FF2B5EF4-FFF2-40B4-BE49-F238E27FC236}">
                <a16:creationId xmlns:a16="http://schemas.microsoft.com/office/drawing/2014/main" id="{0722DC6F-6513-471D-8F02-DD578284E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3DAF8-D216-457F-8824-F21B459F8A64}"/>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1756E27F-31B8-4CD8-3575-6F5A03BBACC3">
            <a:extLst>
              <a:ext uri="{FF2B5EF4-FFF2-40B4-BE49-F238E27FC236}">
                <a16:creationId xmlns:a16="http://schemas.microsoft.com/office/drawing/2014/main" id="{43048D87-27CA-43CA-A959-9732553B9E74}"/>
              </a:ext>
            </a:extLst>
          </p:cNvPr>
          <p:cNvPicPr>
            <a:picLocks noChangeAspect="1"/>
          </p:cNvPicPr>
          <p:nvPr userDrawn="1"/>
        </p:nvPicPr>
        <p:blipFill>
          <a:blip r:embed="rId2" cstate="print">
            <a:extLst>
              <a:ext uri="{C83653E2-384E-4D23-5F25-9F78E51BDEE7}"/>
            </a:extLst>
          </a:blip>
          <a:stretch>
            <a:fillRect/>
          </a:stretch>
        </p:blipFill>
        <p:spPr>
          <a:xfrm>
            <a:off x="228600" y="209550"/>
            <a:ext cx="2743200" cy="1352550"/>
          </a:xfrm>
          <a:prstGeom prst="rect">
            <a:avLst/>
          </a:prstGeom>
        </p:spPr>
      </p:pic>
      <p:pic>
        <p:nvPicPr>
          <p:cNvPr id="8" name="96938C23-77AD-49BE-487D-0034E8DED343">
            <a:extLst>
              <a:ext uri="{FF2B5EF4-FFF2-40B4-BE49-F238E27FC236}">
                <a16:creationId xmlns:a16="http://schemas.microsoft.com/office/drawing/2014/main" id="{6F2B1652-9210-4FFC-8CE4-0F9643C642DB}"/>
              </a:ext>
            </a:extLst>
          </p:cNvPr>
          <p:cNvPicPr>
            <a:picLocks noChangeAspect="1"/>
          </p:cNvPicPr>
          <p:nvPr userDrawn="1"/>
        </p:nvPicPr>
        <p:blipFill>
          <a:blip r:embed="rId3" cstate="print">
            <a:extLst>
              <a:ext uri="{621C407B-CE72-4E94-96D1-27D9495872B2}"/>
            </a:extLst>
          </a:blip>
          <a:stretch>
            <a:fillRect/>
          </a:stretch>
        </p:blipFill>
        <p:spPr>
          <a:xfrm>
            <a:off x="0" y="5429250"/>
            <a:ext cx="12192000" cy="1428750"/>
          </a:xfrm>
          <a:prstGeom prst="rect">
            <a:avLst/>
          </a:prstGeom>
        </p:spPr>
      </p:pic>
      <p:pic>
        <p:nvPicPr>
          <p:cNvPr id="9" name="680E6ED8-7DC6-4530-A281-3614A5C32DAF">
            <a:extLst>
              <a:ext uri="{FF2B5EF4-FFF2-40B4-BE49-F238E27FC236}">
                <a16:creationId xmlns:a16="http://schemas.microsoft.com/office/drawing/2014/main" id="{2F8B00C9-3201-47DC-93CA-019801CA6BC0}"/>
              </a:ext>
            </a:extLst>
          </p:cNvPr>
          <p:cNvPicPr>
            <a:picLocks noChangeAspect="1"/>
          </p:cNvPicPr>
          <p:nvPr userDrawn="1"/>
        </p:nvPicPr>
        <p:blipFill>
          <a:blip r:embed="rId4" cstate="print">
            <a:extLst>
              <a:ext uri="{1BB743DA-DA25-42E9-EF0A-40EC146A3155}"/>
            </a:extLst>
          </a:blip>
          <a:stretch>
            <a:fillRect/>
          </a:stretch>
        </p:blipFill>
        <p:spPr>
          <a:xfrm>
            <a:off x="0" y="5343525"/>
            <a:ext cx="12192000" cy="114300"/>
          </a:xfrm>
          <a:prstGeom prst="rect">
            <a:avLst/>
          </a:prstGeom>
        </p:spPr>
      </p:pic>
    </p:spTree>
    <p:extLst>
      <p:ext uri="{BB962C8B-B14F-4D97-AF65-F5344CB8AC3E}">
        <p14:creationId xmlns:p14="http://schemas.microsoft.com/office/powerpoint/2010/main" val="226892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73C5-32F9-420C-9975-987946717C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D35843-C239-4EAB-A1C1-D8A3D331E5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E1804-B6C1-4EB3-AC54-7E5DA8633B3F}"/>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5" name="Footer Placeholder 4">
            <a:extLst>
              <a:ext uri="{FF2B5EF4-FFF2-40B4-BE49-F238E27FC236}">
                <a16:creationId xmlns:a16="http://schemas.microsoft.com/office/drawing/2014/main" id="{97DF6C02-562F-4E9E-B98F-826D50F0A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CB81D-393D-4450-8964-F853ECB8BA85}"/>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428023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74AD3-04B1-48DA-8522-A1BCAD7BB5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E1D6D5-437B-45EF-B749-06D6DF8C3B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34013-A163-42FE-B2D9-7120C6E056E7}"/>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5" name="Footer Placeholder 4">
            <a:extLst>
              <a:ext uri="{FF2B5EF4-FFF2-40B4-BE49-F238E27FC236}">
                <a16:creationId xmlns:a16="http://schemas.microsoft.com/office/drawing/2014/main" id="{327C4FCF-DA89-47FC-8218-20985B7DA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94D0D-498C-44B4-886E-1CA749589114}"/>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263263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EF1B-BE00-452D-89FB-4CE8C8FE44A5}"/>
              </a:ext>
            </a:extLst>
          </p:cNvPr>
          <p:cNvSpPr>
            <a:spLocks noGrp="1"/>
          </p:cNvSpPr>
          <p:nvPr>
            <p:ph type="title"/>
          </p:nvPr>
        </p:nvSpPr>
        <p:spPr>
          <a:xfrm>
            <a:off x="161544" y="386332"/>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3A2621D1-3F25-45DE-A0D5-DE1C4DA161A0}"/>
              </a:ext>
            </a:extLst>
          </p:cNvPr>
          <p:cNvSpPr>
            <a:spLocks noGrp="1"/>
          </p:cNvSpPr>
          <p:nvPr>
            <p:ph idx="1"/>
          </p:nvPr>
        </p:nvSpPr>
        <p:spPr>
          <a:xfrm>
            <a:off x="484632" y="1736277"/>
            <a:ext cx="11045952" cy="4440685"/>
          </a:xfrm>
        </p:spPr>
        <p:txBody>
          <a:bodyPr/>
          <a:lstStyle>
            <a:lvl2pPr>
              <a:defRPr sz="2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8CDAE-C5AC-4B9B-80C1-9480AF0CE15B}"/>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5" name="Footer Placeholder 4">
            <a:extLst>
              <a:ext uri="{FF2B5EF4-FFF2-40B4-BE49-F238E27FC236}">
                <a16:creationId xmlns:a16="http://schemas.microsoft.com/office/drawing/2014/main" id="{0D2C2BF4-EAD8-46AC-96A4-F37AEAE41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2C0D8-7F86-4198-B0C5-9307B56B8029}"/>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0D3E9B9D-EC46-4B47-449F-30ED668CDDF8">
            <a:extLst>
              <a:ext uri="{FF2B5EF4-FFF2-40B4-BE49-F238E27FC236}">
                <a16:creationId xmlns:a16="http://schemas.microsoft.com/office/drawing/2014/main" id="{08219DFF-79B7-4648-9B6C-F75D12DD89A3}"/>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8" name="A0B49416-1068-42D7-0AF5-99C6460EB5F7">
            <a:extLst>
              <a:ext uri="{FF2B5EF4-FFF2-40B4-BE49-F238E27FC236}">
                <a16:creationId xmlns:a16="http://schemas.microsoft.com/office/drawing/2014/main" id="{5292234D-89E5-4382-94F9-61D18F7B9187}"/>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33237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B681-4EC7-45BA-842E-1FB9E4917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6C3FB5-5901-4C84-8D36-9170F8BAF2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A692D6-5479-4EFA-9F3E-A430F9424421}"/>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5" name="Footer Placeholder 4">
            <a:extLst>
              <a:ext uri="{FF2B5EF4-FFF2-40B4-BE49-F238E27FC236}">
                <a16:creationId xmlns:a16="http://schemas.microsoft.com/office/drawing/2014/main" id="{21735FB0-1FFA-4AD4-BB42-C387F5435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007A4-E9E1-418C-A362-32468A3C6126}"/>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0D3E9B9D-EC46-4B47-449F-30ED668CDDF8">
            <a:extLst>
              <a:ext uri="{FF2B5EF4-FFF2-40B4-BE49-F238E27FC236}">
                <a16:creationId xmlns:a16="http://schemas.microsoft.com/office/drawing/2014/main" id="{A99F1CA3-072C-40E4-9396-CE37F0576C64}"/>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8" name="A0B49416-1068-42D7-0AF5-99C6460EB5F7">
            <a:extLst>
              <a:ext uri="{FF2B5EF4-FFF2-40B4-BE49-F238E27FC236}">
                <a16:creationId xmlns:a16="http://schemas.microsoft.com/office/drawing/2014/main" id="{FF44529E-BDA2-4438-9B67-ECA0A97EEEDC}"/>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166726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66DD-8B5F-422B-9ABC-8AF60949A26C}"/>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1B291D14-B55C-4B9A-8A8B-5F6DD5A258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ACD21A-B65A-4349-B534-090B6D5471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F75A23-B2CB-413A-86D0-2C15ADA9EF31}"/>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6" name="Footer Placeholder 5">
            <a:extLst>
              <a:ext uri="{FF2B5EF4-FFF2-40B4-BE49-F238E27FC236}">
                <a16:creationId xmlns:a16="http://schemas.microsoft.com/office/drawing/2014/main" id="{2091A8C4-F16C-44E3-A4FA-75E39B478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3FB1D-1872-4074-B509-91680C269234}"/>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8" name="0D3E9B9D-EC46-4B47-449F-30ED668CDDF8">
            <a:extLst>
              <a:ext uri="{FF2B5EF4-FFF2-40B4-BE49-F238E27FC236}">
                <a16:creationId xmlns:a16="http://schemas.microsoft.com/office/drawing/2014/main" id="{867DA820-F5D4-481B-B4A4-62EA2970134B}"/>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9" name="A0B49416-1068-42D7-0AF5-99C6460EB5F7">
            <a:extLst>
              <a:ext uri="{FF2B5EF4-FFF2-40B4-BE49-F238E27FC236}">
                <a16:creationId xmlns:a16="http://schemas.microsoft.com/office/drawing/2014/main" id="{8A510DC2-AA44-40FD-8FA3-74C59D697D6A}"/>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335785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CFFF-9C5D-450A-A4EA-10AEBEC3CC3B}"/>
              </a:ext>
            </a:extLst>
          </p:cNvPr>
          <p:cNvSpPr>
            <a:spLocks noGrp="1"/>
          </p:cNvSpPr>
          <p:nvPr>
            <p:ph type="title"/>
          </p:nvPr>
        </p:nvSpPr>
        <p:spPr>
          <a:xfrm>
            <a:off x="839788" y="365125"/>
            <a:ext cx="10515600" cy="1325563"/>
          </a:xfrm>
        </p:spPr>
        <p:txBody>
          <a:bodyPr/>
          <a:lstStyle>
            <a:lvl1pPr>
              <a:defRPr b="1"/>
            </a:lvl1pPr>
          </a:lstStyle>
          <a:p>
            <a:r>
              <a:rPr lang="en-US"/>
              <a:t>Click to edit Master title style</a:t>
            </a:r>
          </a:p>
        </p:txBody>
      </p:sp>
      <p:sp>
        <p:nvSpPr>
          <p:cNvPr id="3" name="Text Placeholder 2">
            <a:extLst>
              <a:ext uri="{FF2B5EF4-FFF2-40B4-BE49-F238E27FC236}">
                <a16:creationId xmlns:a16="http://schemas.microsoft.com/office/drawing/2014/main" id="{2A1EDEF4-29F0-4249-9907-156C6D569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912D69-E730-42CF-82A9-59F70F848F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211CE6-9C72-4923-B72C-315F66B86C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26DB5F-DF22-4DE5-B648-64F87CBBC3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4902F-17C5-4EEF-99A1-77B9B96EB51D}"/>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8" name="Footer Placeholder 7">
            <a:extLst>
              <a:ext uri="{FF2B5EF4-FFF2-40B4-BE49-F238E27FC236}">
                <a16:creationId xmlns:a16="http://schemas.microsoft.com/office/drawing/2014/main" id="{C3FAAC32-37FF-4CBA-8858-E97C707AD5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3CAA43-D6C8-4BA3-9640-0278EC88B326}"/>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10" name="0D3E9B9D-EC46-4B47-449F-30ED668CDDF8">
            <a:extLst>
              <a:ext uri="{FF2B5EF4-FFF2-40B4-BE49-F238E27FC236}">
                <a16:creationId xmlns:a16="http://schemas.microsoft.com/office/drawing/2014/main" id="{5BFC2BEC-2429-4346-8C66-56111088391B}"/>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11" name="A0B49416-1068-42D7-0AF5-99C6460EB5F7">
            <a:extLst>
              <a:ext uri="{FF2B5EF4-FFF2-40B4-BE49-F238E27FC236}">
                <a16:creationId xmlns:a16="http://schemas.microsoft.com/office/drawing/2014/main" id="{732A759D-454E-47B2-8BD9-63591EFA152C}"/>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40111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2D97-07D9-455F-A684-D10C2FE3FECE}"/>
              </a:ext>
            </a:extLst>
          </p:cNvPr>
          <p:cNvSpPr>
            <a:spLocks noGrp="1"/>
          </p:cNvSpPr>
          <p:nvPr>
            <p:ph type="title"/>
          </p:nvPr>
        </p:nvSpPr>
        <p:spPr/>
        <p:txBody>
          <a:bodyPr/>
          <a:lstStyle>
            <a:lvl1pPr>
              <a:defRPr b="1"/>
            </a:lvl1pPr>
          </a:lstStyle>
          <a:p>
            <a:r>
              <a:rPr lang="en-US"/>
              <a:t>Click to edit Master title style</a:t>
            </a:r>
          </a:p>
        </p:txBody>
      </p:sp>
      <p:sp>
        <p:nvSpPr>
          <p:cNvPr id="3" name="Date Placeholder 2">
            <a:extLst>
              <a:ext uri="{FF2B5EF4-FFF2-40B4-BE49-F238E27FC236}">
                <a16:creationId xmlns:a16="http://schemas.microsoft.com/office/drawing/2014/main" id="{90616DEA-4E55-42D6-80D2-0957F222AD09}"/>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4" name="Footer Placeholder 3">
            <a:extLst>
              <a:ext uri="{FF2B5EF4-FFF2-40B4-BE49-F238E27FC236}">
                <a16:creationId xmlns:a16="http://schemas.microsoft.com/office/drawing/2014/main" id="{36A05648-AD21-4109-BA02-D4C6C61BA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FA85BB-FD7F-43BA-BE98-A37B4FC587D8}"/>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6" name="0D3E9B9D-EC46-4B47-449F-30ED668CDDF8">
            <a:extLst>
              <a:ext uri="{FF2B5EF4-FFF2-40B4-BE49-F238E27FC236}">
                <a16:creationId xmlns:a16="http://schemas.microsoft.com/office/drawing/2014/main" id="{60BEAAF2-C1A8-4D51-8BB6-E9C296986B21}"/>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7" name="A0B49416-1068-42D7-0AF5-99C6460EB5F7">
            <a:extLst>
              <a:ext uri="{FF2B5EF4-FFF2-40B4-BE49-F238E27FC236}">
                <a16:creationId xmlns:a16="http://schemas.microsoft.com/office/drawing/2014/main" id="{92924780-47E9-417B-AE2F-E50C86030F07}"/>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012230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0AE15-94E9-45DD-82F1-D95053ECE0F1}"/>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3" name="Footer Placeholder 2">
            <a:extLst>
              <a:ext uri="{FF2B5EF4-FFF2-40B4-BE49-F238E27FC236}">
                <a16:creationId xmlns:a16="http://schemas.microsoft.com/office/drawing/2014/main" id="{B355D95B-973D-42E7-BC16-8C2B023CCE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10744B-B8A9-4ECA-ADB1-9A9CDB34021F}"/>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5" name="0D3E9B9D-EC46-4B47-449F-30ED668CDDF8">
            <a:extLst>
              <a:ext uri="{FF2B5EF4-FFF2-40B4-BE49-F238E27FC236}">
                <a16:creationId xmlns:a16="http://schemas.microsoft.com/office/drawing/2014/main" id="{4CE6D3DA-EE98-46C0-B942-E591D4C2108E}"/>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6" name="A0B49416-1068-42D7-0AF5-99C6460EB5F7">
            <a:extLst>
              <a:ext uri="{FF2B5EF4-FFF2-40B4-BE49-F238E27FC236}">
                <a16:creationId xmlns:a16="http://schemas.microsoft.com/office/drawing/2014/main" id="{EDBF4FC3-CFF5-4956-8892-1E415F650386}"/>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182164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063D-B22E-44B3-A94E-3DB0E9E46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70B9A4-D939-4D15-9E5B-676E7F5F5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585795-7FB6-4A26-AD21-18931FC3E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81D5BC-6959-4FCF-95B8-2B3D6DAB5FCD}"/>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6" name="Footer Placeholder 5">
            <a:extLst>
              <a:ext uri="{FF2B5EF4-FFF2-40B4-BE49-F238E27FC236}">
                <a16:creationId xmlns:a16="http://schemas.microsoft.com/office/drawing/2014/main" id="{6494EEEC-E719-42EC-B34B-BB53CD927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B2EBD-E940-4FEC-98E5-1671BFBD3E62}"/>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277058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6AE4-8514-4BBF-893E-83AB276C5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D143BC-7461-4761-8202-37C591280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4DBE91-9A61-441D-B046-82BCF1B7D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26830F-053A-4B2C-9ECD-1501EB4C5061}"/>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6" name="Footer Placeholder 5">
            <a:extLst>
              <a:ext uri="{FF2B5EF4-FFF2-40B4-BE49-F238E27FC236}">
                <a16:creationId xmlns:a16="http://schemas.microsoft.com/office/drawing/2014/main" id="{9D8E13A1-3145-4283-AB62-CDC391947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4D2C8-9B5A-4076-8C1C-85DF15D96E7F}"/>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7331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2F983-696D-4D06-B28E-D26FBE052E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A57630-6B73-4B29-A9CF-3F547CCA86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2B1D9-19D4-4B6A-A65A-130B44703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8BEEA-B2DB-4562-BE6A-63DCAB908907}" type="datetimeFigureOut">
              <a:rPr lang="en-US" smtClean="0"/>
              <a:t>4/6/2022</a:t>
            </a:fld>
            <a:endParaRPr lang="en-US"/>
          </a:p>
        </p:txBody>
      </p:sp>
      <p:sp>
        <p:nvSpPr>
          <p:cNvPr id="5" name="Footer Placeholder 4">
            <a:extLst>
              <a:ext uri="{FF2B5EF4-FFF2-40B4-BE49-F238E27FC236}">
                <a16:creationId xmlns:a16="http://schemas.microsoft.com/office/drawing/2014/main" id="{1D5FCEFC-EE83-42FD-B44A-6BB5E6947E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212B46-A3D3-42F2-A03B-F2B466337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464BB-15C9-45B6-BE04-972AA5E9E29B}" type="slidenum">
              <a:rPr lang="en-US" smtClean="0"/>
              <a:t>‹#›</a:t>
            </a:fld>
            <a:endParaRPr lang="en-US"/>
          </a:p>
        </p:txBody>
      </p:sp>
    </p:spTree>
    <p:extLst>
      <p:ext uri="{BB962C8B-B14F-4D97-AF65-F5344CB8AC3E}">
        <p14:creationId xmlns:p14="http://schemas.microsoft.com/office/powerpoint/2010/main" val="3961591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consumerreports.org/cro/2012/12/how-to-save-your-neck-in-a-rear-end-crash/index.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oregondriveredplaybook.org/aa/aa/c1s2p1mirr/html5.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emf"/><Relationship Id="rId18" Type="http://schemas.openxmlformats.org/officeDocument/2006/relationships/image" Target="../media/image22.png"/><Relationship Id="rId3" Type="http://schemas.openxmlformats.org/officeDocument/2006/relationships/image" Target="../media/image7.emf"/><Relationship Id="rId21" Type="http://schemas.openxmlformats.org/officeDocument/2006/relationships/image" Target="../media/image25.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 Type="http://schemas.openxmlformats.org/officeDocument/2006/relationships/image" Target="../media/image6.png"/><Relationship Id="rId16" Type="http://schemas.openxmlformats.org/officeDocument/2006/relationships/image" Target="../media/image20.emf"/><Relationship Id="rId20"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emf"/><Relationship Id="rId19" Type="http://schemas.openxmlformats.org/officeDocument/2006/relationships/image" Target="../media/image23.png"/><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D99EB7-F9FC-4C7B-B143-236E214EFA33}"/>
              </a:ext>
            </a:extLst>
          </p:cNvPr>
          <p:cNvSpPr>
            <a:spLocks noGrp="1"/>
          </p:cNvSpPr>
          <p:nvPr>
            <p:ph type="subTitle" idx="1"/>
          </p:nvPr>
        </p:nvSpPr>
        <p:spPr/>
        <p:txBody>
          <a:bodyPr/>
          <a:lstStyle/>
          <a:p>
            <a:r>
              <a:rPr lang="en-US"/>
              <a:t>Know Your Vehicle:  Basic Operation, Starting Procedures, Stopping, &amp; Steering</a:t>
            </a:r>
          </a:p>
        </p:txBody>
      </p:sp>
    </p:spTree>
    <p:extLst>
      <p:ext uri="{BB962C8B-B14F-4D97-AF65-F5344CB8AC3E}">
        <p14:creationId xmlns:p14="http://schemas.microsoft.com/office/powerpoint/2010/main" val="117030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2F45-10D9-4B47-89E9-D2F56BD92823}"/>
              </a:ext>
            </a:extLst>
          </p:cNvPr>
          <p:cNvSpPr>
            <a:spLocks noGrp="1"/>
          </p:cNvSpPr>
          <p:nvPr>
            <p:ph type="title"/>
          </p:nvPr>
        </p:nvSpPr>
        <p:spPr/>
        <p:txBody>
          <a:bodyPr/>
          <a:lstStyle/>
          <a:p>
            <a:r>
              <a:rPr lang="en-US"/>
              <a:t>Pre-Driving Check Activity</a:t>
            </a:r>
          </a:p>
        </p:txBody>
      </p:sp>
      <p:sp>
        <p:nvSpPr>
          <p:cNvPr id="3" name="Content Placeholder 2">
            <a:extLst>
              <a:ext uri="{FF2B5EF4-FFF2-40B4-BE49-F238E27FC236}">
                <a16:creationId xmlns:a16="http://schemas.microsoft.com/office/drawing/2014/main" id="{13F8FAB9-FDF0-4A21-827D-D342A15D62F9}"/>
              </a:ext>
            </a:extLst>
          </p:cNvPr>
          <p:cNvSpPr>
            <a:spLocks noGrp="1"/>
          </p:cNvSpPr>
          <p:nvPr>
            <p:ph idx="1"/>
          </p:nvPr>
        </p:nvSpPr>
        <p:spPr/>
        <p:txBody>
          <a:bodyPr vert="horz" lIns="91440" tIns="45720" rIns="91440" bIns="45720" rtlCol="0" anchor="t">
            <a:normAutofit/>
          </a:bodyPr>
          <a:lstStyle/>
          <a:p>
            <a:r>
              <a:rPr lang="en-US"/>
              <a:t>Working in pairs, draft a pre-drive checklist</a:t>
            </a:r>
          </a:p>
          <a:p>
            <a:endParaRPr lang="en-US"/>
          </a:p>
          <a:p>
            <a:pPr lvl="1"/>
            <a:r>
              <a:rPr lang="en-US"/>
              <a:t>Checklists should cover preparation for both the vehicle and the driver</a:t>
            </a:r>
            <a:endParaRPr lang="en-US">
              <a:cs typeface="Calibri"/>
            </a:endParaRPr>
          </a:p>
          <a:p>
            <a:endParaRPr lang="en-US"/>
          </a:p>
          <a:p>
            <a:pPr lvl="1"/>
            <a:r>
              <a:rPr lang="en-US"/>
              <a:t>Be prepared to discuss pre-drive checklists as a group</a:t>
            </a:r>
            <a:endParaRPr lang="en-US">
              <a:cs typeface="Calibri"/>
            </a:endParaRPr>
          </a:p>
        </p:txBody>
      </p:sp>
    </p:spTree>
    <p:extLst>
      <p:ext uri="{BB962C8B-B14F-4D97-AF65-F5344CB8AC3E}">
        <p14:creationId xmlns:p14="http://schemas.microsoft.com/office/powerpoint/2010/main" val="392017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44B02-B376-47C1-AE7D-A5693A450FEC}"/>
              </a:ext>
            </a:extLst>
          </p:cNvPr>
          <p:cNvSpPr>
            <a:spLocks noGrp="1"/>
          </p:cNvSpPr>
          <p:nvPr>
            <p:ph type="title"/>
          </p:nvPr>
        </p:nvSpPr>
        <p:spPr/>
        <p:txBody>
          <a:bodyPr/>
          <a:lstStyle/>
          <a:p>
            <a:r>
              <a:rPr lang="en-US"/>
              <a:t>As You Approach Your Vehicle</a:t>
            </a:r>
          </a:p>
        </p:txBody>
      </p:sp>
      <p:sp>
        <p:nvSpPr>
          <p:cNvPr id="3" name="Content Placeholder 2">
            <a:extLst>
              <a:ext uri="{FF2B5EF4-FFF2-40B4-BE49-F238E27FC236}">
                <a16:creationId xmlns:a16="http://schemas.microsoft.com/office/drawing/2014/main" id="{08E58EC1-9C8E-42CE-AF1F-7E207CB93968}"/>
              </a:ext>
            </a:extLst>
          </p:cNvPr>
          <p:cNvSpPr>
            <a:spLocks noGrp="1"/>
          </p:cNvSpPr>
          <p:nvPr>
            <p:ph idx="1"/>
          </p:nvPr>
        </p:nvSpPr>
        <p:spPr/>
        <p:txBody>
          <a:bodyPr/>
          <a:lstStyle/>
          <a:p>
            <a:pPr marL="0" indent="0">
              <a:buNone/>
            </a:pPr>
            <a:r>
              <a:rPr lang="en-US"/>
              <a:t>Name some actions you can perform that will keep you safe before you even get in the vehicle.</a:t>
            </a:r>
          </a:p>
          <a:p>
            <a:pPr marL="0" indent="0">
              <a:buNone/>
            </a:pPr>
            <a:endParaRPr lang="en-US"/>
          </a:p>
          <a:p>
            <a:pPr marL="0" indent="0">
              <a:buNone/>
            </a:pPr>
            <a:endParaRPr lang="en-US"/>
          </a:p>
          <a:p>
            <a:pPr marL="0" indent="0">
              <a:buNone/>
            </a:pPr>
            <a:r>
              <a:rPr lang="en-US"/>
              <a:t>What might you check on the outside of your vehicle?</a:t>
            </a:r>
          </a:p>
        </p:txBody>
      </p:sp>
    </p:spTree>
    <p:extLst>
      <p:ext uri="{BB962C8B-B14F-4D97-AF65-F5344CB8AC3E}">
        <p14:creationId xmlns:p14="http://schemas.microsoft.com/office/powerpoint/2010/main" val="3106211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AA64D-D1B2-43F3-A0E9-133B103F0D43}"/>
              </a:ext>
            </a:extLst>
          </p:cNvPr>
          <p:cNvSpPr>
            <a:spLocks noGrp="1"/>
          </p:cNvSpPr>
          <p:nvPr>
            <p:ph type="title"/>
          </p:nvPr>
        </p:nvSpPr>
        <p:spPr/>
        <p:txBody>
          <a:bodyPr/>
          <a:lstStyle/>
          <a:p>
            <a:r>
              <a:rPr lang="en-US"/>
              <a:t>Before You Start to Drive</a:t>
            </a:r>
          </a:p>
        </p:txBody>
      </p:sp>
      <p:sp>
        <p:nvSpPr>
          <p:cNvPr id="3" name="Content Placeholder 2">
            <a:extLst>
              <a:ext uri="{FF2B5EF4-FFF2-40B4-BE49-F238E27FC236}">
                <a16:creationId xmlns:a16="http://schemas.microsoft.com/office/drawing/2014/main" id="{0B2EB0D1-258E-440A-919F-8B2795B195D2}"/>
              </a:ext>
            </a:extLst>
          </p:cNvPr>
          <p:cNvSpPr>
            <a:spLocks noGrp="1"/>
          </p:cNvSpPr>
          <p:nvPr>
            <p:ph idx="1"/>
          </p:nvPr>
        </p:nvSpPr>
        <p:spPr>
          <a:xfrm>
            <a:off x="466159" y="1487054"/>
            <a:ext cx="11045952" cy="4984614"/>
          </a:xfrm>
        </p:spPr>
        <p:txBody>
          <a:bodyPr vert="horz" lIns="91440" tIns="45720" rIns="91440" bIns="45720" rtlCol="0" anchor="t">
            <a:normAutofit/>
          </a:bodyPr>
          <a:lstStyle/>
          <a:p>
            <a:pPr marL="0" indent="0">
              <a:buNone/>
            </a:pPr>
            <a:r>
              <a:rPr lang="en-US"/>
              <a:t>Let’s brainstorm and list some things we need to do before putting the car in drive.</a:t>
            </a:r>
          </a:p>
        </p:txBody>
      </p:sp>
    </p:spTree>
    <p:extLst>
      <p:ext uri="{BB962C8B-B14F-4D97-AF65-F5344CB8AC3E}">
        <p14:creationId xmlns:p14="http://schemas.microsoft.com/office/powerpoint/2010/main" val="1222869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9BC3-30AA-439E-9D7C-1E55B4580B5F}"/>
              </a:ext>
            </a:extLst>
          </p:cNvPr>
          <p:cNvSpPr>
            <a:spLocks noGrp="1"/>
          </p:cNvSpPr>
          <p:nvPr>
            <p:ph type="title"/>
          </p:nvPr>
        </p:nvSpPr>
        <p:spPr/>
        <p:txBody>
          <a:bodyPr/>
          <a:lstStyle/>
          <a:p>
            <a:r>
              <a:rPr lang="en-US"/>
              <a:t>Adjusting the Vehicle</a:t>
            </a:r>
          </a:p>
        </p:txBody>
      </p:sp>
      <p:sp>
        <p:nvSpPr>
          <p:cNvPr id="3" name="Content Placeholder 2">
            <a:extLst>
              <a:ext uri="{FF2B5EF4-FFF2-40B4-BE49-F238E27FC236}">
                <a16:creationId xmlns:a16="http://schemas.microsoft.com/office/drawing/2014/main" id="{7E34C439-4C0F-4E70-9D7B-BCB3124AC326}"/>
              </a:ext>
            </a:extLst>
          </p:cNvPr>
          <p:cNvSpPr>
            <a:spLocks noGrp="1"/>
          </p:cNvSpPr>
          <p:nvPr>
            <p:ph idx="1"/>
          </p:nvPr>
        </p:nvSpPr>
        <p:spPr/>
        <p:txBody>
          <a:bodyPr/>
          <a:lstStyle/>
          <a:p>
            <a:pPr marL="0" indent="0">
              <a:buNone/>
            </a:pPr>
            <a:r>
              <a:rPr lang="en-US"/>
              <a:t>What adjustments can be made to better match the fit between you and your vehicle?</a:t>
            </a:r>
          </a:p>
          <a:p>
            <a:pPr marL="0" indent="0">
              <a:buNone/>
            </a:pPr>
            <a:endParaRPr lang="en-US"/>
          </a:p>
          <a:p>
            <a:pPr lvl="1"/>
            <a:r>
              <a:rPr lang="en-US"/>
              <a:t>Seat position/head restraint</a:t>
            </a:r>
          </a:p>
          <a:p>
            <a:pPr lvl="1"/>
            <a:r>
              <a:rPr lang="en-US"/>
              <a:t>Steering wheel</a:t>
            </a:r>
          </a:p>
          <a:p>
            <a:pPr lvl="1"/>
            <a:r>
              <a:rPr lang="en-US"/>
              <a:t>Mirrors </a:t>
            </a:r>
          </a:p>
          <a:p>
            <a:pPr lvl="1"/>
            <a:r>
              <a:rPr lang="en-US"/>
              <a:t>Seat belt</a:t>
            </a:r>
          </a:p>
        </p:txBody>
      </p:sp>
    </p:spTree>
    <p:extLst>
      <p:ext uri="{BB962C8B-B14F-4D97-AF65-F5344CB8AC3E}">
        <p14:creationId xmlns:p14="http://schemas.microsoft.com/office/powerpoint/2010/main" val="157674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4AE0-3164-42AF-854D-A31D4B2D4A6B}"/>
              </a:ext>
            </a:extLst>
          </p:cNvPr>
          <p:cNvSpPr>
            <a:spLocks noGrp="1"/>
          </p:cNvSpPr>
          <p:nvPr>
            <p:ph type="title"/>
          </p:nvPr>
        </p:nvSpPr>
        <p:spPr>
          <a:xfrm>
            <a:off x="161544" y="386333"/>
            <a:ext cx="10515600" cy="832868"/>
          </a:xfrm>
        </p:spPr>
        <p:txBody>
          <a:bodyPr/>
          <a:lstStyle/>
          <a:p>
            <a:r>
              <a:rPr lang="en-US"/>
              <a:t>Body Position</a:t>
            </a:r>
          </a:p>
        </p:txBody>
      </p:sp>
      <p:sp>
        <p:nvSpPr>
          <p:cNvPr id="3" name="Content Placeholder 2">
            <a:extLst>
              <a:ext uri="{FF2B5EF4-FFF2-40B4-BE49-F238E27FC236}">
                <a16:creationId xmlns:a16="http://schemas.microsoft.com/office/drawing/2014/main" id="{96FC726F-A7E7-4274-A852-C7CAD64EC0D0}"/>
              </a:ext>
            </a:extLst>
          </p:cNvPr>
          <p:cNvSpPr>
            <a:spLocks noGrp="1"/>
          </p:cNvSpPr>
          <p:nvPr>
            <p:ph idx="1"/>
          </p:nvPr>
        </p:nvSpPr>
        <p:spPr>
          <a:xfrm>
            <a:off x="484632" y="1116330"/>
            <a:ext cx="8216023" cy="1493306"/>
          </a:xfrm>
        </p:spPr>
        <p:txBody>
          <a:bodyPr>
            <a:normAutofit/>
          </a:bodyPr>
          <a:lstStyle/>
          <a:p>
            <a:pPr marL="0" indent="0">
              <a:buNone/>
            </a:pPr>
            <a:r>
              <a:rPr lang="en-US"/>
              <a:t>How should the driver’s body be positioned, relative to the vehicle controls?  Indicate if the following statement is true or false</a:t>
            </a:r>
          </a:p>
          <a:p>
            <a:endParaRPr lang="en-US"/>
          </a:p>
        </p:txBody>
      </p:sp>
      <p:pic>
        <p:nvPicPr>
          <p:cNvPr id="5" name="Picture 4" descr="Man driving a car (royalty free image pexels.com)">
            <a:extLst>
              <a:ext uri="{FF2B5EF4-FFF2-40B4-BE49-F238E27FC236}">
                <a16:creationId xmlns:a16="http://schemas.microsoft.com/office/drawing/2014/main" id="{22D61B99-5013-449D-8185-AC38CCEEB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3743" y="655266"/>
            <a:ext cx="2786561" cy="1857867"/>
          </a:xfrm>
          <a:prstGeom prst="rect">
            <a:avLst/>
          </a:prstGeom>
        </p:spPr>
      </p:pic>
      <p:sp>
        <p:nvSpPr>
          <p:cNvPr id="6" name="TextBox 5">
            <a:extLst>
              <a:ext uri="{FF2B5EF4-FFF2-40B4-BE49-F238E27FC236}">
                <a16:creationId xmlns:a16="http://schemas.microsoft.com/office/drawing/2014/main" id="{5471F4E0-F6B3-46ED-8140-95284CFDFF83}"/>
              </a:ext>
            </a:extLst>
          </p:cNvPr>
          <p:cNvSpPr txBox="1"/>
          <p:nvPr/>
        </p:nvSpPr>
        <p:spPr>
          <a:xfrm>
            <a:off x="484632" y="2513133"/>
            <a:ext cx="9758495" cy="4247317"/>
          </a:xfrm>
          <a:prstGeom prst="rect">
            <a:avLst/>
          </a:prstGeom>
          <a:noFill/>
        </p:spPr>
        <p:txBody>
          <a:bodyPr wrap="square" lIns="91440" tIns="45720" rIns="91440" bIns="45720" rtlCol="0" anchor="t">
            <a:spAutoFit/>
          </a:bodyPr>
          <a:lstStyle/>
          <a:p>
            <a:pPr marL="457200" indent="-457200">
              <a:buFont typeface="Calibri" panose="020F0502020204030204" pitchFamily="34" charset="0"/>
              <a:buChar char="_"/>
            </a:pPr>
            <a:r>
              <a:rPr lang="en-US" sz="2800"/>
              <a:t>Have good posture and sit up straight in the seat.  </a:t>
            </a:r>
          </a:p>
          <a:p>
            <a:pPr marL="457200" indent="-457200">
              <a:buFont typeface="Calibri" panose="020F0502020204030204" pitchFamily="34" charset="0"/>
              <a:buChar char="_"/>
            </a:pPr>
            <a:endParaRPr lang="en-US" sz="2800"/>
          </a:p>
          <a:p>
            <a:pPr marL="457200" indent="-457200">
              <a:buFont typeface="Calibri" panose="020F0502020204030204" pitchFamily="34" charset="0"/>
              <a:buChar char="_"/>
            </a:pPr>
            <a:r>
              <a:rPr lang="en-US" sz="2800"/>
              <a:t>Your legs should comfortably reach all the pedals.  Don’t drive cramped…and certainly don’t sit so far away from the pedals that you have stretch to reach them.</a:t>
            </a:r>
            <a:endParaRPr lang="en-US" sz="2800">
              <a:cs typeface="Calibri"/>
            </a:endParaRPr>
          </a:p>
          <a:p>
            <a:pPr marL="457200" indent="-457200">
              <a:buFont typeface="Calibri" panose="020F0502020204030204" pitchFamily="34" charset="0"/>
              <a:buChar char="_"/>
            </a:pPr>
            <a:endParaRPr lang="en-US" sz="2800"/>
          </a:p>
          <a:p>
            <a:pPr marL="457200" indent="-457200">
              <a:buFont typeface="Calibri" panose="020F0502020204030204" pitchFamily="34" charset="0"/>
              <a:buChar char="_"/>
            </a:pPr>
            <a:r>
              <a:rPr lang="en-US" sz="2800"/>
              <a:t>Your arms should be outreached to the steering wheel with a slight bend—not locked straight, nor too cramped. 10-12 inches is about right.</a:t>
            </a:r>
            <a:endParaRPr lang="en-US" sz="2800">
              <a:cs typeface="Calibri"/>
            </a:endParaRPr>
          </a:p>
          <a:p>
            <a:endParaRPr lang="en-US"/>
          </a:p>
        </p:txBody>
      </p:sp>
      <p:sp>
        <p:nvSpPr>
          <p:cNvPr id="4" name="TextBox 3">
            <a:extLst>
              <a:ext uri="{FF2B5EF4-FFF2-40B4-BE49-F238E27FC236}">
                <a16:creationId xmlns:a16="http://schemas.microsoft.com/office/drawing/2014/main" id="{2EDF9617-D756-4045-BD28-40EB2C38889F}"/>
              </a:ext>
            </a:extLst>
          </p:cNvPr>
          <p:cNvSpPr txBox="1"/>
          <p:nvPr/>
        </p:nvSpPr>
        <p:spPr>
          <a:xfrm>
            <a:off x="484632" y="2513133"/>
            <a:ext cx="443346" cy="461665"/>
          </a:xfrm>
          <a:prstGeom prst="rect">
            <a:avLst/>
          </a:prstGeom>
          <a:noFill/>
        </p:spPr>
        <p:txBody>
          <a:bodyPr wrap="square" lIns="91440" tIns="45720" rIns="91440" bIns="45720" rtlCol="0" anchor="t">
            <a:spAutoFit/>
          </a:bodyPr>
          <a:lstStyle/>
          <a:p>
            <a:r>
              <a:rPr lang="en-US" sz="2400">
                <a:solidFill>
                  <a:srgbClr val="0070C0"/>
                </a:solidFill>
              </a:rPr>
              <a:t>T</a:t>
            </a:r>
          </a:p>
        </p:txBody>
      </p:sp>
      <p:sp>
        <p:nvSpPr>
          <p:cNvPr id="9" name="TextBox 8">
            <a:extLst>
              <a:ext uri="{FF2B5EF4-FFF2-40B4-BE49-F238E27FC236}">
                <a16:creationId xmlns:a16="http://schemas.microsoft.com/office/drawing/2014/main" id="{F5F69CC5-0EDA-46AE-BCD3-799A645EF8C5}"/>
              </a:ext>
            </a:extLst>
          </p:cNvPr>
          <p:cNvSpPr txBox="1"/>
          <p:nvPr/>
        </p:nvSpPr>
        <p:spPr>
          <a:xfrm>
            <a:off x="486141" y="3397355"/>
            <a:ext cx="443346" cy="461665"/>
          </a:xfrm>
          <a:prstGeom prst="rect">
            <a:avLst/>
          </a:prstGeom>
          <a:noFill/>
        </p:spPr>
        <p:txBody>
          <a:bodyPr wrap="square" lIns="91440" tIns="45720" rIns="91440" bIns="45720" rtlCol="0" anchor="t">
            <a:spAutoFit/>
          </a:bodyPr>
          <a:lstStyle/>
          <a:p>
            <a:r>
              <a:rPr lang="en-US" sz="2400">
                <a:solidFill>
                  <a:srgbClr val="0070C0"/>
                </a:solidFill>
              </a:rPr>
              <a:t>T</a:t>
            </a:r>
          </a:p>
        </p:txBody>
      </p:sp>
      <p:sp>
        <p:nvSpPr>
          <p:cNvPr id="11" name="TextBox 10">
            <a:extLst>
              <a:ext uri="{FF2B5EF4-FFF2-40B4-BE49-F238E27FC236}">
                <a16:creationId xmlns:a16="http://schemas.microsoft.com/office/drawing/2014/main" id="{EAAA799D-02C2-4EDF-834C-29540BC214E2}"/>
              </a:ext>
            </a:extLst>
          </p:cNvPr>
          <p:cNvSpPr txBox="1"/>
          <p:nvPr/>
        </p:nvSpPr>
        <p:spPr>
          <a:xfrm>
            <a:off x="486141" y="5102424"/>
            <a:ext cx="443346" cy="461665"/>
          </a:xfrm>
          <a:prstGeom prst="rect">
            <a:avLst/>
          </a:prstGeom>
          <a:noFill/>
        </p:spPr>
        <p:txBody>
          <a:bodyPr wrap="square" lIns="91440" tIns="45720" rIns="91440" bIns="45720" rtlCol="0" anchor="t">
            <a:spAutoFit/>
          </a:bodyPr>
          <a:lstStyle/>
          <a:p>
            <a:r>
              <a:rPr lang="en-US" sz="2400">
                <a:solidFill>
                  <a:srgbClr val="0070C0"/>
                </a:solidFill>
              </a:rPr>
              <a:t>T</a:t>
            </a:r>
          </a:p>
        </p:txBody>
      </p:sp>
    </p:spTree>
    <p:extLst>
      <p:ext uri="{BB962C8B-B14F-4D97-AF65-F5344CB8AC3E}">
        <p14:creationId xmlns:p14="http://schemas.microsoft.com/office/powerpoint/2010/main" val="21174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920F-8F1F-4104-9E7E-540E85068BB7}"/>
              </a:ext>
            </a:extLst>
          </p:cNvPr>
          <p:cNvSpPr>
            <a:spLocks noGrp="1"/>
          </p:cNvSpPr>
          <p:nvPr>
            <p:ph type="title"/>
          </p:nvPr>
        </p:nvSpPr>
        <p:spPr/>
        <p:txBody>
          <a:bodyPr/>
          <a:lstStyle/>
          <a:p>
            <a:r>
              <a:rPr lang="en-US"/>
              <a:t>Adjusting the Head Restraint</a:t>
            </a:r>
          </a:p>
        </p:txBody>
      </p:sp>
      <p:sp>
        <p:nvSpPr>
          <p:cNvPr id="3" name="Content Placeholder 2" descr="Link to Consumer Reports article on How to Save Your Neck in Rear-end Crash">
            <a:extLst>
              <a:ext uri="{FF2B5EF4-FFF2-40B4-BE49-F238E27FC236}">
                <a16:creationId xmlns:a16="http://schemas.microsoft.com/office/drawing/2014/main" id="{7EF03383-DA2B-4320-9B7C-B5EC2FC017FE}"/>
              </a:ext>
            </a:extLst>
          </p:cNvPr>
          <p:cNvSpPr>
            <a:spLocks noGrp="1"/>
          </p:cNvSpPr>
          <p:nvPr>
            <p:ph idx="1"/>
          </p:nvPr>
        </p:nvSpPr>
        <p:spPr/>
        <p:txBody>
          <a:bodyPr/>
          <a:lstStyle/>
          <a:p>
            <a:r>
              <a:rPr lang="en-US"/>
              <a:t>Adjust the top of the head restraint so it is level with the top of your head.  This will protect you from whiplash injury should you crash.</a:t>
            </a:r>
          </a:p>
          <a:p>
            <a:endParaRPr lang="en-US"/>
          </a:p>
          <a:p>
            <a:r>
              <a:rPr lang="en-US">
                <a:hlinkClick r:id="rId2"/>
              </a:rPr>
              <a:t>See How to Save Your Neck in </a:t>
            </a:r>
            <a:br>
              <a:rPr lang="en-US">
                <a:hlinkClick r:id="rId2"/>
              </a:rPr>
            </a:br>
            <a:r>
              <a:rPr lang="en-US">
                <a:hlinkClick r:id="rId2"/>
              </a:rPr>
              <a:t>a Rear-End Crash</a:t>
            </a:r>
            <a:endParaRPr lang="en-US"/>
          </a:p>
        </p:txBody>
      </p:sp>
      <p:pic>
        <p:nvPicPr>
          <p:cNvPr id="4" name="A395651A-F923-4634-AF47-683DF1D4A76E" descr="Girl driving car">
            <a:hlinkClick r:id="rId2"/>
            <a:extLst>
              <a:ext uri="{FF2B5EF4-FFF2-40B4-BE49-F238E27FC236}">
                <a16:creationId xmlns:a16="http://schemas.microsoft.com/office/drawing/2014/main" id="{24AF1C87-8967-4E46-A7C2-C9B26056EBDC}"/>
              </a:ext>
            </a:extLst>
          </p:cNvPr>
          <p:cNvPicPr>
            <a:picLocks noChangeAspect="1"/>
          </p:cNvPicPr>
          <p:nvPr/>
        </p:nvPicPr>
        <p:blipFill>
          <a:blip r:embed="rId3" cstate="print">
            <a:extLst>
              <a:ext uri="{679020CF-4B34-46EC-403C-C3119F09AA61}"/>
            </a:extLst>
          </a:blip>
          <a:stretch>
            <a:fillRect/>
          </a:stretch>
        </p:blipFill>
        <p:spPr>
          <a:xfrm>
            <a:off x="7769808" y="2977981"/>
            <a:ext cx="3352800" cy="2752725"/>
          </a:xfrm>
          <a:prstGeom prst="rect">
            <a:avLst/>
          </a:prstGeom>
        </p:spPr>
      </p:pic>
      <p:sp>
        <p:nvSpPr>
          <p:cNvPr id="5" name="TextBox 4">
            <a:extLst>
              <a:ext uri="{FF2B5EF4-FFF2-40B4-BE49-F238E27FC236}">
                <a16:creationId xmlns:a16="http://schemas.microsoft.com/office/drawing/2014/main" id="{7BAE7374-95A1-4FBB-9474-C3B1A4E4537A}"/>
              </a:ext>
            </a:extLst>
          </p:cNvPr>
          <p:cNvSpPr txBox="1"/>
          <p:nvPr/>
        </p:nvSpPr>
        <p:spPr>
          <a:xfrm>
            <a:off x="829074" y="4104219"/>
            <a:ext cx="157379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Calibri"/>
              </a:rPr>
              <a:t>Consumer reports</a:t>
            </a:r>
          </a:p>
        </p:txBody>
      </p:sp>
    </p:spTree>
    <p:extLst>
      <p:ext uri="{BB962C8B-B14F-4D97-AF65-F5344CB8AC3E}">
        <p14:creationId xmlns:p14="http://schemas.microsoft.com/office/powerpoint/2010/main" val="60881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AC8B0-0D4E-4094-85E8-DD6B4266BF08}"/>
              </a:ext>
            </a:extLst>
          </p:cNvPr>
          <p:cNvSpPr>
            <a:spLocks noGrp="1"/>
          </p:cNvSpPr>
          <p:nvPr>
            <p:ph type="title"/>
          </p:nvPr>
        </p:nvSpPr>
        <p:spPr/>
        <p:txBody>
          <a:bodyPr/>
          <a:lstStyle/>
          <a:p>
            <a:r>
              <a:rPr lang="en-US"/>
              <a:t>Steering Wheel-Hand Position</a:t>
            </a:r>
          </a:p>
        </p:txBody>
      </p:sp>
      <p:sp>
        <p:nvSpPr>
          <p:cNvPr id="3" name="Content Placeholder 2">
            <a:extLst>
              <a:ext uri="{FF2B5EF4-FFF2-40B4-BE49-F238E27FC236}">
                <a16:creationId xmlns:a16="http://schemas.microsoft.com/office/drawing/2014/main" id="{30739B0B-D956-4ECD-8664-2E1DA7F3C222}"/>
              </a:ext>
            </a:extLst>
          </p:cNvPr>
          <p:cNvSpPr>
            <a:spLocks noGrp="1"/>
          </p:cNvSpPr>
          <p:nvPr>
            <p:ph idx="1"/>
          </p:nvPr>
        </p:nvSpPr>
        <p:spPr/>
        <p:txBody>
          <a:bodyPr/>
          <a:lstStyle/>
          <a:p>
            <a:r>
              <a:rPr lang="en-US"/>
              <a:t>Hand position-check for thumb tabs</a:t>
            </a:r>
          </a:p>
          <a:p>
            <a:endParaRPr lang="en-US"/>
          </a:p>
          <a:p>
            <a:r>
              <a:rPr lang="en-US"/>
              <a:t>Check for ability to reach </a:t>
            </a:r>
            <a:br>
              <a:rPr lang="en-US"/>
            </a:br>
            <a:r>
              <a:rPr lang="en-US"/>
              <a:t>secondary controls and pedals</a:t>
            </a:r>
          </a:p>
        </p:txBody>
      </p:sp>
      <p:pic>
        <p:nvPicPr>
          <p:cNvPr id="4" name="4C291A14-6A43-4991-FA16-B0AF1E2B422D" descr="Picture of correct hand position on a steering wheel (9 &amp; 3 position)">
            <a:extLst>
              <a:ext uri="{FF2B5EF4-FFF2-40B4-BE49-F238E27FC236}">
                <a16:creationId xmlns:a16="http://schemas.microsoft.com/office/drawing/2014/main" id="{73EF56C8-F7A8-4815-8A8E-CAA11902C5C8}"/>
              </a:ext>
            </a:extLst>
          </p:cNvPr>
          <p:cNvPicPr>
            <a:picLocks noChangeAspect="1"/>
          </p:cNvPicPr>
          <p:nvPr/>
        </p:nvPicPr>
        <p:blipFill>
          <a:blip r:embed="rId2" cstate="print">
            <a:extLst>
              <a:ext uri="{047A635F-55D9-49BB-1B05-A14B36D580C0}"/>
            </a:extLst>
          </a:blip>
          <a:stretch>
            <a:fillRect/>
          </a:stretch>
        </p:blipFill>
        <p:spPr>
          <a:xfrm>
            <a:off x="6804498" y="2552700"/>
            <a:ext cx="3351179" cy="2380760"/>
          </a:xfrm>
          <a:prstGeom prst="rect">
            <a:avLst/>
          </a:prstGeom>
        </p:spPr>
      </p:pic>
    </p:spTree>
    <p:extLst>
      <p:ext uri="{BB962C8B-B14F-4D97-AF65-F5344CB8AC3E}">
        <p14:creationId xmlns:p14="http://schemas.microsoft.com/office/powerpoint/2010/main" val="302905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514C-AA5D-4EBB-83CF-A432D4FA0F2C}"/>
              </a:ext>
            </a:extLst>
          </p:cNvPr>
          <p:cNvSpPr>
            <a:spLocks noGrp="1"/>
          </p:cNvSpPr>
          <p:nvPr>
            <p:ph type="title"/>
          </p:nvPr>
        </p:nvSpPr>
        <p:spPr/>
        <p:txBody>
          <a:bodyPr/>
          <a:lstStyle/>
          <a:p>
            <a:r>
              <a:rPr lang="en-US"/>
              <a:t>Adjusting the Steering Wheel/Column</a:t>
            </a:r>
          </a:p>
        </p:txBody>
      </p:sp>
      <p:sp>
        <p:nvSpPr>
          <p:cNvPr id="3" name="Content Placeholder 2">
            <a:extLst>
              <a:ext uri="{FF2B5EF4-FFF2-40B4-BE49-F238E27FC236}">
                <a16:creationId xmlns:a16="http://schemas.microsoft.com/office/drawing/2014/main" id="{A9AB8C10-3BBC-45A4-B8A1-0FA2FB250168}"/>
              </a:ext>
            </a:extLst>
          </p:cNvPr>
          <p:cNvSpPr>
            <a:spLocks noGrp="1"/>
          </p:cNvSpPr>
          <p:nvPr>
            <p:ph idx="1"/>
          </p:nvPr>
        </p:nvSpPr>
        <p:spPr>
          <a:xfrm>
            <a:off x="484632" y="1736277"/>
            <a:ext cx="7423955" cy="4440685"/>
          </a:xfrm>
        </p:spPr>
        <p:txBody>
          <a:bodyPr vert="horz" lIns="91440" tIns="45720" rIns="91440" bIns="45720" rtlCol="0" anchor="t">
            <a:normAutofit/>
          </a:bodyPr>
          <a:lstStyle/>
          <a:p>
            <a:r>
              <a:rPr lang="en-US" dirty="0"/>
              <a:t>Some cars even allow for the steering wheel to push into or away from the dash (telescopic).  Consult your owner’s manual for this adjustment.</a:t>
            </a:r>
            <a:endParaRPr lang="en-US"/>
          </a:p>
        </p:txBody>
      </p:sp>
      <p:pic>
        <p:nvPicPr>
          <p:cNvPr id="5" name="Picture 5" descr="steeringwheel.jpg">
            <a:extLst>
              <a:ext uri="{FF2B5EF4-FFF2-40B4-BE49-F238E27FC236}">
                <a16:creationId xmlns:a16="http://schemas.microsoft.com/office/drawing/2014/main" id="{1902D28C-E179-401E-8952-DB342D22BB93}"/>
              </a:ext>
            </a:extLst>
          </p:cNvPr>
          <p:cNvPicPr>
            <a:picLocks noChangeAspect="1"/>
          </p:cNvPicPr>
          <p:nvPr/>
        </p:nvPicPr>
        <p:blipFill>
          <a:blip r:embed="rId2"/>
          <a:stretch>
            <a:fillRect/>
          </a:stretch>
        </p:blipFill>
        <p:spPr>
          <a:xfrm>
            <a:off x="6824877" y="3172714"/>
            <a:ext cx="4660105" cy="3107249"/>
          </a:xfrm>
          <a:prstGeom prst="rect">
            <a:avLst/>
          </a:prstGeom>
        </p:spPr>
      </p:pic>
    </p:spTree>
    <p:extLst>
      <p:ext uri="{BB962C8B-B14F-4D97-AF65-F5344CB8AC3E}">
        <p14:creationId xmlns:p14="http://schemas.microsoft.com/office/powerpoint/2010/main" val="172849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A943-2908-4EE0-961F-B0F10EA03BCA}"/>
              </a:ext>
            </a:extLst>
          </p:cNvPr>
          <p:cNvSpPr>
            <a:spLocks noGrp="1"/>
          </p:cNvSpPr>
          <p:nvPr>
            <p:ph type="title"/>
          </p:nvPr>
        </p:nvSpPr>
        <p:spPr/>
        <p:txBody>
          <a:bodyPr/>
          <a:lstStyle/>
          <a:p>
            <a:r>
              <a:rPr lang="en-US"/>
              <a:t>Adjusting the Seat Belts</a:t>
            </a:r>
          </a:p>
        </p:txBody>
      </p:sp>
      <p:sp>
        <p:nvSpPr>
          <p:cNvPr id="3" name="Content Placeholder 2">
            <a:extLst>
              <a:ext uri="{FF2B5EF4-FFF2-40B4-BE49-F238E27FC236}">
                <a16:creationId xmlns:a16="http://schemas.microsoft.com/office/drawing/2014/main" id="{7067B85B-52F8-4228-A102-8303AA02D3F5}"/>
              </a:ext>
            </a:extLst>
          </p:cNvPr>
          <p:cNvSpPr>
            <a:spLocks noGrp="1"/>
          </p:cNvSpPr>
          <p:nvPr>
            <p:ph idx="1"/>
          </p:nvPr>
        </p:nvSpPr>
        <p:spPr>
          <a:xfrm>
            <a:off x="503104" y="1711895"/>
            <a:ext cx="9077657" cy="4440685"/>
          </a:xfrm>
        </p:spPr>
        <p:txBody>
          <a:bodyPr/>
          <a:lstStyle/>
          <a:p>
            <a:pPr marL="0" indent="0">
              <a:buNone/>
            </a:pPr>
            <a:r>
              <a:rPr lang="en-US"/>
              <a:t>Using your seat belt is the single most effective way to protect yourself in the event of a crash.</a:t>
            </a:r>
          </a:p>
          <a:p>
            <a:r>
              <a:rPr lang="en-US"/>
              <a:t>The lap belt and shoulder belt should be secured across the pelvis and rib cage, which is better able to withstand crash forces than other parts of the body.</a:t>
            </a:r>
          </a:p>
          <a:p>
            <a:r>
              <a:rPr lang="en-US"/>
              <a:t>Place the shoulder belt across the middle of the chest and away from the neck.</a:t>
            </a:r>
          </a:p>
          <a:p>
            <a:r>
              <a:rPr lang="en-US"/>
              <a:t>The lap belt should rest across the hips, not the stomach.</a:t>
            </a:r>
          </a:p>
          <a:p>
            <a:r>
              <a:rPr lang="en-US"/>
              <a:t>NEVER put the shoulder belt behind the back or under the arm.</a:t>
            </a:r>
          </a:p>
        </p:txBody>
      </p:sp>
    </p:spTree>
    <p:extLst>
      <p:ext uri="{BB962C8B-B14F-4D97-AF65-F5344CB8AC3E}">
        <p14:creationId xmlns:p14="http://schemas.microsoft.com/office/powerpoint/2010/main" val="3662849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33E0-31B0-48A9-96D2-BC41B10F1810}"/>
              </a:ext>
            </a:extLst>
          </p:cNvPr>
          <p:cNvSpPr>
            <a:spLocks noGrp="1"/>
          </p:cNvSpPr>
          <p:nvPr>
            <p:ph type="title"/>
          </p:nvPr>
        </p:nvSpPr>
        <p:spPr/>
        <p:txBody>
          <a:bodyPr/>
          <a:lstStyle/>
          <a:p>
            <a:r>
              <a:rPr lang="en-US"/>
              <a:t>Seat Belt Height Adjustment</a:t>
            </a:r>
          </a:p>
        </p:txBody>
      </p:sp>
      <p:sp>
        <p:nvSpPr>
          <p:cNvPr id="3" name="Content Placeholder 2">
            <a:extLst>
              <a:ext uri="{FF2B5EF4-FFF2-40B4-BE49-F238E27FC236}">
                <a16:creationId xmlns:a16="http://schemas.microsoft.com/office/drawing/2014/main" id="{FE074D24-757C-47B1-80B5-9D9072CB0FCC}"/>
              </a:ext>
            </a:extLst>
          </p:cNvPr>
          <p:cNvSpPr>
            <a:spLocks noGrp="1"/>
          </p:cNvSpPr>
          <p:nvPr>
            <p:ph idx="1"/>
          </p:nvPr>
        </p:nvSpPr>
        <p:spPr/>
        <p:txBody>
          <a:bodyPr/>
          <a:lstStyle/>
          <a:p>
            <a:r>
              <a:rPr lang="en-US"/>
              <a:t>The shoulder harness can be adjusted for better fit by adjusting the anchor height above the driver’s left shoulder.</a:t>
            </a:r>
          </a:p>
          <a:p>
            <a:endParaRPr lang="en-US"/>
          </a:p>
          <a:p>
            <a:r>
              <a:rPr lang="en-US"/>
              <a:t>Check your owner’s manual for further information</a:t>
            </a:r>
          </a:p>
        </p:txBody>
      </p:sp>
    </p:spTree>
    <p:extLst>
      <p:ext uri="{BB962C8B-B14F-4D97-AF65-F5344CB8AC3E}">
        <p14:creationId xmlns:p14="http://schemas.microsoft.com/office/powerpoint/2010/main" val="656659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FC4B3-B615-4D32-AAD5-0D2458DC8D41}"/>
              </a:ext>
            </a:extLst>
          </p:cNvPr>
          <p:cNvSpPr>
            <a:spLocks noGrp="1"/>
          </p:cNvSpPr>
          <p:nvPr>
            <p:ph type="title"/>
          </p:nvPr>
        </p:nvSpPr>
        <p:spPr/>
        <p:txBody>
          <a:bodyPr/>
          <a:lstStyle/>
          <a:p>
            <a:r>
              <a:rPr lang="en-US">
                <a:cs typeface="Calibri Light"/>
              </a:rPr>
              <a:t>Session Goals</a:t>
            </a:r>
            <a:endParaRPr lang="en-US"/>
          </a:p>
        </p:txBody>
      </p:sp>
      <p:sp>
        <p:nvSpPr>
          <p:cNvPr id="3" name="Content Placeholder 2">
            <a:extLst>
              <a:ext uri="{FF2B5EF4-FFF2-40B4-BE49-F238E27FC236}">
                <a16:creationId xmlns:a16="http://schemas.microsoft.com/office/drawing/2014/main" id="{92EDBBD5-60C7-4EDA-B0F5-C0AED70F707B}"/>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a:ea typeface="+mn-lt"/>
                <a:cs typeface="+mn-lt"/>
              </a:rPr>
              <a:t>Demonstrate familiarity with the location and navigation of owner’s manuals regarding functions and operations of instruments in the vehicle.</a:t>
            </a:r>
            <a:endParaRPr lang="en-US">
              <a:cs typeface="Calibri" panose="020F0502020204030204"/>
            </a:endParaRPr>
          </a:p>
          <a:p>
            <a:pPr marL="514350" indent="-514350">
              <a:buAutoNum type="arabicPeriod"/>
            </a:pPr>
            <a:r>
              <a:rPr lang="en-US">
                <a:ea typeface="+mn-lt"/>
                <a:cs typeface="+mn-lt"/>
              </a:rPr>
              <a:t>Learn and demonstrate the importance of legal and safe starting, stopping and turning maneuvers.</a:t>
            </a:r>
            <a:endParaRPr lang="en-US">
              <a:cs typeface="Calibri"/>
            </a:endParaRPr>
          </a:p>
          <a:p>
            <a:pPr marL="514350" indent="-514350">
              <a:buAutoNum type="arabicPeriod"/>
            </a:pPr>
            <a:r>
              <a:rPr lang="en-US">
                <a:ea typeface="+mn-lt"/>
                <a:cs typeface="+mn-lt"/>
              </a:rPr>
              <a:t>Demonstrate and explain the importance of appropriate driving space and following distance to help ensure safe driving in all conditions.</a:t>
            </a:r>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2981381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1877-DA65-4947-9EC7-A029037F3F33}"/>
              </a:ext>
            </a:extLst>
          </p:cNvPr>
          <p:cNvSpPr>
            <a:spLocks noGrp="1"/>
          </p:cNvSpPr>
          <p:nvPr>
            <p:ph type="title"/>
          </p:nvPr>
        </p:nvSpPr>
        <p:spPr/>
        <p:txBody>
          <a:bodyPr/>
          <a:lstStyle/>
          <a:p>
            <a:r>
              <a:rPr lang="en-US"/>
              <a:t>Mirror Settings</a:t>
            </a:r>
          </a:p>
        </p:txBody>
      </p:sp>
      <p:sp>
        <p:nvSpPr>
          <p:cNvPr id="3" name="Content Placeholder 2" descr="Link to Oregon Driver Ed Playbook on Modern Mirrors Settings">
            <a:extLst>
              <a:ext uri="{FF2B5EF4-FFF2-40B4-BE49-F238E27FC236}">
                <a16:creationId xmlns:a16="http://schemas.microsoft.com/office/drawing/2014/main" id="{E994B395-1DF8-42B4-BC02-1D175259F75D}"/>
              </a:ext>
            </a:extLst>
          </p:cNvPr>
          <p:cNvSpPr>
            <a:spLocks noGrp="1"/>
          </p:cNvSpPr>
          <p:nvPr>
            <p:ph idx="1"/>
          </p:nvPr>
        </p:nvSpPr>
        <p:spPr>
          <a:xfrm>
            <a:off x="484632" y="1736277"/>
            <a:ext cx="6694381" cy="4440685"/>
          </a:xfrm>
        </p:spPr>
        <p:txBody>
          <a:bodyPr/>
          <a:lstStyle/>
          <a:p>
            <a:r>
              <a:rPr lang="en-US"/>
              <a:t>It is important know how to adjust your mirrors, what can and can’t be seen in them, where your blind spots are.</a:t>
            </a:r>
          </a:p>
          <a:p>
            <a:endParaRPr lang="en-US"/>
          </a:p>
          <a:p>
            <a:r>
              <a:rPr lang="en-US"/>
              <a:t>Let’s review different strategies for setting your mirrors as well as the associated advantages and disadvantages.</a:t>
            </a:r>
          </a:p>
          <a:p>
            <a:endParaRPr lang="en-US"/>
          </a:p>
          <a:p>
            <a:pPr marL="0" indent="0">
              <a:buNone/>
            </a:pPr>
            <a:r>
              <a:rPr lang="en-US">
                <a:hlinkClick r:id="rId2"/>
              </a:rPr>
              <a:t>Strategies for Setting Your Mirrors</a:t>
            </a:r>
            <a:endParaRPr lang="en-US"/>
          </a:p>
        </p:txBody>
      </p:sp>
      <p:pic>
        <p:nvPicPr>
          <p:cNvPr id="4" name="D8F927CA-0003-44D1-6C81-3DA90EF8F44D" descr="Pictures showing driver adjusting the mirror">
            <a:extLst>
              <a:ext uri="{FF2B5EF4-FFF2-40B4-BE49-F238E27FC236}">
                <a16:creationId xmlns:a16="http://schemas.microsoft.com/office/drawing/2014/main" id="{EE0AC48F-3E77-4A83-BF67-D8920CA103A8}"/>
              </a:ext>
            </a:extLst>
          </p:cNvPr>
          <p:cNvPicPr>
            <a:picLocks noChangeAspect="1"/>
          </p:cNvPicPr>
          <p:nvPr/>
        </p:nvPicPr>
        <p:blipFill>
          <a:blip r:embed="rId3" cstate="print">
            <a:extLst>
              <a:ext uri="{DEC7ACF7-81D1-4790-90D2-4AF0A47DED45}"/>
            </a:extLst>
          </a:blip>
          <a:stretch>
            <a:fillRect/>
          </a:stretch>
        </p:blipFill>
        <p:spPr>
          <a:xfrm>
            <a:off x="7478949" y="700945"/>
            <a:ext cx="3795408" cy="5771884"/>
          </a:xfrm>
          <a:prstGeom prst="rect">
            <a:avLst/>
          </a:prstGeom>
        </p:spPr>
      </p:pic>
      <p:sp>
        <p:nvSpPr>
          <p:cNvPr id="5" name="TextBox 4">
            <a:extLst>
              <a:ext uri="{FF2B5EF4-FFF2-40B4-BE49-F238E27FC236}">
                <a16:creationId xmlns:a16="http://schemas.microsoft.com/office/drawing/2014/main" id="{3B962C5A-AC16-456E-80D8-3A3B28B3DFD7}"/>
              </a:ext>
            </a:extLst>
          </p:cNvPr>
          <p:cNvSpPr txBox="1"/>
          <p:nvPr/>
        </p:nvSpPr>
        <p:spPr>
          <a:xfrm>
            <a:off x="1970638" y="5825905"/>
            <a:ext cx="321850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a:latin typeface="Arial"/>
              </a:rPr>
              <a:t>Oregon Driver Risk Prevention Curriculum Playbook</a:t>
            </a:r>
            <a:r>
              <a:rPr lang="en-US" sz="1000">
                <a:latin typeface="Arial"/>
              </a:rPr>
              <a:t>. Oregon Department of Transportation</a:t>
            </a:r>
            <a:endParaRPr lang="en-US" sz="1000">
              <a:cs typeface="Calibri"/>
            </a:endParaRPr>
          </a:p>
        </p:txBody>
      </p:sp>
    </p:spTree>
    <p:extLst>
      <p:ext uri="{BB962C8B-B14F-4D97-AF65-F5344CB8AC3E}">
        <p14:creationId xmlns:p14="http://schemas.microsoft.com/office/powerpoint/2010/main" val="720842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8F36-3D3E-4868-B2B6-35CD529AD032}"/>
              </a:ext>
            </a:extLst>
          </p:cNvPr>
          <p:cNvSpPr>
            <a:spLocks noGrp="1"/>
          </p:cNvSpPr>
          <p:nvPr>
            <p:ph type="title"/>
          </p:nvPr>
        </p:nvSpPr>
        <p:spPr/>
        <p:txBody>
          <a:bodyPr/>
          <a:lstStyle/>
          <a:p>
            <a:r>
              <a:rPr lang="en-US"/>
              <a:t>Adjusting Rearview Mirror</a:t>
            </a:r>
          </a:p>
        </p:txBody>
      </p:sp>
      <p:sp>
        <p:nvSpPr>
          <p:cNvPr id="3" name="Content Placeholder 2">
            <a:extLst>
              <a:ext uri="{FF2B5EF4-FFF2-40B4-BE49-F238E27FC236}">
                <a16:creationId xmlns:a16="http://schemas.microsoft.com/office/drawing/2014/main" id="{091E7977-55C6-4BFB-8949-6714F173E6E9}"/>
              </a:ext>
            </a:extLst>
          </p:cNvPr>
          <p:cNvSpPr>
            <a:spLocks noGrp="1"/>
          </p:cNvSpPr>
          <p:nvPr>
            <p:ph idx="1"/>
          </p:nvPr>
        </p:nvSpPr>
        <p:spPr>
          <a:xfrm>
            <a:off x="484632" y="1736277"/>
            <a:ext cx="6655470" cy="4440685"/>
          </a:xfrm>
        </p:spPr>
        <p:txBody>
          <a:bodyPr/>
          <a:lstStyle/>
          <a:p>
            <a:r>
              <a:rPr lang="en-US"/>
              <a:t>Adjust the rearview mirror so you can see out the entire rear window.</a:t>
            </a:r>
          </a:p>
          <a:p>
            <a:endParaRPr lang="en-US"/>
          </a:p>
          <a:p>
            <a:r>
              <a:rPr lang="en-US"/>
              <a:t>Do not move your head to see the mirror, but instead just glance between the front window and the rearview mirror.</a:t>
            </a:r>
          </a:p>
        </p:txBody>
      </p:sp>
      <p:pic>
        <p:nvPicPr>
          <p:cNvPr id="4" name="178B045B-38B1-427A-3682-F401872C51A3" descr="Girl adjusting the rearview mirror">
            <a:extLst>
              <a:ext uri="{FF2B5EF4-FFF2-40B4-BE49-F238E27FC236}">
                <a16:creationId xmlns:a16="http://schemas.microsoft.com/office/drawing/2014/main" id="{979CBA1A-B820-4139-9144-6DAA59C054C1}"/>
              </a:ext>
            </a:extLst>
          </p:cNvPr>
          <p:cNvPicPr>
            <a:picLocks noChangeAspect="1"/>
          </p:cNvPicPr>
          <p:nvPr/>
        </p:nvPicPr>
        <p:blipFill>
          <a:blip r:embed="rId2" cstate="print">
            <a:extLst>
              <a:ext uri="{3D3CD7A8-1C1D-4C9C-AC47-3E47AE2F3D2D}"/>
            </a:extLst>
          </a:blip>
          <a:stretch>
            <a:fillRect/>
          </a:stretch>
        </p:blipFill>
        <p:spPr>
          <a:xfrm>
            <a:off x="7258401" y="1872980"/>
            <a:ext cx="4448967" cy="2961667"/>
          </a:xfrm>
          <a:prstGeom prst="rect">
            <a:avLst/>
          </a:prstGeom>
        </p:spPr>
      </p:pic>
    </p:spTree>
    <p:extLst>
      <p:ext uri="{BB962C8B-B14F-4D97-AF65-F5344CB8AC3E}">
        <p14:creationId xmlns:p14="http://schemas.microsoft.com/office/powerpoint/2010/main" val="3168821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8F04-267A-47B0-9559-3363335DE34F}"/>
              </a:ext>
            </a:extLst>
          </p:cNvPr>
          <p:cNvSpPr>
            <a:spLocks noGrp="1"/>
          </p:cNvSpPr>
          <p:nvPr>
            <p:ph type="title"/>
          </p:nvPr>
        </p:nvSpPr>
        <p:spPr/>
        <p:txBody>
          <a:bodyPr/>
          <a:lstStyle/>
          <a:p>
            <a:r>
              <a:rPr lang="en-US"/>
              <a:t>Know Where Important Controls are Located</a:t>
            </a:r>
          </a:p>
        </p:txBody>
      </p:sp>
      <p:sp>
        <p:nvSpPr>
          <p:cNvPr id="3" name="Content Placeholder 2">
            <a:extLst>
              <a:ext uri="{FF2B5EF4-FFF2-40B4-BE49-F238E27FC236}">
                <a16:creationId xmlns:a16="http://schemas.microsoft.com/office/drawing/2014/main" id="{EF26E427-F279-4AD2-8833-7DEEB011A452}"/>
              </a:ext>
            </a:extLst>
          </p:cNvPr>
          <p:cNvSpPr>
            <a:spLocks noGrp="1"/>
          </p:cNvSpPr>
          <p:nvPr>
            <p:ph idx="1"/>
          </p:nvPr>
        </p:nvSpPr>
        <p:spPr>
          <a:xfrm>
            <a:off x="484632" y="1736277"/>
            <a:ext cx="4437564" cy="4440685"/>
          </a:xfrm>
        </p:spPr>
        <p:txBody>
          <a:bodyPr>
            <a:normAutofit lnSpcReduction="10000"/>
          </a:bodyPr>
          <a:lstStyle/>
          <a:p>
            <a:r>
              <a:rPr lang="en-US"/>
              <a:t>Door locks</a:t>
            </a:r>
          </a:p>
          <a:p>
            <a:r>
              <a:rPr lang="en-US"/>
              <a:t>Window controls</a:t>
            </a:r>
          </a:p>
          <a:p>
            <a:r>
              <a:rPr lang="en-US"/>
              <a:t>Mirror adjustments</a:t>
            </a:r>
          </a:p>
          <a:p>
            <a:r>
              <a:rPr lang="en-US"/>
              <a:t>Windshield wipers</a:t>
            </a:r>
          </a:p>
          <a:p>
            <a:r>
              <a:rPr lang="en-US"/>
              <a:t>Headlights</a:t>
            </a:r>
          </a:p>
          <a:p>
            <a:r>
              <a:rPr lang="en-US"/>
              <a:t>Emergency hazards</a:t>
            </a:r>
          </a:p>
          <a:p>
            <a:r>
              <a:rPr lang="en-US"/>
              <a:t>Hood release</a:t>
            </a:r>
          </a:p>
          <a:p>
            <a:r>
              <a:rPr lang="en-US"/>
              <a:t>Trunk release</a:t>
            </a:r>
          </a:p>
          <a:p>
            <a:r>
              <a:rPr lang="en-US"/>
              <a:t>Fuel door release</a:t>
            </a:r>
          </a:p>
        </p:txBody>
      </p:sp>
      <p:pic>
        <p:nvPicPr>
          <p:cNvPr id="6" name="D7C4CAB8-3705-4A67-49FA-6728E99343B8" descr="Picture of a car dashboard">
            <a:extLst>
              <a:ext uri="{FF2B5EF4-FFF2-40B4-BE49-F238E27FC236}">
                <a16:creationId xmlns:a16="http://schemas.microsoft.com/office/drawing/2014/main" id="{A8A4EB8F-0662-4BC6-ADC0-CD6FB7C45BAB}"/>
              </a:ext>
            </a:extLst>
          </p:cNvPr>
          <p:cNvPicPr>
            <a:picLocks noChangeAspect="1"/>
          </p:cNvPicPr>
          <p:nvPr/>
        </p:nvPicPr>
        <p:blipFill>
          <a:blip r:embed="rId2" cstate="print">
            <a:extLst>
              <a:ext uri="{A646AC35-03E5-4452-C529-7E6C2357C2D1}"/>
            </a:extLst>
          </a:blip>
          <a:stretch>
            <a:fillRect/>
          </a:stretch>
        </p:blipFill>
        <p:spPr>
          <a:xfrm>
            <a:off x="6319737" y="2179198"/>
            <a:ext cx="4451088" cy="2830546"/>
          </a:xfrm>
          <a:prstGeom prst="rect">
            <a:avLst/>
          </a:prstGeom>
        </p:spPr>
      </p:pic>
    </p:spTree>
    <p:extLst>
      <p:ext uri="{BB962C8B-B14F-4D97-AF65-F5344CB8AC3E}">
        <p14:creationId xmlns:p14="http://schemas.microsoft.com/office/powerpoint/2010/main" val="3332316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145B-A113-4438-B193-D857366DB0A1}"/>
              </a:ext>
            </a:extLst>
          </p:cNvPr>
          <p:cNvSpPr>
            <a:spLocks noGrp="1"/>
          </p:cNvSpPr>
          <p:nvPr>
            <p:ph type="title"/>
          </p:nvPr>
        </p:nvSpPr>
        <p:spPr/>
        <p:txBody>
          <a:bodyPr/>
          <a:lstStyle/>
          <a:p>
            <a:r>
              <a:rPr lang="en-US"/>
              <a:t>Starting the Engine</a:t>
            </a:r>
          </a:p>
        </p:txBody>
      </p:sp>
      <p:sp>
        <p:nvSpPr>
          <p:cNvPr id="3" name="Content Placeholder 2">
            <a:extLst>
              <a:ext uri="{FF2B5EF4-FFF2-40B4-BE49-F238E27FC236}">
                <a16:creationId xmlns:a16="http://schemas.microsoft.com/office/drawing/2014/main" id="{73789AE7-FA96-4E8F-B61E-45ADF9BF5363}"/>
              </a:ext>
            </a:extLst>
          </p:cNvPr>
          <p:cNvSpPr>
            <a:spLocks noGrp="1"/>
          </p:cNvSpPr>
          <p:nvPr>
            <p:ph idx="1"/>
          </p:nvPr>
        </p:nvSpPr>
        <p:spPr/>
        <p:txBody>
          <a:bodyPr/>
          <a:lstStyle/>
          <a:p>
            <a:r>
              <a:rPr lang="en-US"/>
              <a:t>Check the gear shifter to ensure it is in (P)Park or (N)Neutral</a:t>
            </a:r>
          </a:p>
          <a:p>
            <a:r>
              <a:rPr lang="en-US"/>
              <a:t>Place your foot on the brake pedal</a:t>
            </a:r>
          </a:p>
          <a:p>
            <a:r>
              <a:rPr lang="en-US"/>
              <a:t>Turn the ignition key or press the Start button</a:t>
            </a:r>
          </a:p>
          <a:p>
            <a:r>
              <a:rPr lang="en-US"/>
              <a:t>Stop turning the key/pressing the Start button as soon as the engine starts</a:t>
            </a:r>
          </a:p>
          <a:p>
            <a:r>
              <a:rPr lang="en-US"/>
              <a:t>Check all your gauges to makes sure there are no warning lights</a:t>
            </a:r>
          </a:p>
          <a:p>
            <a:r>
              <a:rPr lang="en-US"/>
              <a:t>Turn on your day-time running lights/low beam headlights</a:t>
            </a:r>
          </a:p>
          <a:p>
            <a:r>
              <a:rPr lang="en-US"/>
              <a:t>With foot still on brake, shift the car into (D)Drive.  When you release the brake, the car will move (idling).</a:t>
            </a:r>
          </a:p>
        </p:txBody>
      </p:sp>
    </p:spTree>
    <p:extLst>
      <p:ext uri="{BB962C8B-B14F-4D97-AF65-F5344CB8AC3E}">
        <p14:creationId xmlns:p14="http://schemas.microsoft.com/office/powerpoint/2010/main" val="142813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C591D-27E4-4462-941F-C8E56691B28B}"/>
              </a:ext>
            </a:extLst>
          </p:cNvPr>
          <p:cNvSpPr>
            <a:spLocks noGrp="1"/>
          </p:cNvSpPr>
          <p:nvPr>
            <p:ph type="title"/>
          </p:nvPr>
        </p:nvSpPr>
        <p:spPr/>
        <p:txBody>
          <a:bodyPr/>
          <a:lstStyle/>
          <a:p>
            <a:r>
              <a:rPr lang="en-US"/>
              <a:t>Steering Techniques</a:t>
            </a:r>
          </a:p>
        </p:txBody>
      </p:sp>
      <p:sp>
        <p:nvSpPr>
          <p:cNvPr id="3" name="Content Placeholder 2">
            <a:extLst>
              <a:ext uri="{FF2B5EF4-FFF2-40B4-BE49-F238E27FC236}">
                <a16:creationId xmlns:a16="http://schemas.microsoft.com/office/drawing/2014/main" id="{AAB11960-9AD7-4234-AEC2-8E94400E5B3A}"/>
              </a:ext>
            </a:extLst>
          </p:cNvPr>
          <p:cNvSpPr>
            <a:spLocks noGrp="1"/>
          </p:cNvSpPr>
          <p:nvPr>
            <p:ph idx="1"/>
          </p:nvPr>
        </p:nvSpPr>
        <p:spPr/>
        <p:txBody>
          <a:bodyPr/>
          <a:lstStyle/>
          <a:p>
            <a:pPr marL="0" indent="0">
              <a:buNone/>
            </a:pPr>
            <a:r>
              <a:rPr lang="en-US"/>
              <a:t>Three steering techniques:</a:t>
            </a:r>
          </a:p>
          <a:p>
            <a:pPr lvl="1"/>
            <a:r>
              <a:rPr lang="en-US" sz="2800"/>
              <a:t>Hand-over-hand steering</a:t>
            </a:r>
          </a:p>
          <a:p>
            <a:pPr lvl="1"/>
            <a:r>
              <a:rPr lang="en-US" sz="2800"/>
              <a:t>Hand-to-hand steering</a:t>
            </a:r>
          </a:p>
          <a:p>
            <a:pPr lvl="1"/>
            <a:r>
              <a:rPr lang="en-US" sz="2800"/>
              <a:t>One-hand steering</a:t>
            </a:r>
          </a:p>
          <a:p>
            <a:endParaRPr lang="en-US"/>
          </a:p>
          <a:p>
            <a:pPr marL="0" indent="0">
              <a:buNone/>
            </a:pPr>
            <a:r>
              <a:rPr lang="en-US"/>
              <a:t>Keep your thumbs poised on the outside of the wheel rather than a full, tight grip.  Just relax.</a:t>
            </a:r>
          </a:p>
        </p:txBody>
      </p:sp>
    </p:spTree>
    <p:extLst>
      <p:ext uri="{BB962C8B-B14F-4D97-AF65-F5344CB8AC3E}">
        <p14:creationId xmlns:p14="http://schemas.microsoft.com/office/powerpoint/2010/main" val="3008096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DC3B-B0D9-4C48-8EDF-9C9CFCEB2B07}"/>
              </a:ext>
            </a:extLst>
          </p:cNvPr>
          <p:cNvSpPr>
            <a:spLocks noGrp="1"/>
          </p:cNvSpPr>
          <p:nvPr>
            <p:ph type="title"/>
          </p:nvPr>
        </p:nvSpPr>
        <p:spPr/>
        <p:txBody>
          <a:bodyPr/>
          <a:lstStyle/>
          <a:p>
            <a:r>
              <a:rPr lang="en-US"/>
              <a:t>Hand-Over-Hand Steering</a:t>
            </a:r>
          </a:p>
        </p:txBody>
      </p:sp>
      <p:sp>
        <p:nvSpPr>
          <p:cNvPr id="3" name="Content Placeholder 2">
            <a:extLst>
              <a:ext uri="{FF2B5EF4-FFF2-40B4-BE49-F238E27FC236}">
                <a16:creationId xmlns:a16="http://schemas.microsoft.com/office/drawing/2014/main" id="{32F5C770-7614-46D5-B41A-84BA35CDA58A}"/>
              </a:ext>
            </a:extLst>
          </p:cNvPr>
          <p:cNvSpPr>
            <a:spLocks noGrp="1"/>
          </p:cNvSpPr>
          <p:nvPr>
            <p:ph idx="1"/>
          </p:nvPr>
        </p:nvSpPr>
        <p:spPr>
          <a:xfrm>
            <a:off x="484632" y="1736277"/>
            <a:ext cx="9029019" cy="4440685"/>
          </a:xfrm>
        </p:spPr>
        <p:txBody>
          <a:bodyPr/>
          <a:lstStyle/>
          <a:p>
            <a:r>
              <a:rPr lang="en-US" dirty="0"/>
              <a:t>Grasp the steering wheel with your right hand at 3 o’clock and your left hand at 9 o’clock</a:t>
            </a:r>
          </a:p>
          <a:p>
            <a:r>
              <a:rPr lang="en-US" dirty="0"/>
              <a:t>Use the opposite hand of the turning direction to start the turn</a:t>
            </a:r>
          </a:p>
          <a:p>
            <a:r>
              <a:rPr lang="en-US" dirty="0"/>
              <a:t>One hand pushes the steering wheel up, past the 12 o’clock position, while the other hand reaches up to the 12 o’clock position, and pulls down towards 9 or 3 o’clock rotating the wheel in this fashion for the degree of turning needed.</a:t>
            </a:r>
          </a:p>
          <a:p>
            <a:r>
              <a:rPr lang="en-US" dirty="0"/>
              <a:t>Hence called “hand-over-hand”, H-O-H technique.</a:t>
            </a:r>
          </a:p>
        </p:txBody>
      </p:sp>
      <p:pic>
        <p:nvPicPr>
          <p:cNvPr id="5" name="Picture 4" descr="Picture shows Hand Over Hand Steering technique">
            <a:extLst>
              <a:ext uri="{FF2B5EF4-FFF2-40B4-BE49-F238E27FC236}">
                <a16:creationId xmlns:a16="http://schemas.microsoft.com/office/drawing/2014/main" id="{D38CEBB5-84E4-40DD-9389-8297DA67BF92}"/>
              </a:ext>
            </a:extLst>
          </p:cNvPr>
          <p:cNvPicPr>
            <a:picLocks noChangeAspect="1"/>
          </p:cNvPicPr>
          <p:nvPr/>
        </p:nvPicPr>
        <p:blipFill>
          <a:blip r:embed="rId2"/>
          <a:stretch>
            <a:fillRect/>
          </a:stretch>
        </p:blipFill>
        <p:spPr>
          <a:xfrm>
            <a:off x="9815526" y="515566"/>
            <a:ext cx="1891842" cy="6342434"/>
          </a:xfrm>
          <a:prstGeom prst="rect">
            <a:avLst/>
          </a:prstGeom>
        </p:spPr>
      </p:pic>
      <p:sp>
        <p:nvSpPr>
          <p:cNvPr id="4" name="TextBox 3">
            <a:extLst>
              <a:ext uri="{FF2B5EF4-FFF2-40B4-BE49-F238E27FC236}">
                <a16:creationId xmlns:a16="http://schemas.microsoft.com/office/drawing/2014/main" id="{B092BDDA-8387-4640-8C39-8556A4589BC7}"/>
              </a:ext>
            </a:extLst>
          </p:cNvPr>
          <p:cNvSpPr txBox="1"/>
          <p:nvPr/>
        </p:nvSpPr>
        <p:spPr>
          <a:xfrm>
            <a:off x="6904567" y="5909733"/>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Arial"/>
              </a:rPr>
              <a:t>Used with permission from National Highway Traffic Safety Association. </a:t>
            </a:r>
            <a:r>
              <a:rPr lang="en-US" sz="1000" i="1" dirty="0">
                <a:latin typeface="Arial"/>
              </a:rPr>
              <a:t>Using Efficient Steering Techniques.</a:t>
            </a:r>
            <a:endParaRPr lang="en-US" sz="1000" dirty="0">
              <a:cs typeface="Calibri"/>
            </a:endParaRPr>
          </a:p>
        </p:txBody>
      </p:sp>
    </p:spTree>
    <p:extLst>
      <p:ext uri="{BB962C8B-B14F-4D97-AF65-F5344CB8AC3E}">
        <p14:creationId xmlns:p14="http://schemas.microsoft.com/office/powerpoint/2010/main" val="387467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9BC2-EF41-494C-BF2D-949BE6F467B2}"/>
              </a:ext>
            </a:extLst>
          </p:cNvPr>
          <p:cNvSpPr>
            <a:spLocks noGrp="1"/>
          </p:cNvSpPr>
          <p:nvPr>
            <p:ph type="title"/>
          </p:nvPr>
        </p:nvSpPr>
        <p:spPr/>
        <p:txBody>
          <a:bodyPr/>
          <a:lstStyle/>
          <a:p>
            <a:r>
              <a:rPr lang="en-US"/>
              <a:t>Hand-to-Hand Steering</a:t>
            </a:r>
          </a:p>
        </p:txBody>
      </p:sp>
      <p:sp>
        <p:nvSpPr>
          <p:cNvPr id="3" name="Content Placeholder 2">
            <a:extLst>
              <a:ext uri="{FF2B5EF4-FFF2-40B4-BE49-F238E27FC236}">
                <a16:creationId xmlns:a16="http://schemas.microsoft.com/office/drawing/2014/main" id="{B129477B-923A-431B-BF92-3E7387471EE3}"/>
              </a:ext>
            </a:extLst>
          </p:cNvPr>
          <p:cNvSpPr>
            <a:spLocks noGrp="1"/>
          </p:cNvSpPr>
          <p:nvPr>
            <p:ph idx="1"/>
          </p:nvPr>
        </p:nvSpPr>
        <p:spPr>
          <a:xfrm>
            <a:off x="484632" y="1478604"/>
            <a:ext cx="9174934" cy="4863829"/>
          </a:xfrm>
        </p:spPr>
        <p:txBody>
          <a:bodyPr vert="horz" lIns="91440" tIns="45720" rIns="91440" bIns="45720" rtlCol="0" anchor="t">
            <a:normAutofit/>
          </a:bodyPr>
          <a:lstStyle/>
          <a:p>
            <a:r>
              <a:rPr lang="en-US"/>
              <a:t>This is another steering method that may be used for making turns</a:t>
            </a:r>
            <a:endParaRPr lang="en-US">
              <a:cs typeface="Calibri"/>
            </a:endParaRPr>
          </a:p>
          <a:p>
            <a:r>
              <a:rPr lang="en-US"/>
              <a:t>Starting at the 9 &amp; 3 position on the wheel, one hand pushes up on the steering wheel to the 12 o’clock position while the other hand slides to the top and then pulls the wheel down, repeating the action until the turn is complete</a:t>
            </a:r>
          </a:p>
          <a:p>
            <a:r>
              <a:rPr lang="en-US"/>
              <a:t>This is something called “feeding” the wheel or “H-T-H” hand to hand steering technique.  Both hands are always employed in the steering and wrists never cross.</a:t>
            </a:r>
          </a:p>
          <a:p>
            <a:r>
              <a:rPr lang="en-US"/>
              <a:t>Try testing both H-O-H or H-T-H to see which technique works best for you</a:t>
            </a:r>
          </a:p>
        </p:txBody>
      </p:sp>
      <p:pic>
        <p:nvPicPr>
          <p:cNvPr id="4" name="Picture 3" descr="Picture show Hand to Hand Steering Technique">
            <a:extLst>
              <a:ext uri="{FF2B5EF4-FFF2-40B4-BE49-F238E27FC236}">
                <a16:creationId xmlns:a16="http://schemas.microsoft.com/office/drawing/2014/main" id="{3184A77D-7930-47EA-8008-A0CC9F7D494A}"/>
              </a:ext>
            </a:extLst>
          </p:cNvPr>
          <p:cNvPicPr>
            <a:picLocks noChangeAspect="1"/>
          </p:cNvPicPr>
          <p:nvPr/>
        </p:nvPicPr>
        <p:blipFill>
          <a:blip r:embed="rId2"/>
          <a:stretch>
            <a:fillRect/>
          </a:stretch>
        </p:blipFill>
        <p:spPr>
          <a:xfrm>
            <a:off x="9728838" y="386332"/>
            <a:ext cx="1896611" cy="6342433"/>
          </a:xfrm>
          <a:prstGeom prst="rect">
            <a:avLst/>
          </a:prstGeom>
        </p:spPr>
      </p:pic>
      <p:sp>
        <p:nvSpPr>
          <p:cNvPr id="6" name="TextBox 5">
            <a:extLst>
              <a:ext uri="{FF2B5EF4-FFF2-40B4-BE49-F238E27FC236}">
                <a16:creationId xmlns:a16="http://schemas.microsoft.com/office/drawing/2014/main" id="{BECA43B2-057F-4810-AEB3-F5493D850CF8}"/>
              </a:ext>
            </a:extLst>
          </p:cNvPr>
          <p:cNvSpPr txBox="1"/>
          <p:nvPr/>
        </p:nvSpPr>
        <p:spPr>
          <a:xfrm>
            <a:off x="6904567" y="5941484"/>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rPr>
              <a:t>Used with permission from National Highway Traffic Safety Association. </a:t>
            </a:r>
            <a:r>
              <a:rPr lang="en-US" sz="1000" i="1">
                <a:latin typeface="Arial"/>
              </a:rPr>
              <a:t>Using Efficient Steering Techniques.</a:t>
            </a:r>
            <a:endParaRPr lang="en-US" sz="1000">
              <a:cs typeface="Calibri"/>
            </a:endParaRPr>
          </a:p>
        </p:txBody>
      </p:sp>
    </p:spTree>
    <p:extLst>
      <p:ext uri="{BB962C8B-B14F-4D97-AF65-F5344CB8AC3E}">
        <p14:creationId xmlns:p14="http://schemas.microsoft.com/office/powerpoint/2010/main" val="902358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5EC3-CEB8-4301-BB03-07D1B9D5F5F7}"/>
              </a:ext>
            </a:extLst>
          </p:cNvPr>
          <p:cNvSpPr>
            <a:spLocks noGrp="1"/>
          </p:cNvSpPr>
          <p:nvPr>
            <p:ph type="title"/>
          </p:nvPr>
        </p:nvSpPr>
        <p:spPr/>
        <p:txBody>
          <a:bodyPr/>
          <a:lstStyle/>
          <a:p>
            <a:r>
              <a:rPr lang="en-US"/>
              <a:t>One-Handed Steering</a:t>
            </a:r>
          </a:p>
        </p:txBody>
      </p:sp>
      <p:sp>
        <p:nvSpPr>
          <p:cNvPr id="3" name="Content Placeholder 2">
            <a:extLst>
              <a:ext uri="{FF2B5EF4-FFF2-40B4-BE49-F238E27FC236}">
                <a16:creationId xmlns:a16="http://schemas.microsoft.com/office/drawing/2014/main" id="{D3B09A72-75C7-4886-A60B-C3D240A48757}"/>
              </a:ext>
            </a:extLst>
          </p:cNvPr>
          <p:cNvSpPr>
            <a:spLocks noGrp="1"/>
          </p:cNvSpPr>
          <p:nvPr>
            <p:ph idx="1"/>
          </p:nvPr>
        </p:nvSpPr>
        <p:spPr>
          <a:xfrm>
            <a:off x="484632" y="1736277"/>
            <a:ext cx="8386994" cy="4440685"/>
          </a:xfrm>
        </p:spPr>
        <p:txBody>
          <a:bodyPr/>
          <a:lstStyle/>
          <a:p>
            <a:r>
              <a:rPr lang="en-US"/>
              <a:t>Why isn’t One-Handed Steering recommended to use when driving?</a:t>
            </a:r>
          </a:p>
          <a:p>
            <a:endParaRPr lang="en-US"/>
          </a:p>
          <a:p>
            <a:r>
              <a:rPr lang="en-US"/>
              <a:t>One-handed steering is only recommended when you are backing up.</a:t>
            </a:r>
          </a:p>
          <a:p>
            <a:endParaRPr lang="en-US"/>
          </a:p>
          <a:p>
            <a:r>
              <a:rPr lang="en-US"/>
              <a:t>Steering with just your palm on the wheel is dangerous as you hand may slip from the wheel.</a:t>
            </a:r>
          </a:p>
        </p:txBody>
      </p:sp>
      <p:pic>
        <p:nvPicPr>
          <p:cNvPr id="4" name="659671CB-0843-4861-A0AA-F285D792C442" descr="Picture of man in drivers seat backing up the car">
            <a:extLst>
              <a:ext uri="{FF2B5EF4-FFF2-40B4-BE49-F238E27FC236}">
                <a16:creationId xmlns:a16="http://schemas.microsoft.com/office/drawing/2014/main" id="{8DD82B14-9164-4496-BD0A-396E253C42B0}"/>
              </a:ext>
            </a:extLst>
          </p:cNvPr>
          <p:cNvPicPr>
            <a:picLocks noChangeAspect="1"/>
          </p:cNvPicPr>
          <p:nvPr/>
        </p:nvPicPr>
        <p:blipFill>
          <a:blip r:embed="rId2" cstate="print">
            <a:extLst>
              <a:ext uri="{7858F78C-7651-4CE9-3ACA-44811F61AC16}"/>
            </a:extLst>
          </a:blip>
          <a:stretch>
            <a:fillRect/>
          </a:stretch>
        </p:blipFill>
        <p:spPr>
          <a:xfrm>
            <a:off x="8959676" y="2327185"/>
            <a:ext cx="2898584" cy="2155081"/>
          </a:xfrm>
          <a:prstGeom prst="rect">
            <a:avLst/>
          </a:prstGeom>
        </p:spPr>
      </p:pic>
      <p:sp>
        <p:nvSpPr>
          <p:cNvPr id="7" name="TextBox 6">
            <a:extLst>
              <a:ext uri="{FF2B5EF4-FFF2-40B4-BE49-F238E27FC236}">
                <a16:creationId xmlns:a16="http://schemas.microsoft.com/office/drawing/2014/main" id="{C3BD5BDB-B3F7-4865-B6E8-AB1846570FB1}"/>
              </a:ext>
            </a:extLst>
          </p:cNvPr>
          <p:cNvSpPr txBox="1"/>
          <p:nvPr/>
        </p:nvSpPr>
        <p:spPr>
          <a:xfrm>
            <a:off x="9302151" y="4488261"/>
            <a:ext cx="2261532" cy="553998"/>
          </a:xfrm>
          <a:prstGeom prst="rect">
            <a:avLst/>
          </a:prstGeom>
          <a:noFill/>
        </p:spPr>
        <p:txBody>
          <a:bodyPr wrap="square" lIns="91440" tIns="45720" rIns="91440" bIns="45720" rtlCol="0" anchor="t">
            <a:spAutoFit/>
          </a:bodyPr>
          <a:lstStyle/>
          <a:p>
            <a:r>
              <a:rPr lang="en-US" sz="1000">
                <a:latin typeface="Arial"/>
                <a:cs typeface="Arial"/>
              </a:rPr>
              <a:t>Used with permission from National Highway Traffic Safety Association. Using Efficient Steering Techniques.</a:t>
            </a:r>
            <a:endParaRPr lang="en-US" sz="1000"/>
          </a:p>
        </p:txBody>
      </p:sp>
    </p:spTree>
    <p:extLst>
      <p:ext uri="{BB962C8B-B14F-4D97-AF65-F5344CB8AC3E}">
        <p14:creationId xmlns:p14="http://schemas.microsoft.com/office/powerpoint/2010/main" val="3817900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E6401-C978-4FCB-82D1-D283B8B6F783}"/>
              </a:ext>
            </a:extLst>
          </p:cNvPr>
          <p:cNvSpPr>
            <a:spLocks noGrp="1"/>
          </p:cNvSpPr>
          <p:nvPr>
            <p:ph type="title"/>
          </p:nvPr>
        </p:nvSpPr>
        <p:spPr/>
        <p:txBody>
          <a:bodyPr/>
          <a:lstStyle/>
          <a:p>
            <a:r>
              <a:rPr lang="en-US"/>
              <a:t>Steering Wheel Grip</a:t>
            </a:r>
          </a:p>
        </p:txBody>
      </p:sp>
      <p:sp>
        <p:nvSpPr>
          <p:cNvPr id="3" name="Content Placeholder 2">
            <a:extLst>
              <a:ext uri="{FF2B5EF4-FFF2-40B4-BE49-F238E27FC236}">
                <a16:creationId xmlns:a16="http://schemas.microsoft.com/office/drawing/2014/main" id="{28E16EE0-EA61-457D-80E0-5D6CF3BB72F9}"/>
              </a:ext>
            </a:extLst>
          </p:cNvPr>
          <p:cNvSpPr>
            <a:spLocks noGrp="1"/>
          </p:cNvSpPr>
          <p:nvPr>
            <p:ph idx="1"/>
          </p:nvPr>
        </p:nvSpPr>
        <p:spPr>
          <a:xfrm>
            <a:off x="484632" y="1736277"/>
            <a:ext cx="7842245" cy="4440685"/>
          </a:xfrm>
        </p:spPr>
        <p:txBody>
          <a:bodyPr vert="horz" lIns="91440" tIns="45720" rIns="91440" bIns="45720" rtlCol="0" anchor="t">
            <a:normAutofit/>
          </a:bodyPr>
          <a:lstStyle/>
          <a:p>
            <a:pPr marL="0" indent="0">
              <a:buNone/>
            </a:pPr>
            <a:r>
              <a:rPr lang="en-US"/>
              <a:t>There is no need for a death grip on your steering wheel.  Comfortably, grip your steering wheel at the 9 &amp; 3 position, or the 8 &amp; 4 position.  Do what is more comfortable for you, the driver.</a:t>
            </a:r>
          </a:p>
          <a:p>
            <a:pPr marL="0" indent="0">
              <a:buNone/>
            </a:pPr>
            <a:endParaRPr lang="en-US"/>
          </a:p>
          <a:p>
            <a:pPr marL="0" indent="0">
              <a:buNone/>
            </a:pPr>
            <a:r>
              <a:rPr lang="en-US"/>
              <a:t>A tense driver is not a safe driver.  Be relaxed – don’t lock your elbows, but instead have a slight bend in your outreached arms.</a:t>
            </a:r>
          </a:p>
        </p:txBody>
      </p:sp>
      <p:pic>
        <p:nvPicPr>
          <p:cNvPr id="4" name="8B0FDA77-E073-44AB-58CF-7643E9208C4B" descr="Picture shows driver holding the steering wheel">
            <a:extLst>
              <a:ext uri="{FF2B5EF4-FFF2-40B4-BE49-F238E27FC236}">
                <a16:creationId xmlns:a16="http://schemas.microsoft.com/office/drawing/2014/main" id="{E8B35922-327F-43BE-A4E3-F73384107F4D}"/>
              </a:ext>
            </a:extLst>
          </p:cNvPr>
          <p:cNvPicPr>
            <a:picLocks noChangeAspect="1"/>
          </p:cNvPicPr>
          <p:nvPr/>
        </p:nvPicPr>
        <p:blipFill>
          <a:blip r:embed="rId2" cstate="print">
            <a:extLst>
              <a:ext uri="{6A71F96F-C844-4FAF-EC2D-5181AA8D44D6}"/>
            </a:extLst>
          </a:blip>
          <a:stretch>
            <a:fillRect/>
          </a:stretch>
        </p:blipFill>
        <p:spPr>
          <a:xfrm>
            <a:off x="8490301" y="1871359"/>
            <a:ext cx="2533650" cy="2438400"/>
          </a:xfrm>
          <a:prstGeom prst="rect">
            <a:avLst/>
          </a:prstGeom>
        </p:spPr>
      </p:pic>
      <p:sp>
        <p:nvSpPr>
          <p:cNvPr id="5" name="TextBox 4">
            <a:extLst>
              <a:ext uri="{FF2B5EF4-FFF2-40B4-BE49-F238E27FC236}">
                <a16:creationId xmlns:a16="http://schemas.microsoft.com/office/drawing/2014/main" id="{70D2B248-CF42-4723-9C8D-93D9E9547B45}"/>
              </a:ext>
            </a:extLst>
          </p:cNvPr>
          <p:cNvSpPr txBox="1"/>
          <p:nvPr/>
        </p:nvSpPr>
        <p:spPr>
          <a:xfrm>
            <a:off x="8585419" y="4390181"/>
            <a:ext cx="2253988" cy="553998"/>
          </a:xfrm>
          <a:prstGeom prst="rect">
            <a:avLst/>
          </a:prstGeom>
          <a:noFill/>
        </p:spPr>
        <p:txBody>
          <a:bodyPr wrap="square" lIns="91440" tIns="45720" rIns="91440" bIns="45720" rtlCol="0" anchor="t">
            <a:spAutoFit/>
          </a:bodyPr>
          <a:lstStyle/>
          <a:p>
            <a:r>
              <a:rPr lang="en-US" sz="1000">
                <a:latin typeface="Arial"/>
                <a:cs typeface="Arial"/>
              </a:rPr>
              <a:t>Used with permission from National Highway Traffic Safety Association. Using Efficient Steering Techniques.</a:t>
            </a:r>
            <a:endParaRPr lang="en-US" sz="1000"/>
          </a:p>
        </p:txBody>
      </p:sp>
    </p:spTree>
    <p:extLst>
      <p:ext uri="{BB962C8B-B14F-4D97-AF65-F5344CB8AC3E}">
        <p14:creationId xmlns:p14="http://schemas.microsoft.com/office/powerpoint/2010/main" val="2113686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80A2-DDE8-4B5D-A743-30416B820074}"/>
              </a:ext>
            </a:extLst>
          </p:cNvPr>
          <p:cNvSpPr>
            <a:spLocks noGrp="1"/>
          </p:cNvSpPr>
          <p:nvPr>
            <p:ph type="title"/>
          </p:nvPr>
        </p:nvSpPr>
        <p:spPr/>
        <p:txBody>
          <a:bodyPr/>
          <a:lstStyle/>
          <a:p>
            <a:r>
              <a:rPr lang="en-US"/>
              <a:t>Steering Errors</a:t>
            </a:r>
          </a:p>
        </p:txBody>
      </p:sp>
      <p:sp>
        <p:nvSpPr>
          <p:cNvPr id="3" name="Content Placeholder 2">
            <a:extLst>
              <a:ext uri="{FF2B5EF4-FFF2-40B4-BE49-F238E27FC236}">
                <a16:creationId xmlns:a16="http://schemas.microsoft.com/office/drawing/2014/main" id="{4245F39C-14CC-4E1C-A6CD-F021085BDF7C}"/>
              </a:ext>
            </a:extLst>
          </p:cNvPr>
          <p:cNvSpPr>
            <a:spLocks noGrp="1"/>
          </p:cNvSpPr>
          <p:nvPr>
            <p:ph idx="1"/>
          </p:nvPr>
        </p:nvSpPr>
        <p:spPr>
          <a:xfrm>
            <a:off x="484632" y="1493086"/>
            <a:ext cx="11045952" cy="4440685"/>
          </a:xfrm>
        </p:spPr>
        <p:txBody>
          <a:bodyPr vert="horz" lIns="91440" tIns="45720" rIns="91440" bIns="45720" rtlCol="0" anchor="t">
            <a:normAutofit/>
          </a:bodyPr>
          <a:lstStyle/>
          <a:p>
            <a:pPr marL="0" indent="0">
              <a:buNone/>
            </a:pPr>
            <a:r>
              <a:rPr lang="en-US"/>
              <a:t>A substantial percentage of crashes involving 16-year old drivers result from failure to make improper evasive steering.</a:t>
            </a:r>
          </a:p>
          <a:p>
            <a:pPr marL="0" indent="0">
              <a:buNone/>
            </a:pPr>
            <a:endParaRPr lang="en-US"/>
          </a:p>
          <a:p>
            <a:pPr marL="0" indent="0">
              <a:buNone/>
            </a:pPr>
            <a:r>
              <a:rPr lang="en-US"/>
              <a:t>Of the three controls a driver has when driving after, (accelerating, braking and steering) steering is the “primary function”.</a:t>
            </a:r>
          </a:p>
          <a:p>
            <a:pPr marL="0" indent="0">
              <a:buNone/>
            </a:pPr>
            <a:endParaRPr lang="en-US"/>
          </a:p>
          <a:p>
            <a:r>
              <a:rPr lang="en-US"/>
              <a:t>What steering errors could drivers commit?</a:t>
            </a:r>
          </a:p>
          <a:p>
            <a:r>
              <a:rPr lang="en-US"/>
              <a:t>What could be the results of such errors?</a:t>
            </a:r>
          </a:p>
        </p:txBody>
      </p:sp>
    </p:spTree>
    <p:extLst>
      <p:ext uri="{BB962C8B-B14F-4D97-AF65-F5344CB8AC3E}">
        <p14:creationId xmlns:p14="http://schemas.microsoft.com/office/powerpoint/2010/main" val="4136830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0418-1748-41A9-8168-4F3AE1AB661C}"/>
              </a:ext>
            </a:extLst>
          </p:cNvPr>
          <p:cNvSpPr>
            <a:spLocks noGrp="1"/>
          </p:cNvSpPr>
          <p:nvPr>
            <p:ph type="title"/>
          </p:nvPr>
        </p:nvSpPr>
        <p:spPr/>
        <p:txBody>
          <a:bodyPr/>
          <a:lstStyle/>
          <a:p>
            <a:r>
              <a:rPr lang="en-US">
                <a:ea typeface="+mj-lt"/>
                <a:cs typeface="+mj-lt"/>
              </a:rPr>
              <a:t>Key Vocabulary and Topics</a:t>
            </a:r>
            <a:endParaRPr lang="en-US"/>
          </a:p>
        </p:txBody>
      </p:sp>
      <p:sp>
        <p:nvSpPr>
          <p:cNvPr id="3" name="Content Placeholder 2">
            <a:extLst>
              <a:ext uri="{FF2B5EF4-FFF2-40B4-BE49-F238E27FC236}">
                <a16:creationId xmlns:a16="http://schemas.microsoft.com/office/drawing/2014/main" id="{0BC6E6D4-212E-40F1-A717-6CBF28CA6A50}"/>
              </a:ext>
            </a:extLst>
          </p:cNvPr>
          <p:cNvSpPr>
            <a:spLocks noGrp="1"/>
          </p:cNvSpPr>
          <p:nvPr>
            <p:ph idx="1"/>
          </p:nvPr>
        </p:nvSpPr>
        <p:spPr>
          <a:xfrm>
            <a:off x="781998" y="1708400"/>
            <a:ext cx="4931367" cy="4877440"/>
          </a:xfrm>
        </p:spPr>
        <p:txBody>
          <a:bodyPr vert="horz" lIns="91440" tIns="45720" rIns="91440" bIns="45720" rtlCol="0" anchor="t">
            <a:normAutofit fontScale="92500" lnSpcReduction="10000"/>
          </a:bodyPr>
          <a:lstStyle/>
          <a:p>
            <a:r>
              <a:rPr lang="en-US">
                <a:ea typeface="+mn-lt"/>
                <a:cs typeface="+mn-lt"/>
              </a:rPr>
              <a:t>Accelerator pedal</a:t>
            </a:r>
          </a:p>
          <a:p>
            <a:r>
              <a:rPr lang="en-US">
                <a:ea typeface="+mn-lt"/>
                <a:cs typeface="+mn-lt"/>
              </a:rPr>
              <a:t>Air bags  </a:t>
            </a:r>
            <a:endParaRPr lang="en-US"/>
          </a:p>
          <a:p>
            <a:r>
              <a:rPr lang="en-US">
                <a:ea typeface="+mn-lt"/>
                <a:cs typeface="+mn-lt"/>
              </a:rPr>
              <a:t>Area around the vehicle  </a:t>
            </a:r>
            <a:endParaRPr lang="en-US"/>
          </a:p>
          <a:p>
            <a:r>
              <a:rPr lang="en-US">
                <a:ea typeface="+mn-lt"/>
                <a:cs typeface="+mn-lt"/>
              </a:rPr>
              <a:t>Body position  </a:t>
            </a:r>
            <a:endParaRPr lang="en-US"/>
          </a:p>
          <a:p>
            <a:r>
              <a:rPr lang="en-US">
                <a:ea typeface="+mn-lt"/>
                <a:cs typeface="+mn-lt"/>
              </a:rPr>
              <a:t>Brake pedal  </a:t>
            </a:r>
            <a:endParaRPr lang="en-US"/>
          </a:p>
          <a:p>
            <a:r>
              <a:rPr lang="en-US">
                <a:ea typeface="+mn-lt"/>
                <a:cs typeface="+mn-lt"/>
              </a:rPr>
              <a:t>Cruise/speed control </a:t>
            </a:r>
            <a:endParaRPr lang="en-US"/>
          </a:p>
          <a:p>
            <a:r>
              <a:rPr lang="en-US">
                <a:ea typeface="+mn-lt"/>
                <a:cs typeface="+mn-lt"/>
              </a:rPr>
              <a:t>Cover brake </a:t>
            </a:r>
            <a:endParaRPr lang="en-US"/>
          </a:p>
          <a:p>
            <a:r>
              <a:rPr lang="en-US">
                <a:ea typeface="+mn-lt"/>
                <a:cs typeface="+mn-lt"/>
              </a:rPr>
              <a:t>Enhanced mirror settings  </a:t>
            </a:r>
            <a:endParaRPr lang="en-US"/>
          </a:p>
          <a:p>
            <a:r>
              <a:rPr lang="en-US">
                <a:ea typeface="+mn-lt"/>
                <a:cs typeface="+mn-lt"/>
              </a:rPr>
              <a:t>Gear selector lever  </a:t>
            </a:r>
            <a:endParaRPr lang="en-US"/>
          </a:p>
          <a:p>
            <a:r>
              <a:rPr lang="en-US">
                <a:ea typeface="+mn-lt"/>
                <a:cs typeface="+mn-lt"/>
              </a:rPr>
              <a:t>Hazard flasher  </a:t>
            </a:r>
          </a:p>
          <a:p>
            <a:r>
              <a:rPr lang="en-US">
                <a:ea typeface="+mn-lt"/>
                <a:cs typeface="+mn-lt"/>
              </a:rPr>
              <a:t>Owner’s manual  </a:t>
            </a:r>
            <a:endParaRPr lang="en-US">
              <a:cs typeface="Calibri"/>
            </a:endParaRPr>
          </a:p>
          <a:p>
            <a:endParaRPr lang="en-US">
              <a:cs typeface="Calibri"/>
            </a:endParaRPr>
          </a:p>
          <a:p>
            <a:endParaRPr lang="en-US">
              <a:cs typeface="Calibri"/>
            </a:endParaRPr>
          </a:p>
          <a:p>
            <a:pPr marL="0" indent="0">
              <a:buNone/>
            </a:pPr>
            <a:endParaRPr lang="en-US">
              <a:cs typeface="Calibri"/>
            </a:endParaRPr>
          </a:p>
          <a:p>
            <a:pPr marL="0" indent="0">
              <a:buNone/>
            </a:pPr>
            <a:endParaRPr lang="en-US">
              <a:cs typeface="Calibri"/>
            </a:endParaRPr>
          </a:p>
        </p:txBody>
      </p:sp>
      <p:sp>
        <p:nvSpPr>
          <p:cNvPr id="5" name="Content Placeholder 2">
            <a:extLst>
              <a:ext uri="{FF2B5EF4-FFF2-40B4-BE49-F238E27FC236}">
                <a16:creationId xmlns:a16="http://schemas.microsoft.com/office/drawing/2014/main" id="{CDE10077-C487-4F71-881E-3B864B99A9BF}"/>
              </a:ext>
            </a:extLst>
          </p:cNvPr>
          <p:cNvSpPr txBox="1">
            <a:spLocks/>
          </p:cNvSpPr>
          <p:nvPr/>
        </p:nvSpPr>
        <p:spPr>
          <a:xfrm>
            <a:off x="6454252" y="1702824"/>
            <a:ext cx="4931367" cy="487744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a:ea typeface="+mn-lt"/>
                <a:cs typeface="+mn-lt"/>
              </a:rPr>
              <a:t>Parking brake  </a:t>
            </a:r>
            <a:endParaRPr lang="en-US"/>
          </a:p>
          <a:p>
            <a:pPr>
              <a:buFont typeface="Arial"/>
              <a:buChar char="•"/>
            </a:pPr>
            <a:r>
              <a:rPr lang="en-US">
                <a:ea typeface="+mn-lt"/>
                <a:cs typeface="+mn-lt"/>
              </a:rPr>
              <a:t>Pre-drive procedures  </a:t>
            </a:r>
            <a:endParaRPr lang="en-US"/>
          </a:p>
          <a:p>
            <a:pPr>
              <a:buFont typeface="Arial"/>
              <a:buChar char="•"/>
            </a:pPr>
            <a:r>
              <a:rPr lang="en-US">
                <a:ea typeface="+mn-lt"/>
                <a:cs typeface="+mn-lt"/>
              </a:rPr>
              <a:t>Pre-entry checks  </a:t>
            </a:r>
            <a:endParaRPr lang="en-US"/>
          </a:p>
          <a:p>
            <a:pPr>
              <a:buFont typeface="Arial"/>
              <a:buChar char="•"/>
            </a:pPr>
            <a:r>
              <a:rPr lang="en-US">
                <a:ea typeface="+mn-lt"/>
                <a:cs typeface="+mn-lt"/>
              </a:rPr>
              <a:t>Temperature controls </a:t>
            </a:r>
            <a:endParaRPr lang="en-US"/>
          </a:p>
          <a:p>
            <a:pPr>
              <a:buFont typeface="Arial"/>
              <a:buChar char="•"/>
            </a:pPr>
            <a:r>
              <a:rPr lang="en-US">
                <a:ea typeface="+mn-lt"/>
                <a:cs typeface="+mn-lt"/>
              </a:rPr>
              <a:t>Odometer</a:t>
            </a:r>
            <a:endParaRPr lang="en-US"/>
          </a:p>
          <a:p>
            <a:pPr>
              <a:buFont typeface="Arial"/>
              <a:buChar char="•"/>
            </a:pPr>
            <a:r>
              <a:rPr lang="en-US">
                <a:ea typeface="+mn-lt"/>
                <a:cs typeface="+mn-lt"/>
              </a:rPr>
              <a:t>Fuel gauge </a:t>
            </a:r>
            <a:endParaRPr lang="en-US"/>
          </a:p>
          <a:p>
            <a:pPr>
              <a:buFont typeface="Arial"/>
              <a:buChar char="•"/>
            </a:pPr>
            <a:r>
              <a:rPr lang="en-US">
                <a:ea typeface="+mn-lt"/>
                <a:cs typeface="+mn-lt"/>
              </a:rPr>
              <a:t>Speedometer </a:t>
            </a:r>
            <a:endParaRPr lang="en-US"/>
          </a:p>
          <a:p>
            <a:pPr>
              <a:buFont typeface="Arial"/>
              <a:buChar char="•"/>
            </a:pPr>
            <a:r>
              <a:rPr lang="en-US">
                <a:ea typeface="+mn-lt"/>
                <a:cs typeface="+mn-lt"/>
              </a:rPr>
              <a:t>Occupant restraints </a:t>
            </a:r>
            <a:endParaRPr lang="en-US"/>
          </a:p>
          <a:p>
            <a:pPr>
              <a:buFont typeface="Arial"/>
              <a:buChar char="•"/>
            </a:pPr>
            <a:r>
              <a:rPr lang="en-US">
                <a:ea typeface="+mn-lt"/>
                <a:cs typeface="+mn-lt"/>
              </a:rPr>
              <a:t>Passive/active restraints  </a:t>
            </a:r>
            <a:endParaRPr lang="en-US"/>
          </a:p>
          <a:p>
            <a:pPr>
              <a:buFont typeface="Arial"/>
              <a:buChar char="•"/>
            </a:pPr>
            <a:r>
              <a:rPr lang="en-US">
                <a:ea typeface="+mn-lt"/>
                <a:cs typeface="+mn-lt"/>
              </a:rPr>
              <a:t>Head rest</a:t>
            </a:r>
            <a:endParaRPr lang="en-US"/>
          </a:p>
          <a:p>
            <a:pPr>
              <a:buFont typeface="Arial"/>
              <a:buChar char="•"/>
            </a:pPr>
            <a:r>
              <a:rPr lang="en-US">
                <a:ea typeface="+mn-lt"/>
                <a:cs typeface="+mn-lt"/>
              </a:rPr>
              <a:t>Turn signals  </a:t>
            </a:r>
          </a:p>
          <a:p>
            <a:pPr>
              <a:buFont typeface="Arial"/>
              <a:buChar char="•"/>
            </a:pPr>
            <a:r>
              <a:rPr lang="en-US">
                <a:ea typeface="+mn-lt"/>
                <a:cs typeface="+mn-lt"/>
              </a:rPr>
              <a:t>Trunk release</a:t>
            </a:r>
            <a:endParaRPr lang="en-US">
              <a:cs typeface="Calibri" panose="020F0502020204030204"/>
            </a:endParaRPr>
          </a:p>
        </p:txBody>
      </p:sp>
    </p:spTree>
    <p:extLst>
      <p:ext uri="{BB962C8B-B14F-4D97-AF65-F5344CB8AC3E}">
        <p14:creationId xmlns:p14="http://schemas.microsoft.com/office/powerpoint/2010/main" val="69209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99A3-1F9A-439E-920D-29A8806AD1A0}"/>
              </a:ext>
            </a:extLst>
          </p:cNvPr>
          <p:cNvSpPr>
            <a:spLocks noGrp="1"/>
          </p:cNvSpPr>
          <p:nvPr>
            <p:ph type="title"/>
          </p:nvPr>
        </p:nvSpPr>
        <p:spPr/>
        <p:txBody>
          <a:bodyPr/>
          <a:lstStyle/>
          <a:p>
            <a:r>
              <a:rPr lang="en-US"/>
              <a:t>Operating Foot Pedals</a:t>
            </a:r>
          </a:p>
        </p:txBody>
      </p:sp>
      <p:sp>
        <p:nvSpPr>
          <p:cNvPr id="3" name="Content Placeholder 2">
            <a:extLst>
              <a:ext uri="{FF2B5EF4-FFF2-40B4-BE49-F238E27FC236}">
                <a16:creationId xmlns:a16="http://schemas.microsoft.com/office/drawing/2014/main" id="{B37F0509-4BB5-4EFB-A510-4573F1A5DED7}"/>
              </a:ext>
            </a:extLst>
          </p:cNvPr>
          <p:cNvSpPr>
            <a:spLocks noGrp="1"/>
          </p:cNvSpPr>
          <p:nvPr>
            <p:ph idx="1"/>
          </p:nvPr>
        </p:nvSpPr>
        <p:spPr>
          <a:xfrm>
            <a:off x="484632" y="1736277"/>
            <a:ext cx="8445359" cy="4440685"/>
          </a:xfrm>
        </p:spPr>
        <p:txBody>
          <a:bodyPr/>
          <a:lstStyle/>
          <a:p>
            <a:pPr marL="0" indent="0">
              <a:buNone/>
            </a:pPr>
            <a:r>
              <a:rPr lang="en-US"/>
              <a:t>Tips for operating the accelerator and brake pedals smoothly:</a:t>
            </a:r>
          </a:p>
          <a:p>
            <a:r>
              <a:rPr lang="en-US"/>
              <a:t>Wear good shoes (No flip flops!)</a:t>
            </a:r>
          </a:p>
          <a:p>
            <a:r>
              <a:rPr lang="en-US"/>
              <a:t>Rest the heel of your right foot on the floor in front of the brake pedal</a:t>
            </a:r>
          </a:p>
          <a:p>
            <a:r>
              <a:rPr lang="en-US"/>
              <a:t>Pivot on your heel, so that your foot alternates between the accelerator and brake</a:t>
            </a:r>
          </a:p>
          <a:p>
            <a:r>
              <a:rPr lang="en-US"/>
              <a:t>Make sure you can press the brake fully without toes slipping off the pedals</a:t>
            </a:r>
          </a:p>
        </p:txBody>
      </p:sp>
      <p:pic>
        <p:nvPicPr>
          <p:cNvPr id="4" name="E8ADDE9D-49F5-4F68-7C40-1D7A3B28AD63" descr="Picture shows mans foot on gas pedal with heal on floorboard">
            <a:extLst>
              <a:ext uri="{FF2B5EF4-FFF2-40B4-BE49-F238E27FC236}">
                <a16:creationId xmlns:a16="http://schemas.microsoft.com/office/drawing/2014/main" id="{2D304623-7837-4BA4-BB70-54505246E00A}"/>
              </a:ext>
            </a:extLst>
          </p:cNvPr>
          <p:cNvPicPr>
            <a:picLocks noChangeAspect="1"/>
          </p:cNvPicPr>
          <p:nvPr/>
        </p:nvPicPr>
        <p:blipFill>
          <a:blip r:embed="rId2" cstate="print">
            <a:extLst>
              <a:ext uri="{BA2E8F67-A5C8-4F61-77E2-EC3BA5D199B4}"/>
            </a:extLst>
          </a:blip>
          <a:stretch>
            <a:fillRect/>
          </a:stretch>
        </p:blipFill>
        <p:spPr>
          <a:xfrm>
            <a:off x="8810602" y="2547836"/>
            <a:ext cx="3057525" cy="2047875"/>
          </a:xfrm>
          <a:prstGeom prst="rect">
            <a:avLst/>
          </a:prstGeom>
        </p:spPr>
      </p:pic>
    </p:spTree>
    <p:extLst>
      <p:ext uri="{BB962C8B-B14F-4D97-AF65-F5344CB8AC3E}">
        <p14:creationId xmlns:p14="http://schemas.microsoft.com/office/powerpoint/2010/main" val="3723295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7A535-8636-4CFF-9052-A0AE71FCFB2F}"/>
              </a:ext>
            </a:extLst>
          </p:cNvPr>
          <p:cNvSpPr>
            <a:spLocks noGrp="1"/>
          </p:cNvSpPr>
          <p:nvPr>
            <p:ph type="title"/>
          </p:nvPr>
        </p:nvSpPr>
        <p:spPr/>
        <p:txBody>
          <a:bodyPr/>
          <a:lstStyle/>
          <a:p>
            <a:r>
              <a:rPr lang="en-US"/>
              <a:t>Accelerating the Vehicle</a:t>
            </a:r>
          </a:p>
        </p:txBody>
      </p:sp>
      <p:sp>
        <p:nvSpPr>
          <p:cNvPr id="3" name="Content Placeholder 2">
            <a:extLst>
              <a:ext uri="{FF2B5EF4-FFF2-40B4-BE49-F238E27FC236}">
                <a16:creationId xmlns:a16="http://schemas.microsoft.com/office/drawing/2014/main" id="{856C11C5-C2FB-4064-8727-589BE7AD3D02}"/>
              </a:ext>
            </a:extLst>
          </p:cNvPr>
          <p:cNvSpPr>
            <a:spLocks noGrp="1"/>
          </p:cNvSpPr>
          <p:nvPr>
            <p:ph idx="1"/>
          </p:nvPr>
        </p:nvSpPr>
        <p:spPr>
          <a:xfrm>
            <a:off x="484632" y="1736277"/>
            <a:ext cx="11045952" cy="948557"/>
          </a:xfrm>
        </p:spPr>
        <p:txBody>
          <a:bodyPr/>
          <a:lstStyle/>
          <a:p>
            <a:pPr marL="0" indent="0">
              <a:buNone/>
            </a:pPr>
            <a:r>
              <a:rPr lang="en-US"/>
              <a:t>Accelerating the vehicle takes practice as there are a range of accelerations that you’ll need to master to be a great driver.</a:t>
            </a:r>
          </a:p>
        </p:txBody>
      </p:sp>
      <p:pic>
        <p:nvPicPr>
          <p:cNvPr id="4" name="Picture 4" descr="accelerate.jpg">
            <a:extLst>
              <a:ext uri="{FF2B5EF4-FFF2-40B4-BE49-F238E27FC236}">
                <a16:creationId xmlns:a16="http://schemas.microsoft.com/office/drawing/2014/main" id="{C3BA8C03-A445-44FE-8294-D7D0B3D29844}"/>
              </a:ext>
            </a:extLst>
          </p:cNvPr>
          <p:cNvPicPr>
            <a:picLocks noChangeAspect="1"/>
          </p:cNvPicPr>
          <p:nvPr/>
        </p:nvPicPr>
        <p:blipFill>
          <a:blip r:embed="rId2"/>
          <a:stretch>
            <a:fillRect/>
          </a:stretch>
        </p:blipFill>
        <p:spPr>
          <a:xfrm>
            <a:off x="3263663" y="3172001"/>
            <a:ext cx="4326731" cy="2881031"/>
          </a:xfrm>
          <a:prstGeom prst="rect">
            <a:avLst/>
          </a:prstGeom>
        </p:spPr>
      </p:pic>
    </p:spTree>
    <p:extLst>
      <p:ext uri="{BB962C8B-B14F-4D97-AF65-F5344CB8AC3E}">
        <p14:creationId xmlns:p14="http://schemas.microsoft.com/office/powerpoint/2010/main" val="3385029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EEAA-D8AE-458E-A61D-A3BBAABC6BCA}"/>
              </a:ext>
            </a:extLst>
          </p:cNvPr>
          <p:cNvSpPr>
            <a:spLocks noGrp="1"/>
          </p:cNvSpPr>
          <p:nvPr>
            <p:ph type="title"/>
          </p:nvPr>
        </p:nvSpPr>
        <p:spPr/>
        <p:txBody>
          <a:bodyPr/>
          <a:lstStyle/>
          <a:p>
            <a:r>
              <a:rPr lang="en-US"/>
              <a:t>Braking and Decelerating</a:t>
            </a:r>
          </a:p>
        </p:txBody>
      </p:sp>
      <p:sp>
        <p:nvSpPr>
          <p:cNvPr id="3" name="Content Placeholder 2">
            <a:extLst>
              <a:ext uri="{FF2B5EF4-FFF2-40B4-BE49-F238E27FC236}">
                <a16:creationId xmlns:a16="http://schemas.microsoft.com/office/drawing/2014/main" id="{37CEBB6F-7F49-4770-9010-F4A9E11953BA}"/>
              </a:ext>
            </a:extLst>
          </p:cNvPr>
          <p:cNvSpPr>
            <a:spLocks noGrp="1"/>
          </p:cNvSpPr>
          <p:nvPr>
            <p:ph idx="1"/>
          </p:nvPr>
        </p:nvSpPr>
        <p:spPr/>
        <p:txBody>
          <a:bodyPr/>
          <a:lstStyle/>
          <a:p>
            <a:pPr marL="0" indent="0">
              <a:buNone/>
            </a:pPr>
            <a:r>
              <a:rPr lang="en-US"/>
              <a:t>Like acceleration, braking requires practice to perform smooth and precise braking.</a:t>
            </a:r>
          </a:p>
        </p:txBody>
      </p:sp>
      <p:pic>
        <p:nvPicPr>
          <p:cNvPr id="4" name="Picture 4" descr="breaking.jpg">
            <a:extLst>
              <a:ext uri="{FF2B5EF4-FFF2-40B4-BE49-F238E27FC236}">
                <a16:creationId xmlns:a16="http://schemas.microsoft.com/office/drawing/2014/main" id="{590B9C95-E60E-4914-8B06-D1A9FECCE5D7}"/>
              </a:ext>
            </a:extLst>
          </p:cNvPr>
          <p:cNvPicPr>
            <a:picLocks noChangeAspect="1"/>
          </p:cNvPicPr>
          <p:nvPr/>
        </p:nvPicPr>
        <p:blipFill>
          <a:blip r:embed="rId2"/>
          <a:stretch>
            <a:fillRect/>
          </a:stretch>
        </p:blipFill>
        <p:spPr>
          <a:xfrm>
            <a:off x="3223147" y="3115135"/>
            <a:ext cx="4392304" cy="2936476"/>
          </a:xfrm>
          <a:prstGeom prst="rect">
            <a:avLst/>
          </a:prstGeom>
        </p:spPr>
      </p:pic>
    </p:spTree>
    <p:extLst>
      <p:ext uri="{BB962C8B-B14F-4D97-AF65-F5344CB8AC3E}">
        <p14:creationId xmlns:p14="http://schemas.microsoft.com/office/powerpoint/2010/main" val="1387124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842E-6869-4794-9805-B32D319FFF0D}"/>
              </a:ext>
            </a:extLst>
          </p:cNvPr>
          <p:cNvSpPr>
            <a:spLocks noGrp="1"/>
          </p:cNvSpPr>
          <p:nvPr>
            <p:ph type="title"/>
          </p:nvPr>
        </p:nvSpPr>
        <p:spPr/>
        <p:txBody>
          <a:bodyPr/>
          <a:lstStyle/>
          <a:p>
            <a:r>
              <a:rPr lang="en-US"/>
              <a:t>Occupant Protection-Vehicle Integrity</a:t>
            </a:r>
          </a:p>
        </p:txBody>
      </p:sp>
      <p:sp>
        <p:nvSpPr>
          <p:cNvPr id="3" name="Content Placeholder 2">
            <a:extLst>
              <a:ext uri="{FF2B5EF4-FFF2-40B4-BE49-F238E27FC236}">
                <a16:creationId xmlns:a16="http://schemas.microsoft.com/office/drawing/2014/main" id="{E3546B73-754F-4E18-9E3C-4DA54E4AE017}"/>
              </a:ext>
            </a:extLst>
          </p:cNvPr>
          <p:cNvSpPr>
            <a:spLocks noGrp="1"/>
          </p:cNvSpPr>
          <p:nvPr>
            <p:ph idx="1"/>
          </p:nvPr>
        </p:nvSpPr>
        <p:spPr>
          <a:xfrm>
            <a:off x="484632" y="1585609"/>
            <a:ext cx="11045952" cy="5272391"/>
          </a:xfrm>
        </p:spPr>
        <p:txBody>
          <a:bodyPr>
            <a:normAutofit/>
          </a:bodyPr>
          <a:lstStyle/>
          <a:p>
            <a:pPr marL="0" indent="0">
              <a:buNone/>
            </a:pPr>
            <a:r>
              <a:rPr lang="en-US"/>
              <a:t>How do these safety features help protect you?</a:t>
            </a:r>
          </a:p>
          <a:p>
            <a:pPr lvl="1"/>
            <a:r>
              <a:rPr lang="en-US" sz="2800"/>
              <a:t>Seat belts – shoulder belt and lap belt</a:t>
            </a:r>
          </a:p>
          <a:p>
            <a:pPr lvl="1"/>
            <a:endParaRPr lang="en-US" sz="2800"/>
          </a:p>
          <a:p>
            <a:pPr lvl="1"/>
            <a:r>
              <a:rPr lang="en-US" sz="2800"/>
              <a:t>Head restraints – adjustable vs stationary</a:t>
            </a:r>
          </a:p>
          <a:p>
            <a:pPr lvl="1"/>
            <a:endParaRPr lang="en-US" sz="2800"/>
          </a:p>
          <a:p>
            <a:pPr lvl="1"/>
            <a:r>
              <a:rPr lang="en-US" sz="2800"/>
              <a:t>Air bags – side and frontal protection, other types</a:t>
            </a:r>
          </a:p>
          <a:p>
            <a:pPr lvl="1"/>
            <a:endParaRPr lang="en-US" sz="2800"/>
          </a:p>
          <a:p>
            <a:pPr lvl="1"/>
            <a:r>
              <a:rPr lang="en-US" sz="2800"/>
              <a:t>Collapsible steering column and padded cash</a:t>
            </a:r>
          </a:p>
          <a:p>
            <a:pPr lvl="1"/>
            <a:endParaRPr lang="en-US" sz="2800"/>
          </a:p>
          <a:p>
            <a:pPr lvl="1"/>
            <a:r>
              <a:rPr lang="en-US" sz="2800"/>
              <a:t>Driver compartment crumble zones</a:t>
            </a:r>
          </a:p>
        </p:txBody>
      </p:sp>
    </p:spTree>
    <p:extLst>
      <p:ext uri="{BB962C8B-B14F-4D97-AF65-F5344CB8AC3E}">
        <p14:creationId xmlns:p14="http://schemas.microsoft.com/office/powerpoint/2010/main" val="2293123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F81CB-D153-44E1-A3F8-1AB8A4D4E543}"/>
              </a:ext>
            </a:extLst>
          </p:cNvPr>
          <p:cNvSpPr>
            <a:spLocks noGrp="1"/>
          </p:cNvSpPr>
          <p:nvPr>
            <p:ph type="title"/>
          </p:nvPr>
        </p:nvSpPr>
        <p:spPr/>
        <p:txBody>
          <a:bodyPr/>
          <a:lstStyle/>
          <a:p>
            <a:r>
              <a:rPr lang="en-US"/>
              <a:t>Communication and Visibility Features</a:t>
            </a:r>
          </a:p>
        </p:txBody>
      </p:sp>
      <p:sp>
        <p:nvSpPr>
          <p:cNvPr id="3" name="Content Placeholder 2">
            <a:extLst>
              <a:ext uri="{FF2B5EF4-FFF2-40B4-BE49-F238E27FC236}">
                <a16:creationId xmlns:a16="http://schemas.microsoft.com/office/drawing/2014/main" id="{E123A0F8-C2BC-457C-9DAD-7C809B3B7CE0}"/>
              </a:ext>
            </a:extLst>
          </p:cNvPr>
          <p:cNvSpPr>
            <a:spLocks noGrp="1"/>
          </p:cNvSpPr>
          <p:nvPr>
            <p:ph idx="1"/>
          </p:nvPr>
        </p:nvSpPr>
        <p:spPr>
          <a:xfrm>
            <a:off x="484632" y="1498060"/>
            <a:ext cx="11045952" cy="4973607"/>
          </a:xfrm>
        </p:spPr>
        <p:txBody>
          <a:bodyPr>
            <a:normAutofit fontScale="85000" lnSpcReduction="20000"/>
          </a:bodyPr>
          <a:lstStyle/>
          <a:p>
            <a:pPr marL="0" indent="0">
              <a:buNone/>
            </a:pPr>
            <a:r>
              <a:rPr lang="en-US"/>
              <a:t>These are considered secondary controls:</a:t>
            </a:r>
          </a:p>
          <a:p>
            <a:r>
              <a:rPr lang="en-US"/>
              <a:t>Horn</a:t>
            </a:r>
          </a:p>
          <a:p>
            <a:endParaRPr lang="en-US"/>
          </a:p>
          <a:p>
            <a:r>
              <a:rPr lang="en-US"/>
              <a:t>Turn Signals</a:t>
            </a:r>
          </a:p>
          <a:p>
            <a:endParaRPr lang="en-US"/>
          </a:p>
          <a:p>
            <a:r>
              <a:rPr lang="en-US"/>
              <a:t>Hazard flashers</a:t>
            </a:r>
          </a:p>
          <a:p>
            <a:endParaRPr lang="en-US"/>
          </a:p>
          <a:p>
            <a:r>
              <a:rPr lang="en-US"/>
              <a:t>Windshield wipers and washers</a:t>
            </a:r>
          </a:p>
          <a:p>
            <a:endParaRPr lang="en-US"/>
          </a:p>
          <a:p>
            <a:r>
              <a:rPr lang="en-US"/>
              <a:t>Headlights</a:t>
            </a:r>
          </a:p>
          <a:p>
            <a:endParaRPr lang="en-US"/>
          </a:p>
          <a:p>
            <a:pPr marL="0" indent="0">
              <a:buNone/>
            </a:pPr>
            <a:r>
              <a:rPr lang="en-US" b="1"/>
              <a:t>Can you list any others?</a:t>
            </a:r>
          </a:p>
        </p:txBody>
      </p:sp>
      <p:pic>
        <p:nvPicPr>
          <p:cNvPr id="5" name="D7C4CAB8-3705-4A67-49FA-6728E99343B8" descr="Picture of a car dashboard">
            <a:extLst>
              <a:ext uri="{FF2B5EF4-FFF2-40B4-BE49-F238E27FC236}">
                <a16:creationId xmlns:a16="http://schemas.microsoft.com/office/drawing/2014/main" id="{FF806B89-A4CA-4DAB-8F9A-9B17E0A6FB07}"/>
              </a:ext>
            </a:extLst>
          </p:cNvPr>
          <p:cNvPicPr>
            <a:picLocks noChangeAspect="1"/>
          </p:cNvPicPr>
          <p:nvPr/>
        </p:nvPicPr>
        <p:blipFill>
          <a:blip r:embed="rId2" cstate="print">
            <a:extLst>
              <a:ext uri="{A646AC35-03E5-4452-C529-7E6C2357C2D1}"/>
            </a:extLst>
          </a:blip>
          <a:stretch>
            <a:fillRect/>
          </a:stretch>
        </p:blipFill>
        <p:spPr>
          <a:xfrm>
            <a:off x="6614809" y="2393207"/>
            <a:ext cx="4300437" cy="2734744"/>
          </a:xfrm>
          <a:prstGeom prst="rect">
            <a:avLst/>
          </a:prstGeom>
        </p:spPr>
      </p:pic>
    </p:spTree>
    <p:extLst>
      <p:ext uri="{BB962C8B-B14F-4D97-AF65-F5344CB8AC3E}">
        <p14:creationId xmlns:p14="http://schemas.microsoft.com/office/powerpoint/2010/main" val="1355056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6F2D-25D2-4EC6-91C5-8D1044023510}"/>
              </a:ext>
            </a:extLst>
          </p:cNvPr>
          <p:cNvSpPr>
            <a:spLocks noGrp="1"/>
          </p:cNvSpPr>
          <p:nvPr>
            <p:ph type="title"/>
          </p:nvPr>
        </p:nvSpPr>
        <p:spPr/>
        <p:txBody>
          <a:bodyPr/>
          <a:lstStyle/>
          <a:p>
            <a:r>
              <a:rPr lang="en-US"/>
              <a:t>Tips on Using the Primary and Secondary Controls</a:t>
            </a:r>
          </a:p>
        </p:txBody>
      </p:sp>
      <p:sp>
        <p:nvSpPr>
          <p:cNvPr id="3" name="Content Placeholder 2">
            <a:extLst>
              <a:ext uri="{FF2B5EF4-FFF2-40B4-BE49-F238E27FC236}">
                <a16:creationId xmlns:a16="http://schemas.microsoft.com/office/drawing/2014/main" id="{C53C4C89-2806-4041-AD6B-66874C073778}"/>
              </a:ext>
            </a:extLst>
          </p:cNvPr>
          <p:cNvSpPr>
            <a:spLocks noGrp="1"/>
          </p:cNvSpPr>
          <p:nvPr>
            <p:ph idx="1"/>
          </p:nvPr>
        </p:nvSpPr>
        <p:spPr/>
        <p:txBody>
          <a:bodyPr vert="horz" lIns="91440" tIns="45720" rIns="91440" bIns="45720" rtlCol="0" anchor="t">
            <a:normAutofit/>
          </a:bodyPr>
          <a:lstStyle/>
          <a:p>
            <a:r>
              <a:rPr lang="en-US" u="sng"/>
              <a:t>Gear selector </a:t>
            </a:r>
            <a:r>
              <a:rPr lang="en-US"/>
              <a:t>– Don’t get ahead of yourself – always check which gear you are in</a:t>
            </a:r>
            <a:endParaRPr lang="en-US">
              <a:cs typeface="Calibri"/>
            </a:endParaRPr>
          </a:p>
          <a:p>
            <a:r>
              <a:rPr lang="en-US" u="sng"/>
              <a:t>Accelerator pedal </a:t>
            </a:r>
            <a:r>
              <a:rPr lang="en-US"/>
              <a:t>– Understand that once you reach cruising speed light pressure is only needed to maintain speed</a:t>
            </a:r>
            <a:endParaRPr lang="en-US">
              <a:cs typeface="Calibri"/>
            </a:endParaRPr>
          </a:p>
          <a:p>
            <a:r>
              <a:rPr lang="en-US" u="sng"/>
              <a:t>Brake pedal </a:t>
            </a:r>
            <a:r>
              <a:rPr lang="en-US"/>
              <a:t>– Braking is used to slow down the vehicle, but the driver’s foot should not rest on the pedal;  This gives off false messages to following drivers by way of activating the brake lights.</a:t>
            </a:r>
            <a:endParaRPr lang="en-US">
              <a:cs typeface="Calibri"/>
            </a:endParaRPr>
          </a:p>
          <a:p>
            <a:r>
              <a:rPr lang="en-US" u="sng"/>
              <a:t>Clutch pedal </a:t>
            </a:r>
            <a:r>
              <a:rPr lang="en-US"/>
              <a:t>– In manual shift vehicle the driver must use this to switch gears and hold the vehicle on a hill.  Don’t stop too close to the vehicle in front of you as the vehicle may roll backwards.</a:t>
            </a:r>
            <a:endParaRPr lang="en-US">
              <a:cs typeface="Calibri"/>
            </a:endParaRPr>
          </a:p>
        </p:txBody>
      </p:sp>
    </p:spTree>
    <p:extLst>
      <p:ext uri="{BB962C8B-B14F-4D97-AF65-F5344CB8AC3E}">
        <p14:creationId xmlns:p14="http://schemas.microsoft.com/office/powerpoint/2010/main" val="1364908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6F2D-25D2-4EC6-91C5-8D1044023510}"/>
              </a:ext>
            </a:extLst>
          </p:cNvPr>
          <p:cNvSpPr>
            <a:spLocks noGrp="1"/>
          </p:cNvSpPr>
          <p:nvPr>
            <p:ph type="title"/>
          </p:nvPr>
        </p:nvSpPr>
        <p:spPr/>
        <p:txBody>
          <a:bodyPr/>
          <a:lstStyle/>
          <a:p>
            <a:r>
              <a:rPr lang="en-US"/>
              <a:t>Tips on Using the Primary and Secondary Controls</a:t>
            </a:r>
          </a:p>
        </p:txBody>
      </p:sp>
      <p:sp>
        <p:nvSpPr>
          <p:cNvPr id="3" name="Content Placeholder 2">
            <a:extLst>
              <a:ext uri="{FF2B5EF4-FFF2-40B4-BE49-F238E27FC236}">
                <a16:creationId xmlns:a16="http://schemas.microsoft.com/office/drawing/2014/main" id="{C53C4C89-2806-4041-AD6B-66874C073778}"/>
              </a:ext>
            </a:extLst>
          </p:cNvPr>
          <p:cNvSpPr>
            <a:spLocks noGrp="1"/>
          </p:cNvSpPr>
          <p:nvPr>
            <p:ph idx="1"/>
          </p:nvPr>
        </p:nvSpPr>
        <p:spPr/>
        <p:txBody>
          <a:bodyPr vert="horz" lIns="91440" tIns="45720" rIns="91440" bIns="45720" rtlCol="0" anchor="t">
            <a:normAutofit/>
          </a:bodyPr>
          <a:lstStyle/>
          <a:p>
            <a:pPr>
              <a:lnSpc>
                <a:spcPct val="100000"/>
              </a:lnSpc>
              <a:spcBef>
                <a:spcPct val="20000"/>
              </a:spcBef>
            </a:pPr>
            <a:r>
              <a:rPr lang="en-US" u="sng" dirty="0">
                <a:ea typeface="+mn-lt"/>
                <a:cs typeface="+mn-lt"/>
              </a:rPr>
              <a:t>Parking brake</a:t>
            </a:r>
            <a:r>
              <a:rPr lang="en-US" dirty="0">
                <a:ea typeface="+mn-lt"/>
                <a:cs typeface="+mn-lt"/>
              </a:rPr>
              <a:t> - When to use? Always when on hills in addition to curbing your front wheels.</a:t>
            </a:r>
          </a:p>
          <a:p>
            <a:pPr>
              <a:lnSpc>
                <a:spcPct val="100000"/>
              </a:lnSpc>
              <a:spcBef>
                <a:spcPct val="20000"/>
              </a:spcBef>
            </a:pPr>
            <a:r>
              <a:rPr lang="en-US" u="sng" dirty="0">
                <a:ea typeface="+mn-lt"/>
                <a:cs typeface="+mn-lt"/>
              </a:rPr>
              <a:t>Cruise/speed control</a:t>
            </a:r>
            <a:r>
              <a:rPr lang="en-US" dirty="0">
                <a:ea typeface="+mn-lt"/>
                <a:cs typeface="+mn-lt"/>
              </a:rPr>
              <a:t> - On long drives that cover straight flat roads this can help reduce foot/leg fatigue. Identify when and when not to use cruise control.</a:t>
            </a:r>
          </a:p>
          <a:p>
            <a:pPr>
              <a:lnSpc>
                <a:spcPct val="100000"/>
              </a:lnSpc>
              <a:spcBef>
                <a:spcPct val="20000"/>
              </a:spcBef>
            </a:pPr>
            <a:r>
              <a:rPr lang="en-US" dirty="0">
                <a:ea typeface="+mn-lt"/>
                <a:cs typeface="+mn-lt"/>
              </a:rPr>
              <a:t>Special technology is being developed to help identify lane drifting, following distance and other controls. Which ones are in your vehicle?</a:t>
            </a:r>
            <a:endParaRPr lang="en-US" dirty="0"/>
          </a:p>
        </p:txBody>
      </p:sp>
    </p:spTree>
    <p:extLst>
      <p:ext uri="{BB962C8B-B14F-4D97-AF65-F5344CB8AC3E}">
        <p14:creationId xmlns:p14="http://schemas.microsoft.com/office/powerpoint/2010/main" val="1715819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2600-C6BE-4EE0-8DCF-1B52B412BD64}"/>
              </a:ext>
            </a:extLst>
          </p:cNvPr>
          <p:cNvSpPr>
            <a:spLocks noGrp="1"/>
          </p:cNvSpPr>
          <p:nvPr>
            <p:ph type="title"/>
          </p:nvPr>
        </p:nvSpPr>
        <p:spPr>
          <a:xfrm>
            <a:off x="122633" y="148068"/>
            <a:ext cx="10515600" cy="1325563"/>
          </a:xfrm>
        </p:spPr>
        <p:txBody>
          <a:bodyPr/>
          <a:lstStyle/>
          <a:p>
            <a:r>
              <a:rPr lang="en-US"/>
              <a:t>Checking Under the Hood</a:t>
            </a:r>
          </a:p>
        </p:txBody>
      </p:sp>
      <p:sp>
        <p:nvSpPr>
          <p:cNvPr id="3" name="Content Placeholder 2">
            <a:extLst>
              <a:ext uri="{FF2B5EF4-FFF2-40B4-BE49-F238E27FC236}">
                <a16:creationId xmlns:a16="http://schemas.microsoft.com/office/drawing/2014/main" id="{2514E47A-5BFE-4854-B963-0B9F4FB18C2F}"/>
              </a:ext>
            </a:extLst>
          </p:cNvPr>
          <p:cNvSpPr>
            <a:spLocks noGrp="1"/>
          </p:cNvSpPr>
          <p:nvPr>
            <p:ph idx="1"/>
          </p:nvPr>
        </p:nvSpPr>
        <p:spPr>
          <a:xfrm>
            <a:off x="435994" y="1196502"/>
            <a:ext cx="11045952" cy="5457217"/>
          </a:xfrm>
        </p:spPr>
        <p:txBody>
          <a:bodyPr>
            <a:normAutofit/>
          </a:bodyPr>
          <a:lstStyle/>
          <a:p>
            <a:pPr marL="0" indent="0">
              <a:buNone/>
            </a:pPr>
            <a:r>
              <a:rPr lang="en-US"/>
              <a:t>Knowing what to check to make sure your vehicle can operate properly is important.  Perform checks at least once a month or have a mechanic help you.  We will discuss this further in one of the later sessions.</a:t>
            </a:r>
          </a:p>
        </p:txBody>
      </p:sp>
    </p:spTree>
    <p:extLst>
      <p:ext uri="{BB962C8B-B14F-4D97-AF65-F5344CB8AC3E}">
        <p14:creationId xmlns:p14="http://schemas.microsoft.com/office/powerpoint/2010/main" val="2453525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2600-C6BE-4EE0-8DCF-1B52B412BD64}"/>
              </a:ext>
            </a:extLst>
          </p:cNvPr>
          <p:cNvSpPr>
            <a:spLocks noGrp="1"/>
          </p:cNvSpPr>
          <p:nvPr>
            <p:ph type="title"/>
          </p:nvPr>
        </p:nvSpPr>
        <p:spPr>
          <a:xfrm>
            <a:off x="122633" y="148068"/>
            <a:ext cx="10515600" cy="1325563"/>
          </a:xfrm>
        </p:spPr>
        <p:txBody>
          <a:bodyPr/>
          <a:lstStyle/>
          <a:p>
            <a:r>
              <a:rPr lang="en-US"/>
              <a:t>Checking Under the Hood-Check List</a:t>
            </a:r>
          </a:p>
        </p:txBody>
      </p:sp>
      <p:sp>
        <p:nvSpPr>
          <p:cNvPr id="3" name="Content Placeholder 2">
            <a:extLst>
              <a:ext uri="{FF2B5EF4-FFF2-40B4-BE49-F238E27FC236}">
                <a16:creationId xmlns:a16="http://schemas.microsoft.com/office/drawing/2014/main" id="{2514E47A-5BFE-4854-B963-0B9F4FB18C2F}"/>
              </a:ext>
            </a:extLst>
          </p:cNvPr>
          <p:cNvSpPr>
            <a:spLocks noGrp="1"/>
          </p:cNvSpPr>
          <p:nvPr>
            <p:ph idx="1"/>
          </p:nvPr>
        </p:nvSpPr>
        <p:spPr>
          <a:xfrm>
            <a:off x="435994" y="1196502"/>
            <a:ext cx="11045952" cy="5457217"/>
          </a:xfrm>
        </p:spPr>
        <p:txBody>
          <a:bodyPr>
            <a:normAutofit/>
          </a:bodyPr>
          <a:lstStyle/>
          <a:p>
            <a:r>
              <a:rPr lang="en-US"/>
              <a:t>Battery (clean terminals and charge level)</a:t>
            </a:r>
          </a:p>
          <a:p>
            <a:r>
              <a:rPr lang="en-US"/>
              <a:t>Engine coolant reservoir (radiator fluid level)</a:t>
            </a:r>
          </a:p>
          <a:p>
            <a:r>
              <a:rPr lang="en-US"/>
              <a:t>Windshield washer fluid reservoir</a:t>
            </a:r>
          </a:p>
          <a:p>
            <a:r>
              <a:rPr lang="en-US"/>
              <a:t>Power steering fluid reservoir</a:t>
            </a:r>
          </a:p>
          <a:p>
            <a:r>
              <a:rPr lang="en-US"/>
              <a:t>Drive belts (tension and cracking)</a:t>
            </a:r>
          </a:p>
          <a:p>
            <a:r>
              <a:rPr lang="en-US"/>
              <a:t>Engine oil dipstick (Oil level)</a:t>
            </a:r>
          </a:p>
          <a:p>
            <a:r>
              <a:rPr lang="en-US"/>
              <a:t>Transmission fluid dipstick (automatic transmission only)</a:t>
            </a:r>
          </a:p>
          <a:p>
            <a:r>
              <a:rPr lang="en-US"/>
              <a:t>Brake fluid reservoir</a:t>
            </a:r>
          </a:p>
          <a:p>
            <a:r>
              <a:rPr lang="en-US"/>
              <a:t>Air filter assembly</a:t>
            </a:r>
          </a:p>
        </p:txBody>
      </p:sp>
    </p:spTree>
    <p:extLst>
      <p:ext uri="{BB962C8B-B14F-4D97-AF65-F5344CB8AC3E}">
        <p14:creationId xmlns:p14="http://schemas.microsoft.com/office/powerpoint/2010/main" val="2696109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descr="Picture of the inside of an engine with arrows pointing to the windshield wiper fluid reservoir; the coolant reservoir; the oil dipstick; the oil fill cap and four exhaust manifolds.">
            <a:extLst>
              <a:ext uri="{FF2B5EF4-FFF2-40B4-BE49-F238E27FC236}">
                <a16:creationId xmlns:a16="http://schemas.microsoft.com/office/drawing/2014/main" id="{DC0715AF-289D-4AAE-80AF-5CC09F3EB7B4}"/>
              </a:ext>
            </a:extLst>
          </p:cNvPr>
          <p:cNvGrpSpPr/>
          <p:nvPr/>
        </p:nvGrpSpPr>
        <p:grpSpPr>
          <a:xfrm>
            <a:off x="0" y="0"/>
            <a:ext cx="12192000" cy="6858000"/>
            <a:chOff x="0" y="0"/>
            <a:chExt cx="12192000" cy="6858000"/>
          </a:xfrm>
        </p:grpSpPr>
        <p:pic>
          <p:nvPicPr>
            <p:cNvPr id="4" name="AE3CC359-DF78-4A25-5643-F93C21E11EE7">
              <a:extLst>
                <a:ext uri="{FF2B5EF4-FFF2-40B4-BE49-F238E27FC236}">
                  <a16:creationId xmlns:a16="http://schemas.microsoft.com/office/drawing/2014/main" id="{04D51651-DF07-4F9E-973F-58FD28FBF8E7}"/>
                </a:ext>
              </a:extLst>
            </p:cNvPr>
            <p:cNvPicPr>
              <a:picLocks noChangeAspect="1"/>
            </p:cNvPicPr>
            <p:nvPr/>
          </p:nvPicPr>
          <p:blipFill>
            <a:blip r:embed="rId2" cstate="print">
              <a:extLst>
                <a:ext uri="{315EC4D7-311F-4DA0-5E87-7C3C813AE0FD}"/>
              </a:extLst>
            </a:blip>
            <a:stretch>
              <a:fillRect/>
            </a:stretch>
          </p:blipFill>
          <p:spPr>
            <a:xfrm>
              <a:off x="0" y="88900"/>
              <a:ext cx="12192000" cy="6769100"/>
            </a:xfrm>
            <a:prstGeom prst="rect">
              <a:avLst/>
            </a:prstGeom>
          </p:spPr>
        </p:pic>
        <p:pic>
          <p:nvPicPr>
            <p:cNvPr id="5" name="A03760C4-A82E-422D-0218-2A4BD0A743CD">
              <a:extLst>
                <a:ext uri="{FF2B5EF4-FFF2-40B4-BE49-F238E27FC236}">
                  <a16:creationId xmlns:a16="http://schemas.microsoft.com/office/drawing/2014/main" id="{7CC18D8E-25B3-48BE-A47D-E21EB7ACAC29}"/>
                </a:ext>
              </a:extLst>
            </p:cNvPr>
            <p:cNvPicPr>
              <a:picLocks noChangeAspect="1"/>
            </p:cNvPicPr>
            <p:nvPr/>
          </p:nvPicPr>
          <p:blipFill>
            <a:blip r:embed="rId3" cstate="print">
              <a:extLst>
                <a:ext uri="{84E0D4EC-503F-44E9-AFD3-407BE8E4A8C5}"/>
              </a:extLst>
            </a:blip>
            <a:stretch>
              <a:fillRect/>
            </a:stretch>
          </p:blipFill>
          <p:spPr>
            <a:xfrm>
              <a:off x="0" y="0"/>
              <a:ext cx="12192000" cy="88900"/>
            </a:xfrm>
            <a:prstGeom prst="rect">
              <a:avLst/>
            </a:prstGeom>
          </p:spPr>
        </p:pic>
        <p:pic>
          <p:nvPicPr>
            <p:cNvPr id="15" name="621569A9-7AFF-4BA1-5E4D-2F655780DA75">
              <a:extLst>
                <a:ext uri="{FF2B5EF4-FFF2-40B4-BE49-F238E27FC236}">
                  <a16:creationId xmlns:a16="http://schemas.microsoft.com/office/drawing/2014/main" id="{E530C6CC-3737-4EDD-ACF9-9A5DD8B890D0}"/>
                </a:ext>
              </a:extLst>
            </p:cNvPr>
            <p:cNvPicPr>
              <a:picLocks noChangeAspect="1"/>
            </p:cNvPicPr>
            <p:nvPr/>
          </p:nvPicPr>
          <p:blipFill>
            <a:blip r:embed="rId4" cstate="print">
              <a:extLst>
                <a:ext uri="{086BFD67-80DA-4969-CCFD-D069F713C329}"/>
              </a:extLst>
            </a:blip>
            <a:stretch>
              <a:fillRect/>
            </a:stretch>
          </p:blipFill>
          <p:spPr>
            <a:xfrm>
              <a:off x="6597495" y="1130300"/>
              <a:ext cx="2032000" cy="1562100"/>
            </a:xfrm>
            <a:prstGeom prst="rect">
              <a:avLst/>
            </a:prstGeom>
          </p:spPr>
        </p:pic>
        <p:pic>
          <p:nvPicPr>
            <p:cNvPr id="38" name="4C6FCEE8-708C-469E-D1BE-B42509B40C93">
              <a:extLst>
                <a:ext uri="{FF2B5EF4-FFF2-40B4-BE49-F238E27FC236}">
                  <a16:creationId xmlns:a16="http://schemas.microsoft.com/office/drawing/2014/main" id="{91EE8216-C398-43C2-8A2E-C01FFADAF08C}"/>
                </a:ext>
              </a:extLst>
            </p:cNvPr>
            <p:cNvPicPr>
              <a:picLocks noChangeAspect="1"/>
            </p:cNvPicPr>
            <p:nvPr/>
          </p:nvPicPr>
          <p:blipFill>
            <a:blip r:embed="rId5" cstate="print">
              <a:extLst>
                <a:ext uri="{BB79F0E2-1D68-42F0-4CEE-4642DA2BF1EB}"/>
              </a:extLst>
            </a:blip>
            <a:stretch>
              <a:fillRect/>
            </a:stretch>
          </p:blipFill>
          <p:spPr>
            <a:xfrm>
              <a:off x="2815602" y="4834252"/>
              <a:ext cx="1066800" cy="1333500"/>
            </a:xfrm>
            <a:prstGeom prst="rect">
              <a:avLst/>
            </a:prstGeom>
          </p:spPr>
        </p:pic>
        <p:pic>
          <p:nvPicPr>
            <p:cNvPr id="39" name="4E195327-07C1-4B87-1225-9202271E4E1F">
              <a:extLst>
                <a:ext uri="{FF2B5EF4-FFF2-40B4-BE49-F238E27FC236}">
                  <a16:creationId xmlns:a16="http://schemas.microsoft.com/office/drawing/2014/main" id="{B73201AF-61A6-4CD8-B1DA-5CC82294AB75}"/>
                </a:ext>
              </a:extLst>
            </p:cNvPr>
            <p:cNvPicPr>
              <a:picLocks noChangeAspect="1"/>
            </p:cNvPicPr>
            <p:nvPr/>
          </p:nvPicPr>
          <p:blipFill>
            <a:blip r:embed="rId6" cstate="print">
              <a:extLst>
                <a:ext uri="{C6B7B8BA-A043-4125-AAFE-5A057C9E5A3C}"/>
              </a:extLst>
            </a:blip>
            <a:stretch>
              <a:fillRect/>
            </a:stretch>
          </p:blipFill>
          <p:spPr>
            <a:xfrm>
              <a:off x="2806045" y="4802434"/>
              <a:ext cx="1092200" cy="1371600"/>
            </a:xfrm>
            <a:prstGeom prst="rect">
              <a:avLst/>
            </a:prstGeom>
          </p:spPr>
        </p:pic>
        <p:sp>
          <p:nvSpPr>
            <p:cNvPr id="40" name="TextBox209">
              <a:extLst>
                <a:ext uri="{FF2B5EF4-FFF2-40B4-BE49-F238E27FC236}">
                  <a16:creationId xmlns:a16="http://schemas.microsoft.com/office/drawing/2014/main" id="{21A9226D-45D2-419B-89E8-009757DDD9D3}"/>
                </a:ext>
              </a:extLst>
            </p:cNvPr>
            <p:cNvSpPr txBox="1"/>
            <p:nvPr/>
          </p:nvSpPr>
          <p:spPr>
            <a:xfrm>
              <a:off x="3254982" y="5428032"/>
              <a:ext cx="220133" cy="355354"/>
            </a:xfrm>
            <a:prstGeom prst="rect">
              <a:avLst/>
            </a:prstGeom>
            <a:noFill/>
          </p:spPr>
          <p:txBody>
            <a:bodyPr wrap="square" lIns="0" tIns="0" rIns="0" bIns="0" rtlCol="0">
              <a:spAutoFit/>
            </a:bodyPr>
            <a:lstStyle/>
            <a:p>
              <a:pPr marL="0" marR="0" indent="0" eaLnBrk="0">
                <a:lnSpc>
                  <a:spcPct val="103000"/>
                </a:lnSpc>
              </a:pPr>
              <a:r>
                <a:rPr lang="en-US" altLang="zh-CN" sz="2400" kern="0" spc="-400" baseline="0" noProof="0">
                  <a:solidFill>
                    <a:srgbClr val="FFFFFF"/>
                  </a:solidFill>
                  <a:latin typeface="Arial" pitchFamily="34" charset="0"/>
                  <a:ea typeface="Arial" pitchFamily="34" charset="0"/>
                  <a:cs typeface="Arial" pitchFamily="34" charset="0"/>
                </a:rPr>
                <a:t>1</a:t>
              </a:r>
            </a:p>
          </p:txBody>
        </p:sp>
        <p:pic>
          <p:nvPicPr>
            <p:cNvPr id="41" name="AF1F173D-D7A4-44F6-5178-A0C544E05B04">
              <a:extLst>
                <a:ext uri="{FF2B5EF4-FFF2-40B4-BE49-F238E27FC236}">
                  <a16:creationId xmlns:a16="http://schemas.microsoft.com/office/drawing/2014/main" id="{C8676345-2B15-411C-B9FA-7DA3D890AB34}"/>
                </a:ext>
              </a:extLst>
            </p:cNvPr>
            <p:cNvPicPr>
              <a:picLocks noChangeAspect="1"/>
            </p:cNvPicPr>
            <p:nvPr/>
          </p:nvPicPr>
          <p:blipFill>
            <a:blip r:embed="rId7" cstate="print">
              <a:extLst>
                <a:ext uri="{6B38C74C-6FA0-4DA6-5E4C-C91D97CAE732}"/>
              </a:extLst>
            </a:blip>
            <a:stretch>
              <a:fillRect/>
            </a:stretch>
          </p:blipFill>
          <p:spPr>
            <a:xfrm>
              <a:off x="4105080" y="4848225"/>
              <a:ext cx="1104900" cy="1371600"/>
            </a:xfrm>
            <a:prstGeom prst="rect">
              <a:avLst/>
            </a:prstGeom>
          </p:spPr>
        </p:pic>
        <p:sp>
          <p:nvSpPr>
            <p:cNvPr id="42" name="TextBox211">
              <a:extLst>
                <a:ext uri="{FF2B5EF4-FFF2-40B4-BE49-F238E27FC236}">
                  <a16:creationId xmlns:a16="http://schemas.microsoft.com/office/drawing/2014/main" id="{5F2EE362-D4CD-4799-B55B-4A04C12B52D5}"/>
                </a:ext>
              </a:extLst>
            </p:cNvPr>
            <p:cNvSpPr txBox="1"/>
            <p:nvPr/>
          </p:nvSpPr>
          <p:spPr>
            <a:xfrm>
              <a:off x="4555646" y="5449682"/>
              <a:ext cx="237067" cy="355354"/>
            </a:xfrm>
            <a:prstGeom prst="rect">
              <a:avLst/>
            </a:prstGeom>
            <a:noFill/>
          </p:spPr>
          <p:txBody>
            <a:bodyPr wrap="square" lIns="0" tIns="0" rIns="0" bIns="0" rtlCol="0">
              <a:spAutoFit/>
            </a:bodyPr>
            <a:lstStyle/>
            <a:p>
              <a:pPr marL="0" marR="0" indent="0" eaLnBrk="0">
                <a:lnSpc>
                  <a:spcPct val="103000"/>
                </a:lnSpc>
              </a:pPr>
              <a:r>
                <a:rPr lang="en-US" altLang="zh-CN" sz="2400" kern="0" spc="-400" baseline="0" noProof="0">
                  <a:solidFill>
                    <a:srgbClr val="FFFFFF"/>
                  </a:solidFill>
                  <a:latin typeface="Arial" pitchFamily="34" charset="0"/>
                  <a:ea typeface="Arial" pitchFamily="34" charset="0"/>
                  <a:cs typeface="Arial" pitchFamily="34" charset="0"/>
                </a:rPr>
                <a:t>2</a:t>
              </a:r>
            </a:p>
          </p:txBody>
        </p:sp>
        <p:pic>
          <p:nvPicPr>
            <p:cNvPr id="43" name="DC26ED0C-EC0E-43A1-B0C5-8D0EE1B698F4">
              <a:extLst>
                <a:ext uri="{FF2B5EF4-FFF2-40B4-BE49-F238E27FC236}">
                  <a16:creationId xmlns:a16="http://schemas.microsoft.com/office/drawing/2014/main" id="{BC0FA859-7B32-4F44-B704-919FB2164BD8}"/>
                </a:ext>
              </a:extLst>
            </p:cNvPr>
            <p:cNvPicPr>
              <a:picLocks noChangeAspect="1"/>
            </p:cNvPicPr>
            <p:nvPr/>
          </p:nvPicPr>
          <p:blipFill>
            <a:blip r:embed="rId8" cstate="print">
              <a:extLst>
                <a:ext uri="{4E512D38-67A9-4888-4831-C90537348623}"/>
              </a:extLst>
            </a:blip>
            <a:stretch>
              <a:fillRect/>
            </a:stretch>
          </p:blipFill>
          <p:spPr>
            <a:xfrm>
              <a:off x="5240899" y="4856163"/>
              <a:ext cx="1104900" cy="1371600"/>
            </a:xfrm>
            <a:prstGeom prst="rect">
              <a:avLst/>
            </a:prstGeom>
          </p:spPr>
        </p:pic>
        <p:sp>
          <p:nvSpPr>
            <p:cNvPr id="44" name="TextBox213">
              <a:extLst>
                <a:ext uri="{FF2B5EF4-FFF2-40B4-BE49-F238E27FC236}">
                  <a16:creationId xmlns:a16="http://schemas.microsoft.com/office/drawing/2014/main" id="{79A7C91D-9479-4016-B7E3-6AA38C43E6D2}"/>
                </a:ext>
              </a:extLst>
            </p:cNvPr>
            <p:cNvSpPr txBox="1"/>
            <p:nvPr/>
          </p:nvSpPr>
          <p:spPr>
            <a:xfrm>
              <a:off x="5694743" y="5523282"/>
              <a:ext cx="237067" cy="355354"/>
            </a:xfrm>
            <a:prstGeom prst="rect">
              <a:avLst/>
            </a:prstGeom>
            <a:noFill/>
          </p:spPr>
          <p:txBody>
            <a:bodyPr wrap="square" lIns="0" tIns="0" rIns="0" bIns="0" rtlCol="0">
              <a:spAutoFit/>
            </a:bodyPr>
            <a:lstStyle/>
            <a:p>
              <a:pPr marL="0" marR="0" indent="0" eaLnBrk="0">
                <a:lnSpc>
                  <a:spcPct val="103000"/>
                </a:lnSpc>
              </a:pPr>
              <a:r>
                <a:rPr lang="en-US" altLang="zh-CN" sz="2400" kern="0" spc="-400" baseline="0" noProof="0">
                  <a:solidFill>
                    <a:srgbClr val="FFFFFF"/>
                  </a:solidFill>
                  <a:latin typeface="Arial" pitchFamily="34" charset="0"/>
                  <a:ea typeface="Arial" pitchFamily="34" charset="0"/>
                  <a:cs typeface="Arial" pitchFamily="34" charset="0"/>
                </a:rPr>
                <a:t>3</a:t>
              </a:r>
            </a:p>
          </p:txBody>
        </p:sp>
        <p:pic>
          <p:nvPicPr>
            <p:cNvPr id="45" name="83AFDF9F-BA14-4CE6-84A9-E5D3A2DDAE88">
              <a:extLst>
                <a:ext uri="{FF2B5EF4-FFF2-40B4-BE49-F238E27FC236}">
                  <a16:creationId xmlns:a16="http://schemas.microsoft.com/office/drawing/2014/main" id="{F3FD0AE7-94A6-4037-A082-FC44373A6778}"/>
                </a:ext>
              </a:extLst>
            </p:cNvPr>
            <p:cNvPicPr>
              <a:picLocks noChangeAspect="1"/>
            </p:cNvPicPr>
            <p:nvPr/>
          </p:nvPicPr>
          <p:blipFill>
            <a:blip r:embed="rId9" cstate="print">
              <a:extLst>
                <a:ext uri="{703EC3FA-9FCD-4266-6541-4A8CF098BB8B}"/>
              </a:extLst>
            </a:blip>
            <a:stretch>
              <a:fillRect/>
            </a:stretch>
          </p:blipFill>
          <p:spPr>
            <a:xfrm>
              <a:off x="6521295" y="4856163"/>
              <a:ext cx="1092200" cy="1371600"/>
            </a:xfrm>
            <a:prstGeom prst="rect">
              <a:avLst/>
            </a:prstGeom>
          </p:spPr>
        </p:pic>
        <p:sp>
          <p:nvSpPr>
            <p:cNvPr id="46" name="TextBox215">
              <a:extLst>
                <a:ext uri="{FF2B5EF4-FFF2-40B4-BE49-F238E27FC236}">
                  <a16:creationId xmlns:a16="http://schemas.microsoft.com/office/drawing/2014/main" id="{CB42822C-78F7-45E7-B21D-4A299CBBEED6}"/>
                </a:ext>
              </a:extLst>
            </p:cNvPr>
            <p:cNvSpPr txBox="1"/>
            <p:nvPr/>
          </p:nvSpPr>
          <p:spPr>
            <a:xfrm>
              <a:off x="6979235" y="5488234"/>
              <a:ext cx="254000" cy="355354"/>
            </a:xfrm>
            <a:prstGeom prst="rect">
              <a:avLst/>
            </a:prstGeom>
            <a:noFill/>
          </p:spPr>
          <p:txBody>
            <a:bodyPr wrap="square" lIns="0" tIns="0" rIns="0" bIns="0" rtlCol="0">
              <a:spAutoFit/>
            </a:bodyPr>
            <a:lstStyle/>
            <a:p>
              <a:pPr marL="0" marR="0" indent="0" eaLnBrk="0">
                <a:lnSpc>
                  <a:spcPct val="103000"/>
                </a:lnSpc>
              </a:pPr>
              <a:r>
                <a:rPr lang="en-US" altLang="zh-CN" sz="2400" kern="0" spc="-300" baseline="0" noProof="0">
                  <a:solidFill>
                    <a:srgbClr val="FFFFFF"/>
                  </a:solidFill>
                  <a:latin typeface="Arial" pitchFamily="34" charset="0"/>
                  <a:ea typeface="Arial" pitchFamily="34" charset="0"/>
                  <a:cs typeface="Arial" pitchFamily="34" charset="0"/>
                </a:rPr>
                <a:t>4</a:t>
              </a:r>
            </a:p>
          </p:txBody>
        </p:sp>
        <p:pic>
          <p:nvPicPr>
            <p:cNvPr id="47" name="621569A9-7AFF-4BA1-5E4D-2F655780DA75">
              <a:extLst>
                <a:ext uri="{FF2B5EF4-FFF2-40B4-BE49-F238E27FC236}">
                  <a16:creationId xmlns:a16="http://schemas.microsoft.com/office/drawing/2014/main" id="{03782D87-CFF8-4BE5-A68F-2E3EA7027A19}"/>
                </a:ext>
              </a:extLst>
            </p:cNvPr>
            <p:cNvPicPr>
              <a:picLocks noChangeAspect="1"/>
            </p:cNvPicPr>
            <p:nvPr/>
          </p:nvPicPr>
          <p:blipFill>
            <a:blip r:embed="rId4" cstate="print">
              <a:extLst>
                <a:ext uri="{086BFD67-80DA-4969-CCFD-D069F713C329}"/>
              </a:extLst>
            </a:blip>
            <a:stretch>
              <a:fillRect/>
            </a:stretch>
          </p:blipFill>
          <p:spPr>
            <a:xfrm rot="21221070">
              <a:off x="4255416" y="1424120"/>
              <a:ext cx="2248048" cy="1728187"/>
            </a:xfrm>
            <a:prstGeom prst="rect">
              <a:avLst/>
            </a:prstGeom>
          </p:spPr>
        </p:pic>
      </p:grpSp>
      <p:sp>
        <p:nvSpPr>
          <p:cNvPr id="51" name="TextBox 50">
            <a:extLst>
              <a:ext uri="{FF2B5EF4-FFF2-40B4-BE49-F238E27FC236}">
                <a16:creationId xmlns:a16="http://schemas.microsoft.com/office/drawing/2014/main" id="{4490B462-DE41-476B-A217-71EF1A947082}"/>
              </a:ext>
            </a:extLst>
          </p:cNvPr>
          <p:cNvSpPr txBox="1"/>
          <p:nvPr/>
        </p:nvSpPr>
        <p:spPr>
          <a:xfrm>
            <a:off x="8396233" y="2847821"/>
            <a:ext cx="3608962" cy="2554545"/>
          </a:xfrm>
          <a:prstGeom prst="rect">
            <a:avLst/>
          </a:prstGeom>
          <a:solidFill>
            <a:schemeClr val="tx1"/>
          </a:solidFill>
        </p:spPr>
        <p:txBody>
          <a:bodyPr wrap="square" lIns="91440" tIns="45720" rIns="91440" bIns="45720" rtlCol="0" anchor="t">
            <a:spAutoFit/>
          </a:bodyPr>
          <a:lstStyle/>
          <a:p>
            <a:r>
              <a:rPr lang="en-US" sz="3200" dirty="0">
                <a:solidFill>
                  <a:schemeClr val="bg1"/>
                </a:solidFill>
              </a:rPr>
              <a:t>How many cylinders does this car have?  What does this mean for the car?</a:t>
            </a:r>
          </a:p>
        </p:txBody>
      </p:sp>
      <p:pic>
        <p:nvPicPr>
          <p:cNvPr id="22" name="621569A9-7AFF-4BA1-5E4D-2F655780DA75">
            <a:extLst>
              <a:ext uri="{FF2B5EF4-FFF2-40B4-BE49-F238E27FC236}">
                <a16:creationId xmlns:a16="http://schemas.microsoft.com/office/drawing/2014/main" id="{374BE983-847F-49F4-AE0C-710206C259C1}"/>
              </a:ext>
            </a:extLst>
          </p:cNvPr>
          <p:cNvPicPr>
            <a:picLocks noChangeAspect="1"/>
          </p:cNvPicPr>
          <p:nvPr/>
        </p:nvPicPr>
        <p:blipFill>
          <a:blip r:embed="rId4" cstate="print">
            <a:extLst>
              <a:ext uri="{086BFD67-80DA-4969-CCFD-D069F713C329}"/>
            </a:extLst>
          </a:blip>
          <a:stretch>
            <a:fillRect/>
          </a:stretch>
        </p:blipFill>
        <p:spPr>
          <a:xfrm>
            <a:off x="1443115" y="2489660"/>
            <a:ext cx="2032000" cy="1562100"/>
          </a:xfrm>
          <a:prstGeom prst="rect">
            <a:avLst/>
          </a:prstGeom>
        </p:spPr>
      </p:pic>
      <p:pic>
        <p:nvPicPr>
          <p:cNvPr id="23" name="621569A9-7AFF-4BA1-5E4D-2F655780DA75">
            <a:extLst>
              <a:ext uri="{FF2B5EF4-FFF2-40B4-BE49-F238E27FC236}">
                <a16:creationId xmlns:a16="http://schemas.microsoft.com/office/drawing/2014/main" id="{D25BB012-B450-4A91-A40A-C8D78F8BC360}"/>
              </a:ext>
            </a:extLst>
          </p:cNvPr>
          <p:cNvPicPr>
            <a:picLocks noChangeAspect="1"/>
          </p:cNvPicPr>
          <p:nvPr/>
        </p:nvPicPr>
        <p:blipFill>
          <a:blip r:embed="rId4" cstate="print">
            <a:extLst>
              <a:ext uri="{086BFD67-80DA-4969-CCFD-D069F713C329}"/>
            </a:extLst>
          </a:blip>
          <a:stretch>
            <a:fillRect/>
          </a:stretch>
        </p:blipFill>
        <p:spPr>
          <a:xfrm>
            <a:off x="1571504" y="552223"/>
            <a:ext cx="2032000" cy="1562100"/>
          </a:xfrm>
          <a:prstGeom prst="rect">
            <a:avLst/>
          </a:prstGeom>
        </p:spPr>
      </p:pic>
    </p:spTree>
    <p:extLst>
      <p:ext uri="{BB962C8B-B14F-4D97-AF65-F5344CB8AC3E}">
        <p14:creationId xmlns:p14="http://schemas.microsoft.com/office/powerpoint/2010/main" val="53938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0418-1748-41A9-8168-4F3AE1AB661C}"/>
              </a:ext>
            </a:extLst>
          </p:cNvPr>
          <p:cNvSpPr>
            <a:spLocks noGrp="1"/>
          </p:cNvSpPr>
          <p:nvPr>
            <p:ph type="title"/>
          </p:nvPr>
        </p:nvSpPr>
        <p:spPr/>
        <p:txBody>
          <a:bodyPr/>
          <a:lstStyle/>
          <a:p>
            <a:r>
              <a:rPr lang="en-US">
                <a:ea typeface="+mj-lt"/>
                <a:cs typeface="+mj-lt"/>
              </a:rPr>
              <a:t>Key Vocabulary and Topics cont.</a:t>
            </a:r>
            <a:endParaRPr lang="en-US"/>
          </a:p>
        </p:txBody>
      </p:sp>
      <p:sp>
        <p:nvSpPr>
          <p:cNvPr id="3" name="Content Placeholder 2">
            <a:extLst>
              <a:ext uri="{FF2B5EF4-FFF2-40B4-BE49-F238E27FC236}">
                <a16:creationId xmlns:a16="http://schemas.microsoft.com/office/drawing/2014/main" id="{0BC6E6D4-212E-40F1-A717-6CBF28CA6A50}"/>
              </a:ext>
            </a:extLst>
          </p:cNvPr>
          <p:cNvSpPr>
            <a:spLocks noGrp="1"/>
          </p:cNvSpPr>
          <p:nvPr>
            <p:ph idx="1"/>
          </p:nvPr>
        </p:nvSpPr>
        <p:spPr>
          <a:xfrm>
            <a:off x="781998" y="1708400"/>
            <a:ext cx="4931367" cy="4877440"/>
          </a:xfrm>
        </p:spPr>
        <p:txBody>
          <a:bodyPr vert="horz" lIns="91440" tIns="45720" rIns="91440" bIns="45720" rtlCol="0" anchor="t">
            <a:normAutofit fontScale="92500" lnSpcReduction="20000"/>
          </a:bodyPr>
          <a:lstStyle/>
          <a:p>
            <a:r>
              <a:rPr lang="en-US">
                <a:ea typeface="+mn-lt"/>
                <a:cs typeface="+mn-lt"/>
              </a:rPr>
              <a:t>Fuel cap release</a:t>
            </a:r>
          </a:p>
          <a:p>
            <a:r>
              <a:rPr lang="en-US">
                <a:ea typeface="+mn-lt"/>
                <a:cs typeface="+mn-lt"/>
              </a:rPr>
              <a:t>Visual reference point</a:t>
            </a:r>
          </a:p>
          <a:p>
            <a:r>
              <a:rPr lang="en-US">
                <a:ea typeface="+mn-lt"/>
                <a:cs typeface="+mn-lt"/>
              </a:rPr>
              <a:t>Windshield wipers and washers </a:t>
            </a:r>
          </a:p>
          <a:p>
            <a:r>
              <a:rPr lang="en-US">
                <a:ea typeface="+mn-lt"/>
                <a:cs typeface="+mn-lt"/>
              </a:rPr>
              <a:t>Hazards/emergency flashers  </a:t>
            </a:r>
            <a:endParaRPr lang="en-US"/>
          </a:p>
          <a:p>
            <a:r>
              <a:rPr lang="en-US">
                <a:ea typeface="+mn-lt"/>
                <a:cs typeface="+mn-lt"/>
              </a:rPr>
              <a:t>Head restraint  </a:t>
            </a:r>
            <a:endParaRPr lang="en-US"/>
          </a:p>
          <a:p>
            <a:r>
              <a:rPr lang="en-US">
                <a:ea typeface="+mn-lt"/>
                <a:cs typeface="+mn-lt"/>
              </a:rPr>
              <a:t>Headlights (high and low beams)  </a:t>
            </a:r>
            <a:endParaRPr lang="en-US"/>
          </a:p>
          <a:p>
            <a:r>
              <a:rPr lang="en-US">
                <a:ea typeface="+mn-lt"/>
                <a:cs typeface="+mn-lt"/>
              </a:rPr>
              <a:t>Hood release  </a:t>
            </a:r>
            <a:endParaRPr lang="en-US"/>
          </a:p>
          <a:p>
            <a:r>
              <a:rPr lang="en-US">
                <a:ea typeface="+mn-lt"/>
                <a:cs typeface="+mn-lt"/>
              </a:rPr>
              <a:t>Ignition switch  </a:t>
            </a:r>
            <a:endParaRPr lang="en-US"/>
          </a:p>
          <a:p>
            <a:r>
              <a:rPr lang="en-US">
                <a:ea typeface="+mn-lt"/>
                <a:cs typeface="+mn-lt"/>
              </a:rPr>
              <a:t>Instrument panel  </a:t>
            </a:r>
            <a:endParaRPr lang="en-US"/>
          </a:p>
          <a:p>
            <a:r>
              <a:rPr lang="en-US">
                <a:ea typeface="+mn-lt"/>
                <a:cs typeface="+mn-lt"/>
              </a:rPr>
              <a:t>Key fob  </a:t>
            </a:r>
            <a:endParaRPr lang="en-US"/>
          </a:p>
          <a:p>
            <a:r>
              <a:rPr lang="en-US">
                <a:ea typeface="+mn-lt"/>
                <a:cs typeface="+mn-lt"/>
              </a:rPr>
              <a:t>Mirrors/mirror settings</a:t>
            </a:r>
            <a:endParaRPr lang="en-US"/>
          </a:p>
          <a:p>
            <a:pPr marL="0" indent="0">
              <a:buNone/>
            </a:pPr>
            <a:endParaRPr lang="en-US">
              <a:cs typeface="Calibri"/>
            </a:endParaRPr>
          </a:p>
          <a:p>
            <a:pPr marL="0" indent="0">
              <a:buNone/>
            </a:pPr>
            <a:endParaRPr lang="en-US">
              <a:cs typeface="Calibri"/>
            </a:endParaRPr>
          </a:p>
        </p:txBody>
      </p:sp>
      <p:sp>
        <p:nvSpPr>
          <p:cNvPr id="5" name="Content Placeholder 2">
            <a:extLst>
              <a:ext uri="{FF2B5EF4-FFF2-40B4-BE49-F238E27FC236}">
                <a16:creationId xmlns:a16="http://schemas.microsoft.com/office/drawing/2014/main" id="{CDE10077-C487-4F71-881E-3B864B99A9BF}"/>
              </a:ext>
            </a:extLst>
          </p:cNvPr>
          <p:cNvSpPr txBox="1">
            <a:spLocks/>
          </p:cNvSpPr>
          <p:nvPr/>
        </p:nvSpPr>
        <p:spPr>
          <a:xfrm>
            <a:off x="6454252" y="1600605"/>
            <a:ext cx="4931367" cy="4988951"/>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Operating vehicles control devices</a:t>
            </a:r>
          </a:p>
          <a:p>
            <a:r>
              <a:rPr lang="en-US">
                <a:ea typeface="+mn-lt"/>
                <a:cs typeface="+mn-lt"/>
              </a:rPr>
              <a:t>Creep vs Inch vs Roll</a:t>
            </a:r>
          </a:p>
          <a:p>
            <a:r>
              <a:rPr lang="en-US">
                <a:ea typeface="+mn-lt"/>
                <a:cs typeface="+mn-lt"/>
              </a:rPr>
              <a:t>Blind spots and reference points</a:t>
            </a:r>
          </a:p>
          <a:p>
            <a:r>
              <a:rPr lang="en-US">
                <a:ea typeface="+mn-lt"/>
                <a:cs typeface="+mn-lt"/>
              </a:rPr>
              <a:t>SMOG - Signal, Mirror, Over the Shoulder, Go</a:t>
            </a:r>
          </a:p>
          <a:p>
            <a:r>
              <a:rPr lang="en-US">
                <a:ea typeface="+mn-lt"/>
                <a:cs typeface="+mn-lt"/>
              </a:rPr>
              <a:t>Safety, communication, comfort and convenience devices </a:t>
            </a:r>
          </a:p>
          <a:p>
            <a:r>
              <a:rPr lang="en-US">
                <a:ea typeface="+mn-lt"/>
                <a:cs typeface="+mn-lt"/>
              </a:rPr>
              <a:t>Dashboard icons and symbols</a:t>
            </a:r>
            <a:endParaRPr lang="en-US"/>
          </a:p>
          <a:p>
            <a:r>
              <a:rPr lang="en-US">
                <a:ea typeface="+mn-lt"/>
                <a:cs typeface="+mn-lt"/>
              </a:rPr>
              <a:t>Air condition control</a:t>
            </a:r>
            <a:endParaRPr lang="en-US"/>
          </a:p>
          <a:p>
            <a:r>
              <a:rPr lang="en-US">
                <a:ea typeface="+mn-lt"/>
                <a:cs typeface="+mn-lt"/>
              </a:rPr>
              <a:t>Air vents </a:t>
            </a:r>
            <a:endParaRPr lang="en-US"/>
          </a:p>
          <a:p>
            <a:r>
              <a:rPr lang="en-US">
                <a:ea typeface="+mn-lt"/>
                <a:cs typeface="+mn-lt"/>
              </a:rPr>
              <a:t>Back up lights</a:t>
            </a:r>
            <a:endParaRPr lang="en-US"/>
          </a:p>
          <a:p>
            <a:r>
              <a:rPr lang="en-US">
                <a:ea typeface="+mn-lt"/>
                <a:cs typeface="+mn-lt"/>
              </a:rPr>
              <a:t>Intermittent wipers</a:t>
            </a:r>
            <a:endParaRPr lang="en-US"/>
          </a:p>
          <a:p>
            <a:r>
              <a:rPr lang="en-US">
                <a:ea typeface="+mn-lt"/>
                <a:cs typeface="+mn-lt"/>
              </a:rPr>
              <a:t>4 L’s of Exiting: Look, Lever, Look, Leave</a:t>
            </a:r>
            <a:endParaRPr lang="en-US"/>
          </a:p>
          <a:p>
            <a:endParaRPr lang="en-US">
              <a:cs typeface="Calibri"/>
            </a:endParaRPr>
          </a:p>
          <a:p>
            <a:pPr marL="0" indent="0">
              <a:buNone/>
            </a:pPr>
            <a:endParaRPr lang="en-US">
              <a:cs typeface="Calibri"/>
            </a:endParaRPr>
          </a:p>
          <a:p>
            <a:pPr marL="0" indent="0">
              <a:buNone/>
            </a:pPr>
            <a:endParaRPr lang="en-US">
              <a:cs typeface="Calibri"/>
            </a:endParaRPr>
          </a:p>
          <a:p>
            <a:pPr marL="0" indent="0">
              <a:buFont typeface="Arial" panose="020B0604020202020204" pitchFamily="34" charset="0"/>
              <a:buNone/>
            </a:pPr>
            <a:endParaRPr lang="en-US">
              <a:cs typeface="Calibri"/>
            </a:endParaRPr>
          </a:p>
        </p:txBody>
      </p:sp>
    </p:spTree>
    <p:extLst>
      <p:ext uri="{BB962C8B-B14F-4D97-AF65-F5344CB8AC3E}">
        <p14:creationId xmlns:p14="http://schemas.microsoft.com/office/powerpoint/2010/main" val="4169388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E7E3A-21C9-4F05-BD39-DCA7DC9E55D9}"/>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7116F81B-60B6-4208-95C2-BF3E2C497A4A}"/>
              </a:ext>
            </a:extLst>
          </p:cNvPr>
          <p:cNvSpPr>
            <a:spLocks noGrp="1"/>
          </p:cNvSpPr>
          <p:nvPr>
            <p:ph idx="1"/>
          </p:nvPr>
        </p:nvSpPr>
        <p:spPr/>
        <p:txBody>
          <a:bodyPr vert="horz" lIns="91440" tIns="45720" rIns="91440" bIns="45720" rtlCol="0" anchor="t">
            <a:normAutofit/>
          </a:bodyPr>
          <a:lstStyle/>
          <a:p>
            <a:pPr marL="473075" marR="31115" indent="-457200" eaLnBrk="0">
              <a:lnSpc>
                <a:spcPct val="115000"/>
              </a:lnSpc>
              <a:spcBef>
                <a:spcPts val="542"/>
              </a:spcBef>
            </a:pPr>
            <a:r>
              <a:rPr lang="en-US" altLang="zh-CN" kern="0" dirty="0">
                <a:solidFill>
                  <a:srgbClr val="000000"/>
                </a:solidFill>
                <a:latin typeface="Arial"/>
                <a:ea typeface="Arial" pitchFamily="34" charset="0"/>
                <a:cs typeface="Arial"/>
              </a:rPr>
              <a:t>Used</a:t>
            </a:r>
            <a:r>
              <a:rPr lang="en-US" altLang="zh-CN" kern="0" spc="-15" dirty="0">
                <a:latin typeface="Arial"/>
                <a:ea typeface="Arial" pitchFamily="34" charset="0"/>
                <a:cs typeface="Arial"/>
              </a:rPr>
              <a:t> </a:t>
            </a:r>
            <a:r>
              <a:rPr lang="en-US" altLang="zh-CN" kern="0" dirty="0">
                <a:solidFill>
                  <a:srgbClr val="000000"/>
                </a:solidFill>
                <a:latin typeface="Arial"/>
                <a:ea typeface="Arial" pitchFamily="34" charset="0"/>
                <a:cs typeface="Arial"/>
              </a:rPr>
              <a:t>with</a:t>
            </a:r>
            <a:r>
              <a:rPr lang="en-US" altLang="zh-CN" kern="0" spc="190" dirty="0">
                <a:latin typeface="Arial"/>
                <a:ea typeface="Arial" pitchFamily="34" charset="0"/>
                <a:cs typeface="Arial"/>
              </a:rPr>
              <a:t> </a:t>
            </a:r>
            <a:r>
              <a:rPr lang="en-US" altLang="zh-CN" kern="0" dirty="0">
                <a:solidFill>
                  <a:srgbClr val="000000"/>
                </a:solidFill>
                <a:latin typeface="Arial"/>
                <a:ea typeface="Arial" pitchFamily="34" charset="0"/>
                <a:cs typeface="Arial"/>
              </a:rPr>
              <a:t>permission</a:t>
            </a:r>
            <a:r>
              <a:rPr lang="en-US" altLang="zh-CN" kern="0" spc="135" dirty="0">
                <a:latin typeface="Arial"/>
                <a:ea typeface="Arial" pitchFamily="34" charset="0"/>
                <a:cs typeface="Arial"/>
              </a:rPr>
              <a:t> </a:t>
            </a:r>
            <a:r>
              <a:rPr lang="en-US" altLang="zh-CN" kern="0" dirty="0">
                <a:solidFill>
                  <a:srgbClr val="000000"/>
                </a:solidFill>
                <a:latin typeface="Arial"/>
                <a:ea typeface="Arial" pitchFamily="34" charset="0"/>
                <a:cs typeface="Arial"/>
              </a:rPr>
              <a:t>from</a:t>
            </a:r>
            <a:r>
              <a:rPr lang="en-US" altLang="zh-CN" kern="0" spc="125" dirty="0">
                <a:latin typeface="Arial"/>
                <a:ea typeface="Arial" pitchFamily="34" charset="0"/>
                <a:cs typeface="Arial"/>
              </a:rPr>
              <a:t> </a:t>
            </a:r>
            <a:r>
              <a:rPr lang="en-US" altLang="zh-CN" kern="0" dirty="0">
                <a:solidFill>
                  <a:srgbClr val="000000"/>
                </a:solidFill>
                <a:latin typeface="Arial"/>
                <a:ea typeface="Arial" pitchFamily="34" charset="0"/>
                <a:cs typeface="Arial"/>
              </a:rPr>
              <a:t>Western</a:t>
            </a:r>
            <a:r>
              <a:rPr lang="en-US" altLang="zh-CN" kern="0" spc="215" dirty="0">
                <a:latin typeface="Arial"/>
                <a:ea typeface="Arial" pitchFamily="34" charset="0"/>
                <a:cs typeface="Arial"/>
              </a:rPr>
              <a:t> </a:t>
            </a:r>
            <a:r>
              <a:rPr lang="en-US" altLang="zh-CN" kern="0" dirty="0">
                <a:solidFill>
                  <a:srgbClr val="000000"/>
                </a:solidFill>
                <a:latin typeface="Arial"/>
                <a:ea typeface="Arial" pitchFamily="34" charset="0"/>
                <a:cs typeface="Arial"/>
              </a:rPr>
              <a:t>Oregon</a:t>
            </a:r>
            <a:r>
              <a:rPr lang="en-US" altLang="zh-CN" kern="0" spc="200" dirty="0">
                <a:latin typeface="Arial"/>
                <a:ea typeface="Arial" pitchFamily="34" charset="0"/>
                <a:cs typeface="Arial"/>
              </a:rPr>
              <a:t> </a:t>
            </a:r>
            <a:r>
              <a:rPr lang="en-US" altLang="zh-CN" kern="0" dirty="0">
                <a:solidFill>
                  <a:srgbClr val="000000"/>
                </a:solidFill>
                <a:latin typeface="Arial"/>
                <a:ea typeface="Arial" pitchFamily="34" charset="0"/>
                <a:cs typeface="Arial"/>
              </a:rPr>
              <a:t>University.</a:t>
            </a:r>
            <a:r>
              <a:rPr lang="en-US" altLang="zh-CN" kern="0" spc="130" dirty="0">
                <a:latin typeface="Arial"/>
                <a:ea typeface="Arial" pitchFamily="34" charset="0"/>
                <a:cs typeface="Arial"/>
              </a:rPr>
              <a:t> </a:t>
            </a:r>
            <a:r>
              <a:rPr lang="en-US" altLang="zh-CN" i="1" kern="0" dirty="0">
                <a:solidFill>
                  <a:srgbClr val="000000"/>
                </a:solidFill>
                <a:latin typeface="Arial"/>
                <a:ea typeface="Arial" pitchFamily="34" charset="0"/>
                <a:cs typeface="Arial"/>
              </a:rPr>
              <a:t>Oregon</a:t>
            </a:r>
            <a:r>
              <a:rPr lang="en-US" altLang="zh-CN" i="1" kern="0" spc="65" dirty="0">
                <a:latin typeface="Arial"/>
                <a:ea typeface="Arial" pitchFamily="34" charset="0"/>
                <a:cs typeface="Arial"/>
              </a:rPr>
              <a:t> </a:t>
            </a:r>
            <a:r>
              <a:rPr lang="en-US" altLang="zh-CN" i="1" kern="0" dirty="0">
                <a:solidFill>
                  <a:srgbClr val="000000"/>
                </a:solidFill>
                <a:latin typeface="Arial"/>
                <a:ea typeface="Arial" pitchFamily="34" charset="0"/>
                <a:cs typeface="Arial"/>
              </a:rPr>
              <a:t>Driver</a:t>
            </a:r>
            <a:r>
              <a:rPr lang="en-US" altLang="zh-CN" i="1" kern="0" spc="165" dirty="0">
                <a:latin typeface="Arial"/>
                <a:ea typeface="Arial" pitchFamily="34" charset="0"/>
                <a:cs typeface="Arial"/>
              </a:rPr>
              <a:t> </a:t>
            </a:r>
            <a:r>
              <a:rPr lang="en-US" altLang="zh-CN" i="1" kern="0" dirty="0">
                <a:solidFill>
                  <a:srgbClr val="000000"/>
                </a:solidFill>
                <a:latin typeface="Arial"/>
                <a:ea typeface="Arial" pitchFamily="34" charset="0"/>
                <a:cs typeface="Arial"/>
              </a:rPr>
              <a:t>Risk</a:t>
            </a:r>
            <a:r>
              <a:rPr lang="en-US" altLang="zh-CN" i="1" kern="0" spc="110" dirty="0">
                <a:latin typeface="Arial"/>
                <a:ea typeface="Arial" pitchFamily="34" charset="0"/>
                <a:cs typeface="Arial"/>
              </a:rPr>
              <a:t> </a:t>
            </a:r>
            <a:r>
              <a:rPr lang="en-US" altLang="zh-CN" i="1" kern="0" dirty="0">
                <a:solidFill>
                  <a:srgbClr val="000000"/>
                </a:solidFill>
                <a:latin typeface="Arial"/>
                <a:ea typeface="Arial" pitchFamily="34" charset="0"/>
                <a:cs typeface="Arial"/>
              </a:rPr>
              <a:t>Prevention</a:t>
            </a:r>
            <a:r>
              <a:rPr lang="en-US" altLang="zh-CN" i="1" kern="0" spc="400" dirty="0">
                <a:latin typeface="Arial"/>
                <a:ea typeface="Arial" pitchFamily="34" charset="0"/>
                <a:cs typeface="Arial"/>
              </a:rPr>
              <a:t> </a:t>
            </a:r>
            <a:r>
              <a:rPr lang="en-US" altLang="zh-CN" i="1" kern="0" dirty="0">
                <a:solidFill>
                  <a:srgbClr val="000000"/>
                </a:solidFill>
                <a:latin typeface="Arial"/>
                <a:ea typeface="Arial" pitchFamily="34" charset="0"/>
                <a:cs typeface="Arial"/>
              </a:rPr>
              <a:t>Curriculum</a:t>
            </a:r>
            <a:r>
              <a:rPr lang="en-US" altLang="zh-CN" i="1" kern="0" spc="25" dirty="0">
                <a:latin typeface="Arial"/>
                <a:ea typeface="Arial" pitchFamily="34" charset="0"/>
                <a:cs typeface="Arial"/>
              </a:rPr>
              <a:t> </a:t>
            </a:r>
            <a:r>
              <a:rPr lang="en-US" altLang="zh-CN" i="1" kern="0" dirty="0">
                <a:solidFill>
                  <a:srgbClr val="000000"/>
                </a:solidFill>
                <a:latin typeface="Arial"/>
                <a:ea typeface="Arial" pitchFamily="34" charset="0"/>
                <a:cs typeface="Arial"/>
              </a:rPr>
              <a:t>Playbook</a:t>
            </a:r>
            <a:r>
              <a:rPr lang="en-US" altLang="zh-CN" kern="0" dirty="0">
                <a:solidFill>
                  <a:srgbClr val="000000"/>
                </a:solidFill>
                <a:latin typeface="Arial"/>
                <a:ea typeface="Arial" pitchFamily="34" charset="0"/>
                <a:cs typeface="Arial"/>
              </a:rPr>
              <a:t>.</a:t>
            </a:r>
            <a:r>
              <a:rPr lang="en-US" altLang="zh-CN" kern="0" spc="180" dirty="0">
                <a:latin typeface="Arial"/>
                <a:ea typeface="Arial" pitchFamily="34" charset="0"/>
                <a:cs typeface="Arial"/>
              </a:rPr>
              <a:t> </a:t>
            </a:r>
            <a:r>
              <a:rPr lang="en-US" altLang="zh-CN" kern="0" dirty="0">
                <a:solidFill>
                  <a:srgbClr val="000000"/>
                </a:solidFill>
                <a:latin typeface="Arial"/>
                <a:ea typeface="Arial" pitchFamily="34" charset="0"/>
                <a:cs typeface="Arial"/>
              </a:rPr>
              <a:t>Oregon Department</a:t>
            </a:r>
            <a:r>
              <a:rPr lang="en-US" altLang="zh-CN" kern="0" spc="175" dirty="0">
                <a:latin typeface="Arial"/>
                <a:ea typeface="Arial" pitchFamily="34" charset="0"/>
                <a:cs typeface="Arial"/>
              </a:rPr>
              <a:t> </a:t>
            </a:r>
            <a:r>
              <a:rPr lang="en-US" altLang="zh-CN" kern="0" dirty="0">
                <a:solidFill>
                  <a:srgbClr val="000000"/>
                </a:solidFill>
                <a:latin typeface="Arial"/>
                <a:ea typeface="Arial" pitchFamily="34" charset="0"/>
                <a:cs typeface="Arial"/>
              </a:rPr>
              <a:t>of</a:t>
            </a:r>
            <a:r>
              <a:rPr lang="en-US" altLang="zh-CN" kern="0" spc="-10" dirty="0">
                <a:latin typeface="Arial"/>
                <a:ea typeface="Arial" pitchFamily="34" charset="0"/>
                <a:cs typeface="Arial"/>
              </a:rPr>
              <a:t> </a:t>
            </a:r>
            <a:r>
              <a:rPr lang="en-US" altLang="zh-CN" kern="0" dirty="0">
                <a:solidFill>
                  <a:srgbClr val="000000"/>
                </a:solidFill>
                <a:latin typeface="Arial"/>
                <a:ea typeface="Arial" pitchFamily="34" charset="0"/>
                <a:cs typeface="Arial"/>
              </a:rPr>
              <a:t>Transportation.</a:t>
            </a:r>
            <a:r>
              <a:rPr lang="en-US" altLang="zh-CN" kern="0" spc="315" dirty="0">
                <a:latin typeface="Arial"/>
                <a:ea typeface="Arial" pitchFamily="34" charset="0"/>
                <a:cs typeface="Arial"/>
              </a:rPr>
              <a:t> </a:t>
            </a:r>
            <a:endParaRPr lang="en-US" altLang="zh-CN" kern="0" dirty="0">
              <a:latin typeface="Arial"/>
              <a:ea typeface="Arial" pitchFamily="34" charset="0"/>
              <a:cs typeface="Arial"/>
            </a:endParaRPr>
          </a:p>
          <a:p>
            <a:pPr marL="473075" marR="31115" indent="-457200">
              <a:lnSpc>
                <a:spcPct val="114999"/>
              </a:lnSpc>
              <a:spcBef>
                <a:spcPts val="542"/>
              </a:spcBef>
            </a:pPr>
            <a:r>
              <a:rPr lang="en-US" altLang="zh-CN" kern="0" dirty="0">
                <a:solidFill>
                  <a:srgbClr val="000000"/>
                </a:solidFill>
                <a:latin typeface="Arial"/>
                <a:ea typeface="Arial" pitchFamily="34" charset="0"/>
                <a:cs typeface="Arial"/>
              </a:rPr>
              <a:t>Consumer reports. </a:t>
            </a:r>
            <a:r>
              <a:rPr lang="en-US" altLang="zh-CN" i="1" kern="0" dirty="0">
                <a:solidFill>
                  <a:srgbClr val="000000"/>
                </a:solidFill>
                <a:latin typeface="Arial"/>
                <a:ea typeface="Arial" pitchFamily="34" charset="0"/>
                <a:cs typeface="Arial"/>
              </a:rPr>
              <a:t>How to Save your Neck in a Rear-End Crash.</a:t>
            </a:r>
            <a:endParaRPr lang="en-US" altLang="zh-CN" sz="2000" i="1" kern="0" dirty="0">
              <a:latin typeface="Arial"/>
              <a:cs typeface="Arial"/>
            </a:endParaRPr>
          </a:p>
          <a:p>
            <a:pPr marL="0" indent="0">
              <a:buNone/>
            </a:pPr>
            <a:endParaRPr lang="en-US" dirty="0">
              <a:cs typeface="Calibri" panose="020F0502020204030204"/>
            </a:endParaRPr>
          </a:p>
        </p:txBody>
      </p:sp>
    </p:spTree>
    <p:extLst>
      <p:ext uri="{BB962C8B-B14F-4D97-AF65-F5344CB8AC3E}">
        <p14:creationId xmlns:p14="http://schemas.microsoft.com/office/powerpoint/2010/main" val="62284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00DC8-1E5D-4CFF-9980-6D1E871CEE48}"/>
              </a:ext>
            </a:extLst>
          </p:cNvPr>
          <p:cNvSpPr>
            <a:spLocks noGrp="1"/>
          </p:cNvSpPr>
          <p:nvPr>
            <p:ph type="title"/>
          </p:nvPr>
        </p:nvSpPr>
        <p:spPr/>
        <p:txBody>
          <a:bodyPr/>
          <a:lstStyle/>
          <a:p>
            <a:r>
              <a:rPr lang="en-US"/>
              <a:t>Key Information from Owner’s Manual</a:t>
            </a:r>
          </a:p>
        </p:txBody>
      </p:sp>
      <p:sp>
        <p:nvSpPr>
          <p:cNvPr id="3" name="Content Placeholder 2">
            <a:extLst>
              <a:ext uri="{FF2B5EF4-FFF2-40B4-BE49-F238E27FC236}">
                <a16:creationId xmlns:a16="http://schemas.microsoft.com/office/drawing/2014/main" id="{33F8B5C3-690D-4C68-BBC8-B3D699D33636}"/>
              </a:ext>
            </a:extLst>
          </p:cNvPr>
          <p:cNvSpPr>
            <a:spLocks noGrp="1"/>
          </p:cNvSpPr>
          <p:nvPr>
            <p:ph idx="1"/>
          </p:nvPr>
        </p:nvSpPr>
        <p:spPr/>
        <p:txBody>
          <a:bodyPr>
            <a:normAutofit lnSpcReduction="10000"/>
          </a:bodyPr>
          <a:lstStyle/>
          <a:p>
            <a:pPr marL="514350" indent="-514350">
              <a:buFont typeface="+mj-lt"/>
              <a:buAutoNum type="arabicPeriod"/>
            </a:pPr>
            <a:r>
              <a:rPr lang="en-US"/>
              <a:t>Initial vehicle set up</a:t>
            </a:r>
          </a:p>
          <a:p>
            <a:pPr marL="514350" indent="-514350">
              <a:buFont typeface="+mj-lt"/>
              <a:buAutoNum type="arabicPeriod"/>
            </a:pPr>
            <a:r>
              <a:rPr lang="en-US"/>
              <a:t>How to check vehicle fluids</a:t>
            </a:r>
          </a:p>
          <a:p>
            <a:pPr marL="514350" indent="-514350">
              <a:buFont typeface="+mj-lt"/>
              <a:buAutoNum type="arabicPeriod"/>
            </a:pPr>
            <a:r>
              <a:rPr lang="en-US"/>
              <a:t>Tips for better driving practices (Optimizing gas mileage)</a:t>
            </a:r>
          </a:p>
          <a:p>
            <a:pPr marL="514350" indent="-514350">
              <a:buFont typeface="+mj-lt"/>
              <a:buAutoNum type="arabicPeriod"/>
            </a:pPr>
            <a:r>
              <a:rPr lang="en-US"/>
              <a:t>How to troubleshoot common problems</a:t>
            </a:r>
          </a:p>
          <a:p>
            <a:pPr marL="514350" indent="-514350">
              <a:buFont typeface="+mj-lt"/>
              <a:buAutoNum type="arabicPeriod"/>
            </a:pPr>
            <a:r>
              <a:rPr lang="en-US"/>
              <a:t>How to clean vehicle surfaces</a:t>
            </a:r>
          </a:p>
          <a:p>
            <a:pPr marL="514350" indent="-514350">
              <a:buFont typeface="+mj-lt"/>
              <a:buAutoNum type="arabicPeriod"/>
            </a:pPr>
            <a:r>
              <a:rPr lang="en-US"/>
              <a:t>Vehicle specifications (tire size, oil type)</a:t>
            </a:r>
          </a:p>
          <a:p>
            <a:pPr marL="514350" indent="-514350">
              <a:buFont typeface="+mj-lt"/>
              <a:buAutoNum type="arabicPeriod"/>
            </a:pPr>
            <a:r>
              <a:rPr lang="en-US"/>
              <a:t>What does this “button” do?</a:t>
            </a:r>
          </a:p>
          <a:p>
            <a:pPr marL="514350" indent="-514350">
              <a:buFont typeface="+mj-lt"/>
              <a:buAutoNum type="arabicPeriod"/>
            </a:pPr>
            <a:r>
              <a:rPr lang="en-US"/>
              <a:t>Dashboard light recognition</a:t>
            </a:r>
          </a:p>
          <a:p>
            <a:pPr marL="514350" indent="-514350">
              <a:buFont typeface="+mj-lt"/>
              <a:buAutoNum type="arabicPeriod"/>
            </a:pPr>
            <a:r>
              <a:rPr lang="en-US"/>
              <a:t>What the warranty covers</a:t>
            </a:r>
          </a:p>
        </p:txBody>
      </p:sp>
    </p:spTree>
    <p:extLst>
      <p:ext uri="{BB962C8B-B14F-4D97-AF65-F5344CB8AC3E}">
        <p14:creationId xmlns:p14="http://schemas.microsoft.com/office/powerpoint/2010/main" val="20875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E6A5-B64B-4F54-ADD3-2B84F5EEDA73}"/>
              </a:ext>
            </a:extLst>
          </p:cNvPr>
          <p:cNvSpPr>
            <a:spLocks noGrp="1"/>
          </p:cNvSpPr>
          <p:nvPr>
            <p:ph type="title"/>
          </p:nvPr>
        </p:nvSpPr>
        <p:spPr/>
        <p:txBody>
          <a:bodyPr/>
          <a:lstStyle/>
          <a:p>
            <a:r>
              <a:rPr lang="en-US"/>
              <a:t>Recognizing Symbols and Dashboard Warning Lights</a:t>
            </a:r>
          </a:p>
        </p:txBody>
      </p:sp>
      <p:sp>
        <p:nvSpPr>
          <p:cNvPr id="3" name="Content Placeholder 2">
            <a:extLst>
              <a:ext uri="{FF2B5EF4-FFF2-40B4-BE49-F238E27FC236}">
                <a16:creationId xmlns:a16="http://schemas.microsoft.com/office/drawing/2014/main" id="{B0C04951-F91A-4E7F-8A81-2A9380087253}"/>
              </a:ext>
            </a:extLst>
          </p:cNvPr>
          <p:cNvSpPr>
            <a:spLocks noGrp="1"/>
          </p:cNvSpPr>
          <p:nvPr>
            <p:ph idx="1"/>
          </p:nvPr>
        </p:nvSpPr>
        <p:spPr/>
        <p:txBody>
          <a:bodyPr/>
          <a:lstStyle/>
          <a:p>
            <a:pPr marL="0" indent="0">
              <a:buNone/>
            </a:pPr>
            <a:r>
              <a:rPr lang="en-US"/>
              <a:t>Though dashboard warning lights vary from vehicle to vehicle, some common warning symbols and controls are pictured on the following slides.</a:t>
            </a:r>
          </a:p>
          <a:p>
            <a:pPr marL="0" indent="0">
              <a:buNone/>
            </a:pPr>
            <a:endParaRPr lang="en-US"/>
          </a:p>
          <a:p>
            <a:pPr marL="0" indent="0">
              <a:buNone/>
            </a:pPr>
            <a:r>
              <a:rPr lang="en-US"/>
              <a:t>Why is it important to recognize dashboard warning lights?</a:t>
            </a:r>
          </a:p>
        </p:txBody>
      </p:sp>
    </p:spTree>
    <p:extLst>
      <p:ext uri="{BB962C8B-B14F-4D97-AF65-F5344CB8AC3E}">
        <p14:creationId xmlns:p14="http://schemas.microsoft.com/office/powerpoint/2010/main" val="294560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B712-B60E-455A-855B-3C3051C0BEFD}"/>
              </a:ext>
            </a:extLst>
          </p:cNvPr>
          <p:cNvSpPr>
            <a:spLocks noGrp="1"/>
          </p:cNvSpPr>
          <p:nvPr>
            <p:ph type="title"/>
          </p:nvPr>
        </p:nvSpPr>
        <p:spPr/>
        <p:txBody>
          <a:bodyPr/>
          <a:lstStyle/>
          <a:p>
            <a:r>
              <a:rPr lang="en-US"/>
              <a:t>Recognizing Symbols and Warning Lights</a:t>
            </a:r>
          </a:p>
        </p:txBody>
      </p:sp>
      <p:grpSp>
        <p:nvGrpSpPr>
          <p:cNvPr id="24" name="Group 23">
            <a:extLst>
              <a:ext uri="{FF2B5EF4-FFF2-40B4-BE49-F238E27FC236}">
                <a16:creationId xmlns:a16="http://schemas.microsoft.com/office/drawing/2014/main" id="{937BA9D3-C627-4C26-B2A4-D110A7BDC6C8}"/>
              </a:ext>
            </a:extLst>
          </p:cNvPr>
          <p:cNvGrpSpPr/>
          <p:nvPr/>
        </p:nvGrpSpPr>
        <p:grpSpPr>
          <a:xfrm>
            <a:off x="858626" y="1710729"/>
            <a:ext cx="1286447" cy="4302931"/>
            <a:chOff x="858626" y="1710729"/>
            <a:chExt cx="1286447" cy="4302931"/>
          </a:xfrm>
        </p:grpSpPr>
        <p:pic>
          <p:nvPicPr>
            <p:cNvPr id="4" name="Picture 3">
              <a:extLst>
                <a:ext uri="{FF2B5EF4-FFF2-40B4-BE49-F238E27FC236}">
                  <a16:creationId xmlns:a16="http://schemas.microsoft.com/office/drawing/2014/main" id="{A0FC53FC-EADD-4CFE-A1D2-66309E5A1A36}"/>
                </a:ext>
              </a:extLst>
            </p:cNvPr>
            <p:cNvPicPr>
              <a:picLocks noChangeAspect="1"/>
            </p:cNvPicPr>
            <p:nvPr/>
          </p:nvPicPr>
          <p:blipFill>
            <a:blip r:embed="rId2"/>
            <a:stretch>
              <a:fillRect/>
            </a:stretch>
          </p:blipFill>
          <p:spPr>
            <a:xfrm>
              <a:off x="1010317" y="1710729"/>
              <a:ext cx="983065" cy="830652"/>
            </a:xfrm>
            <a:prstGeom prst="rect">
              <a:avLst/>
            </a:prstGeom>
          </p:spPr>
        </p:pic>
        <p:pic>
          <p:nvPicPr>
            <p:cNvPr id="8" name="Picture 7">
              <a:extLst>
                <a:ext uri="{FF2B5EF4-FFF2-40B4-BE49-F238E27FC236}">
                  <a16:creationId xmlns:a16="http://schemas.microsoft.com/office/drawing/2014/main" id="{367FEF9E-9EB4-4BA2-9CEC-3670F63B8C53}"/>
                </a:ext>
              </a:extLst>
            </p:cNvPr>
            <p:cNvPicPr>
              <a:picLocks noChangeAspect="1"/>
            </p:cNvPicPr>
            <p:nvPr/>
          </p:nvPicPr>
          <p:blipFill>
            <a:blip r:embed="rId3"/>
            <a:stretch>
              <a:fillRect/>
            </a:stretch>
          </p:blipFill>
          <p:spPr>
            <a:xfrm>
              <a:off x="1040053" y="2862883"/>
              <a:ext cx="923593" cy="607626"/>
            </a:xfrm>
            <a:prstGeom prst="rect">
              <a:avLst/>
            </a:prstGeom>
          </p:spPr>
        </p:pic>
        <p:pic>
          <p:nvPicPr>
            <p:cNvPr id="16" name="Picture 15">
              <a:extLst>
                <a:ext uri="{FF2B5EF4-FFF2-40B4-BE49-F238E27FC236}">
                  <a16:creationId xmlns:a16="http://schemas.microsoft.com/office/drawing/2014/main" id="{8D9D83E4-689B-41F7-AF6E-B01AFC67468C}"/>
                </a:ext>
              </a:extLst>
            </p:cNvPr>
            <p:cNvPicPr>
              <a:picLocks noChangeAspect="1"/>
            </p:cNvPicPr>
            <p:nvPr/>
          </p:nvPicPr>
          <p:blipFill>
            <a:blip r:embed="rId4"/>
            <a:stretch>
              <a:fillRect/>
            </a:stretch>
          </p:blipFill>
          <p:spPr>
            <a:xfrm>
              <a:off x="858626" y="5260617"/>
              <a:ext cx="1286447" cy="753043"/>
            </a:xfrm>
            <a:prstGeom prst="rect">
              <a:avLst/>
            </a:prstGeom>
          </p:spPr>
        </p:pic>
        <p:pic>
          <p:nvPicPr>
            <p:cNvPr id="17" name="Picture 16">
              <a:extLst>
                <a:ext uri="{FF2B5EF4-FFF2-40B4-BE49-F238E27FC236}">
                  <a16:creationId xmlns:a16="http://schemas.microsoft.com/office/drawing/2014/main" id="{40A13009-3716-4CEB-ADAE-BCDF85BE4C3B}"/>
                </a:ext>
              </a:extLst>
            </p:cNvPr>
            <p:cNvPicPr>
              <a:picLocks noChangeAspect="1"/>
            </p:cNvPicPr>
            <p:nvPr/>
          </p:nvPicPr>
          <p:blipFill>
            <a:blip r:embed="rId5"/>
            <a:stretch>
              <a:fillRect/>
            </a:stretch>
          </p:blipFill>
          <p:spPr>
            <a:xfrm>
              <a:off x="1002696" y="3879768"/>
              <a:ext cx="998307" cy="861135"/>
            </a:xfrm>
            <a:prstGeom prst="rect">
              <a:avLst/>
            </a:prstGeom>
          </p:spPr>
        </p:pic>
      </p:grpSp>
      <p:grpSp>
        <p:nvGrpSpPr>
          <p:cNvPr id="25" name="Group 24">
            <a:extLst>
              <a:ext uri="{FF2B5EF4-FFF2-40B4-BE49-F238E27FC236}">
                <a16:creationId xmlns:a16="http://schemas.microsoft.com/office/drawing/2014/main" id="{151E9405-4205-41A0-9EDA-81AC89F674F6}"/>
              </a:ext>
            </a:extLst>
          </p:cNvPr>
          <p:cNvGrpSpPr/>
          <p:nvPr/>
        </p:nvGrpSpPr>
        <p:grpSpPr>
          <a:xfrm>
            <a:off x="3048273" y="1710729"/>
            <a:ext cx="1277928" cy="4259958"/>
            <a:chOff x="3038954" y="1710729"/>
            <a:chExt cx="1277928" cy="4259958"/>
          </a:xfrm>
        </p:grpSpPr>
        <p:pic>
          <p:nvPicPr>
            <p:cNvPr id="5" name="Picture 4">
              <a:extLst>
                <a:ext uri="{FF2B5EF4-FFF2-40B4-BE49-F238E27FC236}">
                  <a16:creationId xmlns:a16="http://schemas.microsoft.com/office/drawing/2014/main" id="{BA839169-832C-40C0-80C8-2DDAC29B525B}"/>
                </a:ext>
              </a:extLst>
            </p:cNvPr>
            <p:cNvPicPr>
              <a:picLocks noChangeAspect="1"/>
            </p:cNvPicPr>
            <p:nvPr/>
          </p:nvPicPr>
          <p:blipFill>
            <a:blip r:embed="rId6"/>
            <a:stretch>
              <a:fillRect/>
            </a:stretch>
          </p:blipFill>
          <p:spPr>
            <a:xfrm>
              <a:off x="3038954" y="1710729"/>
              <a:ext cx="1277928" cy="830652"/>
            </a:xfrm>
            <a:prstGeom prst="rect">
              <a:avLst/>
            </a:prstGeom>
          </p:spPr>
        </p:pic>
        <p:pic>
          <p:nvPicPr>
            <p:cNvPr id="10" name="Picture 9">
              <a:extLst>
                <a:ext uri="{FF2B5EF4-FFF2-40B4-BE49-F238E27FC236}">
                  <a16:creationId xmlns:a16="http://schemas.microsoft.com/office/drawing/2014/main" id="{4DE0C57C-22F5-4CE5-9A6D-90428DC44E09}"/>
                </a:ext>
              </a:extLst>
            </p:cNvPr>
            <p:cNvPicPr>
              <a:picLocks noChangeAspect="1"/>
            </p:cNvPicPr>
            <p:nvPr/>
          </p:nvPicPr>
          <p:blipFill>
            <a:blip r:embed="rId7"/>
            <a:stretch>
              <a:fillRect/>
            </a:stretch>
          </p:blipFill>
          <p:spPr>
            <a:xfrm>
              <a:off x="3102559" y="2742747"/>
              <a:ext cx="1150719" cy="847898"/>
            </a:xfrm>
            <a:prstGeom prst="rect">
              <a:avLst/>
            </a:prstGeom>
          </p:spPr>
        </p:pic>
        <p:pic>
          <p:nvPicPr>
            <p:cNvPr id="14" name="Picture 13">
              <a:extLst>
                <a:ext uri="{FF2B5EF4-FFF2-40B4-BE49-F238E27FC236}">
                  <a16:creationId xmlns:a16="http://schemas.microsoft.com/office/drawing/2014/main" id="{538A8959-F21D-4046-9B72-38BBACFE0B80}"/>
                </a:ext>
              </a:extLst>
            </p:cNvPr>
            <p:cNvPicPr>
              <a:picLocks noChangeAspect="1"/>
            </p:cNvPicPr>
            <p:nvPr/>
          </p:nvPicPr>
          <p:blipFill>
            <a:blip r:embed="rId8"/>
            <a:stretch>
              <a:fillRect/>
            </a:stretch>
          </p:blipFill>
          <p:spPr>
            <a:xfrm>
              <a:off x="3125420" y="3917871"/>
              <a:ext cx="1104996" cy="784928"/>
            </a:xfrm>
            <a:prstGeom prst="rect">
              <a:avLst/>
            </a:prstGeom>
          </p:spPr>
        </p:pic>
        <p:pic>
          <p:nvPicPr>
            <p:cNvPr id="19" name="Picture 18">
              <a:extLst>
                <a:ext uri="{FF2B5EF4-FFF2-40B4-BE49-F238E27FC236}">
                  <a16:creationId xmlns:a16="http://schemas.microsoft.com/office/drawing/2014/main" id="{3CB64D89-2511-4F7A-8865-52DC1EBF7F1B}"/>
                </a:ext>
              </a:extLst>
            </p:cNvPr>
            <p:cNvPicPr>
              <a:picLocks noChangeAspect="1"/>
            </p:cNvPicPr>
            <p:nvPr/>
          </p:nvPicPr>
          <p:blipFill>
            <a:blip r:embed="rId9"/>
            <a:stretch>
              <a:fillRect/>
            </a:stretch>
          </p:blipFill>
          <p:spPr>
            <a:xfrm>
              <a:off x="3083332" y="5303589"/>
              <a:ext cx="1189173" cy="667098"/>
            </a:xfrm>
            <a:prstGeom prst="rect">
              <a:avLst/>
            </a:prstGeom>
          </p:spPr>
        </p:pic>
      </p:grpSp>
      <p:grpSp>
        <p:nvGrpSpPr>
          <p:cNvPr id="26" name="Group 25">
            <a:extLst>
              <a:ext uri="{FF2B5EF4-FFF2-40B4-BE49-F238E27FC236}">
                <a16:creationId xmlns:a16="http://schemas.microsoft.com/office/drawing/2014/main" id="{C2BED7A8-3B92-40F6-97F7-BF5FB2D6BA44}"/>
              </a:ext>
            </a:extLst>
          </p:cNvPr>
          <p:cNvGrpSpPr/>
          <p:nvPr/>
        </p:nvGrpSpPr>
        <p:grpSpPr>
          <a:xfrm>
            <a:off x="5229400" y="1779315"/>
            <a:ext cx="1270078" cy="4316321"/>
            <a:chOff x="5255880" y="1779315"/>
            <a:chExt cx="1270078" cy="4316321"/>
          </a:xfrm>
        </p:grpSpPr>
        <p:pic>
          <p:nvPicPr>
            <p:cNvPr id="7" name="Picture 6">
              <a:extLst>
                <a:ext uri="{FF2B5EF4-FFF2-40B4-BE49-F238E27FC236}">
                  <a16:creationId xmlns:a16="http://schemas.microsoft.com/office/drawing/2014/main" id="{F036B569-938A-4D58-9AAA-83C4D6541483}"/>
                </a:ext>
              </a:extLst>
            </p:cNvPr>
            <p:cNvPicPr>
              <a:picLocks noChangeAspect="1"/>
            </p:cNvPicPr>
            <p:nvPr/>
          </p:nvPicPr>
          <p:blipFill>
            <a:blip r:embed="rId10"/>
            <a:stretch>
              <a:fillRect/>
            </a:stretch>
          </p:blipFill>
          <p:spPr>
            <a:xfrm>
              <a:off x="5352874" y="1779315"/>
              <a:ext cx="1076090" cy="693480"/>
            </a:xfrm>
            <a:prstGeom prst="rect">
              <a:avLst/>
            </a:prstGeom>
          </p:spPr>
        </p:pic>
        <p:pic>
          <p:nvPicPr>
            <p:cNvPr id="11" name="Picture 10">
              <a:extLst>
                <a:ext uri="{FF2B5EF4-FFF2-40B4-BE49-F238E27FC236}">
                  <a16:creationId xmlns:a16="http://schemas.microsoft.com/office/drawing/2014/main" id="{535F881F-B811-4343-AC2A-EACABB19DBD5}"/>
                </a:ext>
              </a:extLst>
            </p:cNvPr>
            <p:cNvPicPr>
              <a:picLocks noChangeAspect="1"/>
            </p:cNvPicPr>
            <p:nvPr/>
          </p:nvPicPr>
          <p:blipFill>
            <a:blip r:embed="rId11"/>
            <a:stretch>
              <a:fillRect/>
            </a:stretch>
          </p:blipFill>
          <p:spPr>
            <a:xfrm>
              <a:off x="5544179" y="2720888"/>
              <a:ext cx="693480" cy="891617"/>
            </a:xfrm>
            <a:prstGeom prst="rect">
              <a:avLst/>
            </a:prstGeom>
          </p:spPr>
        </p:pic>
        <p:pic>
          <p:nvPicPr>
            <p:cNvPr id="20" name="Picture 19">
              <a:extLst>
                <a:ext uri="{FF2B5EF4-FFF2-40B4-BE49-F238E27FC236}">
                  <a16:creationId xmlns:a16="http://schemas.microsoft.com/office/drawing/2014/main" id="{9230835E-0344-432C-BAD2-B155F559CE96}"/>
                </a:ext>
              </a:extLst>
            </p:cNvPr>
            <p:cNvPicPr>
              <a:picLocks noChangeAspect="1"/>
            </p:cNvPicPr>
            <p:nvPr/>
          </p:nvPicPr>
          <p:blipFill>
            <a:blip r:embed="rId12"/>
            <a:stretch>
              <a:fillRect/>
            </a:stretch>
          </p:blipFill>
          <p:spPr>
            <a:xfrm>
              <a:off x="5255880" y="3886976"/>
              <a:ext cx="1270078" cy="846718"/>
            </a:xfrm>
            <a:prstGeom prst="rect">
              <a:avLst/>
            </a:prstGeom>
          </p:spPr>
        </p:pic>
        <p:pic>
          <p:nvPicPr>
            <p:cNvPr id="21" name="Picture 20">
              <a:extLst>
                <a:ext uri="{FF2B5EF4-FFF2-40B4-BE49-F238E27FC236}">
                  <a16:creationId xmlns:a16="http://schemas.microsoft.com/office/drawing/2014/main" id="{76F990FF-A191-4E82-83BB-3C224CC54918}"/>
                </a:ext>
              </a:extLst>
            </p:cNvPr>
            <p:cNvPicPr>
              <a:picLocks noChangeAspect="1"/>
            </p:cNvPicPr>
            <p:nvPr/>
          </p:nvPicPr>
          <p:blipFill>
            <a:blip r:embed="rId13"/>
            <a:stretch>
              <a:fillRect/>
            </a:stretch>
          </p:blipFill>
          <p:spPr>
            <a:xfrm>
              <a:off x="5293483" y="5178641"/>
              <a:ext cx="1194873" cy="916995"/>
            </a:xfrm>
            <a:prstGeom prst="rect">
              <a:avLst/>
            </a:prstGeom>
          </p:spPr>
        </p:pic>
      </p:grpSp>
      <p:grpSp>
        <p:nvGrpSpPr>
          <p:cNvPr id="27" name="Group 26">
            <a:extLst>
              <a:ext uri="{FF2B5EF4-FFF2-40B4-BE49-F238E27FC236}">
                <a16:creationId xmlns:a16="http://schemas.microsoft.com/office/drawing/2014/main" id="{22449328-A0C3-4F1B-8C4C-20171DC7FCCE}"/>
              </a:ext>
            </a:extLst>
          </p:cNvPr>
          <p:cNvGrpSpPr/>
          <p:nvPr/>
        </p:nvGrpSpPr>
        <p:grpSpPr>
          <a:xfrm>
            <a:off x="7402677" y="1779315"/>
            <a:ext cx="1298151" cy="4288391"/>
            <a:chOff x="7605395" y="1779315"/>
            <a:chExt cx="1298151" cy="4288391"/>
          </a:xfrm>
        </p:grpSpPr>
        <p:pic>
          <p:nvPicPr>
            <p:cNvPr id="6" name="Picture 5">
              <a:extLst>
                <a:ext uri="{FF2B5EF4-FFF2-40B4-BE49-F238E27FC236}">
                  <a16:creationId xmlns:a16="http://schemas.microsoft.com/office/drawing/2014/main" id="{0E8143C9-FD2A-43F9-ADD8-A821A2EA2FBF}"/>
                </a:ext>
              </a:extLst>
            </p:cNvPr>
            <p:cNvPicPr>
              <a:picLocks noChangeAspect="1"/>
            </p:cNvPicPr>
            <p:nvPr/>
          </p:nvPicPr>
          <p:blipFill>
            <a:blip r:embed="rId14"/>
            <a:stretch>
              <a:fillRect/>
            </a:stretch>
          </p:blipFill>
          <p:spPr>
            <a:xfrm>
              <a:off x="7831524" y="1779315"/>
              <a:ext cx="845893" cy="693480"/>
            </a:xfrm>
            <a:prstGeom prst="rect">
              <a:avLst/>
            </a:prstGeom>
          </p:spPr>
        </p:pic>
        <p:pic>
          <p:nvPicPr>
            <p:cNvPr id="12" name="Picture 11">
              <a:extLst>
                <a:ext uri="{FF2B5EF4-FFF2-40B4-BE49-F238E27FC236}">
                  <a16:creationId xmlns:a16="http://schemas.microsoft.com/office/drawing/2014/main" id="{E26EC603-8D96-4D65-9264-04DAFAD1F910}"/>
                </a:ext>
              </a:extLst>
            </p:cNvPr>
            <p:cNvPicPr>
              <a:picLocks noChangeAspect="1"/>
            </p:cNvPicPr>
            <p:nvPr/>
          </p:nvPicPr>
          <p:blipFill>
            <a:blip r:embed="rId15"/>
            <a:stretch>
              <a:fillRect/>
            </a:stretch>
          </p:blipFill>
          <p:spPr>
            <a:xfrm>
              <a:off x="7755317" y="2736129"/>
              <a:ext cx="998307" cy="861135"/>
            </a:xfrm>
            <a:prstGeom prst="rect">
              <a:avLst/>
            </a:prstGeom>
          </p:spPr>
        </p:pic>
        <p:pic>
          <p:nvPicPr>
            <p:cNvPr id="15" name="Picture 14">
              <a:extLst>
                <a:ext uri="{FF2B5EF4-FFF2-40B4-BE49-F238E27FC236}">
                  <a16:creationId xmlns:a16="http://schemas.microsoft.com/office/drawing/2014/main" id="{287EA99C-488D-4AD1-9723-3B0AFE571E23}"/>
                </a:ext>
              </a:extLst>
            </p:cNvPr>
            <p:cNvPicPr>
              <a:picLocks noChangeAspect="1"/>
            </p:cNvPicPr>
            <p:nvPr/>
          </p:nvPicPr>
          <p:blipFill>
            <a:blip r:embed="rId16"/>
            <a:stretch>
              <a:fillRect/>
            </a:stretch>
          </p:blipFill>
          <p:spPr>
            <a:xfrm>
              <a:off x="7605395" y="3917871"/>
              <a:ext cx="1298151" cy="784928"/>
            </a:xfrm>
            <a:prstGeom prst="rect">
              <a:avLst/>
            </a:prstGeom>
          </p:spPr>
        </p:pic>
        <p:pic>
          <p:nvPicPr>
            <p:cNvPr id="22" name="Picture 21">
              <a:extLst>
                <a:ext uri="{FF2B5EF4-FFF2-40B4-BE49-F238E27FC236}">
                  <a16:creationId xmlns:a16="http://schemas.microsoft.com/office/drawing/2014/main" id="{D3C8FF22-3066-4114-A99B-1E9E6FC364C8}"/>
                </a:ext>
              </a:extLst>
            </p:cNvPr>
            <p:cNvPicPr>
              <a:picLocks noChangeAspect="1"/>
            </p:cNvPicPr>
            <p:nvPr/>
          </p:nvPicPr>
          <p:blipFill>
            <a:blip r:embed="rId17"/>
            <a:stretch>
              <a:fillRect/>
            </a:stretch>
          </p:blipFill>
          <p:spPr>
            <a:xfrm>
              <a:off x="7641739" y="5206571"/>
              <a:ext cx="1225463" cy="861135"/>
            </a:xfrm>
            <a:prstGeom prst="rect">
              <a:avLst/>
            </a:prstGeom>
          </p:spPr>
        </p:pic>
      </p:grpSp>
      <p:grpSp>
        <p:nvGrpSpPr>
          <p:cNvPr id="28" name="Group 27">
            <a:extLst>
              <a:ext uri="{FF2B5EF4-FFF2-40B4-BE49-F238E27FC236}">
                <a16:creationId xmlns:a16="http://schemas.microsoft.com/office/drawing/2014/main" id="{3C0FB6EA-4D9A-4465-BED6-CE69755CBF7D}"/>
              </a:ext>
            </a:extLst>
          </p:cNvPr>
          <p:cNvGrpSpPr/>
          <p:nvPr/>
        </p:nvGrpSpPr>
        <p:grpSpPr>
          <a:xfrm>
            <a:off x="9604028" y="1733591"/>
            <a:ext cx="1234991" cy="4304727"/>
            <a:chOff x="9604028" y="1733591"/>
            <a:chExt cx="1234991" cy="4304727"/>
          </a:xfrm>
        </p:grpSpPr>
        <p:pic>
          <p:nvPicPr>
            <p:cNvPr id="9" name="Picture 8">
              <a:extLst>
                <a:ext uri="{FF2B5EF4-FFF2-40B4-BE49-F238E27FC236}">
                  <a16:creationId xmlns:a16="http://schemas.microsoft.com/office/drawing/2014/main" id="{779D9F68-7B96-47C6-95EF-DCD6BFD19E5E}"/>
                </a:ext>
              </a:extLst>
            </p:cNvPr>
            <p:cNvPicPr>
              <a:picLocks noChangeAspect="1"/>
            </p:cNvPicPr>
            <p:nvPr/>
          </p:nvPicPr>
          <p:blipFill>
            <a:blip r:embed="rId18"/>
            <a:stretch>
              <a:fillRect/>
            </a:stretch>
          </p:blipFill>
          <p:spPr>
            <a:xfrm>
              <a:off x="9646163" y="1733591"/>
              <a:ext cx="1150720" cy="784928"/>
            </a:xfrm>
            <a:prstGeom prst="rect">
              <a:avLst/>
            </a:prstGeom>
          </p:spPr>
        </p:pic>
        <p:pic>
          <p:nvPicPr>
            <p:cNvPr id="13" name="Picture 12">
              <a:extLst>
                <a:ext uri="{FF2B5EF4-FFF2-40B4-BE49-F238E27FC236}">
                  <a16:creationId xmlns:a16="http://schemas.microsoft.com/office/drawing/2014/main" id="{7E2BC128-583C-41B9-8AEA-6531CDE92D69}"/>
                </a:ext>
              </a:extLst>
            </p:cNvPr>
            <p:cNvPicPr>
              <a:picLocks noChangeAspect="1"/>
            </p:cNvPicPr>
            <p:nvPr/>
          </p:nvPicPr>
          <p:blipFill>
            <a:blip r:embed="rId19"/>
            <a:stretch>
              <a:fillRect/>
            </a:stretch>
          </p:blipFill>
          <p:spPr>
            <a:xfrm>
              <a:off x="9764284" y="2804715"/>
              <a:ext cx="914479" cy="723963"/>
            </a:xfrm>
            <a:prstGeom prst="rect">
              <a:avLst/>
            </a:prstGeom>
          </p:spPr>
        </p:pic>
        <p:pic>
          <p:nvPicPr>
            <p:cNvPr id="18" name="Picture 17">
              <a:extLst>
                <a:ext uri="{FF2B5EF4-FFF2-40B4-BE49-F238E27FC236}">
                  <a16:creationId xmlns:a16="http://schemas.microsoft.com/office/drawing/2014/main" id="{728D749C-4A68-49A6-B643-A6C5E5945D4E}"/>
                </a:ext>
              </a:extLst>
            </p:cNvPr>
            <p:cNvPicPr>
              <a:picLocks noChangeAspect="1"/>
            </p:cNvPicPr>
            <p:nvPr/>
          </p:nvPicPr>
          <p:blipFill>
            <a:blip r:embed="rId20"/>
            <a:stretch>
              <a:fillRect/>
            </a:stretch>
          </p:blipFill>
          <p:spPr>
            <a:xfrm>
              <a:off x="9604028" y="3933814"/>
              <a:ext cx="1234991" cy="753043"/>
            </a:xfrm>
            <a:prstGeom prst="rect">
              <a:avLst/>
            </a:prstGeom>
          </p:spPr>
        </p:pic>
        <p:pic>
          <p:nvPicPr>
            <p:cNvPr id="23" name="Picture 22">
              <a:extLst>
                <a:ext uri="{FF2B5EF4-FFF2-40B4-BE49-F238E27FC236}">
                  <a16:creationId xmlns:a16="http://schemas.microsoft.com/office/drawing/2014/main" id="{FB1AD6BC-4487-4DDA-BC25-1554C9DF78B5}"/>
                </a:ext>
              </a:extLst>
            </p:cNvPr>
            <p:cNvPicPr>
              <a:picLocks noChangeAspect="1"/>
            </p:cNvPicPr>
            <p:nvPr/>
          </p:nvPicPr>
          <p:blipFill>
            <a:blip r:embed="rId21"/>
            <a:stretch>
              <a:fillRect/>
            </a:stretch>
          </p:blipFill>
          <p:spPr>
            <a:xfrm>
              <a:off x="9643823" y="5235958"/>
              <a:ext cx="1155401" cy="802360"/>
            </a:xfrm>
            <a:prstGeom prst="rect">
              <a:avLst/>
            </a:prstGeom>
          </p:spPr>
        </p:pic>
      </p:grpSp>
    </p:spTree>
    <p:extLst>
      <p:ext uri="{BB962C8B-B14F-4D97-AF65-F5344CB8AC3E}">
        <p14:creationId xmlns:p14="http://schemas.microsoft.com/office/powerpoint/2010/main" val="302149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8BA4-78A3-445E-A611-850169BE1B7B}"/>
              </a:ext>
            </a:extLst>
          </p:cNvPr>
          <p:cNvSpPr>
            <a:spLocks noGrp="1"/>
          </p:cNvSpPr>
          <p:nvPr>
            <p:ph type="title"/>
          </p:nvPr>
        </p:nvSpPr>
        <p:spPr/>
        <p:txBody>
          <a:bodyPr/>
          <a:lstStyle/>
          <a:p>
            <a:r>
              <a:rPr lang="en-US"/>
              <a:t>Warning Light Recognition Activity</a:t>
            </a:r>
          </a:p>
        </p:txBody>
      </p:sp>
      <p:sp>
        <p:nvSpPr>
          <p:cNvPr id="3" name="Content Placeholder 2">
            <a:extLst>
              <a:ext uri="{FF2B5EF4-FFF2-40B4-BE49-F238E27FC236}">
                <a16:creationId xmlns:a16="http://schemas.microsoft.com/office/drawing/2014/main" id="{E6CE2653-58F2-4D41-A729-29266D0ED15B}"/>
              </a:ext>
            </a:extLst>
          </p:cNvPr>
          <p:cNvSpPr>
            <a:spLocks noGrp="1"/>
          </p:cNvSpPr>
          <p:nvPr>
            <p:ph idx="1"/>
          </p:nvPr>
        </p:nvSpPr>
        <p:spPr/>
        <p:txBody>
          <a:bodyPr/>
          <a:lstStyle/>
          <a:p>
            <a:pPr marL="0" indent="0">
              <a:buNone/>
            </a:pPr>
            <a:r>
              <a:rPr lang="en-US"/>
              <a:t>Explain the importance of the following warning lights</a:t>
            </a:r>
          </a:p>
          <a:p>
            <a:pPr lvl="1"/>
            <a:r>
              <a:rPr lang="en-US" sz="2800"/>
              <a:t>Engine temperature</a:t>
            </a:r>
          </a:p>
          <a:p>
            <a:pPr lvl="1"/>
            <a:r>
              <a:rPr lang="en-US" sz="2800"/>
              <a:t>Oil pressure</a:t>
            </a:r>
          </a:p>
          <a:p>
            <a:pPr lvl="1"/>
            <a:r>
              <a:rPr lang="en-US" sz="2800"/>
              <a:t>Battery charging light</a:t>
            </a:r>
          </a:p>
          <a:p>
            <a:pPr lvl="1"/>
            <a:r>
              <a:rPr lang="en-US" sz="2800"/>
              <a:t>Brake warning light</a:t>
            </a:r>
          </a:p>
          <a:p>
            <a:pPr lvl="1"/>
            <a:r>
              <a:rPr lang="en-US" sz="2800"/>
              <a:t>Check engine light</a:t>
            </a:r>
          </a:p>
        </p:txBody>
      </p:sp>
      <p:pic>
        <p:nvPicPr>
          <p:cNvPr id="4" name="67520B07-E1AC-47A6-0E8C-6FAA19BC4D29">
            <a:extLst>
              <a:ext uri="{FF2B5EF4-FFF2-40B4-BE49-F238E27FC236}">
                <a16:creationId xmlns:a16="http://schemas.microsoft.com/office/drawing/2014/main" id="{515BE0F3-D2DB-4499-A54B-918CB3036601}"/>
              </a:ext>
            </a:extLst>
          </p:cNvPr>
          <p:cNvPicPr>
            <a:picLocks noChangeAspect="1"/>
          </p:cNvPicPr>
          <p:nvPr/>
        </p:nvPicPr>
        <p:blipFill>
          <a:blip r:embed="rId2" cstate="print">
            <a:extLst>
              <a:ext uri="{380E9C1C-B580-412F-EBAF-A4A4767BD66A}"/>
            </a:extLst>
          </a:blip>
          <a:stretch>
            <a:fillRect/>
          </a:stretch>
        </p:blipFill>
        <p:spPr>
          <a:xfrm>
            <a:off x="6640946" y="2854147"/>
            <a:ext cx="4328125" cy="3322815"/>
          </a:xfrm>
          <a:prstGeom prst="rect">
            <a:avLst/>
          </a:prstGeom>
        </p:spPr>
      </p:pic>
    </p:spTree>
    <p:extLst>
      <p:ext uri="{BB962C8B-B14F-4D97-AF65-F5344CB8AC3E}">
        <p14:creationId xmlns:p14="http://schemas.microsoft.com/office/powerpoint/2010/main" val="349245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F6DE-0E93-410A-BF32-84E6A1F21056}"/>
              </a:ext>
            </a:extLst>
          </p:cNvPr>
          <p:cNvSpPr>
            <a:spLocks noGrp="1"/>
          </p:cNvSpPr>
          <p:nvPr>
            <p:ph type="title"/>
          </p:nvPr>
        </p:nvSpPr>
        <p:spPr/>
        <p:txBody>
          <a:bodyPr/>
          <a:lstStyle/>
          <a:p>
            <a:r>
              <a:rPr lang="en-US"/>
              <a:t>Developing Good Driving Habits</a:t>
            </a:r>
          </a:p>
        </p:txBody>
      </p:sp>
      <p:sp>
        <p:nvSpPr>
          <p:cNvPr id="3" name="Content Placeholder 2">
            <a:extLst>
              <a:ext uri="{FF2B5EF4-FFF2-40B4-BE49-F238E27FC236}">
                <a16:creationId xmlns:a16="http://schemas.microsoft.com/office/drawing/2014/main" id="{9C4BC96F-CBE0-4A94-A4D1-0C84B3185B2F}"/>
              </a:ext>
            </a:extLst>
          </p:cNvPr>
          <p:cNvSpPr>
            <a:spLocks noGrp="1"/>
          </p:cNvSpPr>
          <p:nvPr>
            <p:ph idx="1"/>
          </p:nvPr>
        </p:nvSpPr>
        <p:spPr/>
        <p:txBody>
          <a:bodyPr/>
          <a:lstStyle/>
          <a:p>
            <a:pPr marL="0" indent="0">
              <a:buNone/>
            </a:pPr>
            <a:r>
              <a:rPr lang="en-US"/>
              <a:t>Good driving habits, including adequate preparation, are essential to safely and efficiently operating a vehicle.</a:t>
            </a:r>
          </a:p>
          <a:p>
            <a:pPr marL="0" indent="0">
              <a:buNone/>
            </a:pPr>
            <a:endParaRPr lang="en-US"/>
          </a:p>
          <a:p>
            <a:pPr marL="0" indent="0">
              <a:buNone/>
            </a:pPr>
            <a:r>
              <a:rPr lang="en-US"/>
              <a:t>What might you do to prepare yourself, your vehicle, and your passengers before driving?</a:t>
            </a:r>
          </a:p>
          <a:p>
            <a:pPr marL="0" indent="0">
              <a:buNone/>
            </a:pPr>
            <a:endParaRPr lang="en-US"/>
          </a:p>
          <a:p>
            <a:pPr marL="0" indent="0">
              <a:buNone/>
            </a:pPr>
            <a:r>
              <a:rPr lang="en-US"/>
              <a:t>What potential consequences could result if the driver, vehicle, or passengers are not prepared to drive?</a:t>
            </a:r>
          </a:p>
        </p:txBody>
      </p:sp>
    </p:spTree>
    <p:extLst>
      <p:ext uri="{BB962C8B-B14F-4D97-AF65-F5344CB8AC3E}">
        <p14:creationId xmlns:p14="http://schemas.microsoft.com/office/powerpoint/2010/main" val="4027546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DETemplate.potx" id="{923A1A93-9B8F-4788-9BE4-877B6C66B926}" vid="{1073576E-6F31-4189-91E3-0FD2FA4D7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TotalTime>
  <Words>2086</Words>
  <Application>Microsoft Office PowerPoint</Application>
  <PresentationFormat>Widescreen</PresentationFormat>
  <Paragraphs>265</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Session Goals</vt:lpstr>
      <vt:lpstr>Key Vocabulary and Topics</vt:lpstr>
      <vt:lpstr>Key Vocabulary and Topics cont.</vt:lpstr>
      <vt:lpstr>Key Information from Owner’s Manual</vt:lpstr>
      <vt:lpstr>Recognizing Symbols and Dashboard Warning Lights</vt:lpstr>
      <vt:lpstr>Recognizing Symbols and Warning Lights</vt:lpstr>
      <vt:lpstr>Warning Light Recognition Activity</vt:lpstr>
      <vt:lpstr>Developing Good Driving Habits</vt:lpstr>
      <vt:lpstr>Pre-Driving Check Activity</vt:lpstr>
      <vt:lpstr>As You Approach Your Vehicle</vt:lpstr>
      <vt:lpstr>Before You Start to Drive</vt:lpstr>
      <vt:lpstr>Adjusting the Vehicle</vt:lpstr>
      <vt:lpstr>Body Position</vt:lpstr>
      <vt:lpstr>Adjusting the Head Restraint</vt:lpstr>
      <vt:lpstr>Steering Wheel-Hand Position</vt:lpstr>
      <vt:lpstr>Adjusting the Steering Wheel/Column</vt:lpstr>
      <vt:lpstr>Adjusting the Seat Belts</vt:lpstr>
      <vt:lpstr>Seat Belt Height Adjustment</vt:lpstr>
      <vt:lpstr>Mirror Settings</vt:lpstr>
      <vt:lpstr>Adjusting Rearview Mirror</vt:lpstr>
      <vt:lpstr>Know Where Important Controls are Located</vt:lpstr>
      <vt:lpstr>Starting the Engine</vt:lpstr>
      <vt:lpstr>Steering Techniques</vt:lpstr>
      <vt:lpstr>Hand-Over-Hand Steering</vt:lpstr>
      <vt:lpstr>Hand-to-Hand Steering</vt:lpstr>
      <vt:lpstr>One-Handed Steering</vt:lpstr>
      <vt:lpstr>Steering Wheel Grip</vt:lpstr>
      <vt:lpstr>Steering Errors</vt:lpstr>
      <vt:lpstr>Operating Foot Pedals</vt:lpstr>
      <vt:lpstr>Accelerating the Vehicle</vt:lpstr>
      <vt:lpstr>Braking and Decelerating</vt:lpstr>
      <vt:lpstr>Occupant Protection-Vehicle Integrity</vt:lpstr>
      <vt:lpstr>Communication and Visibility Features</vt:lpstr>
      <vt:lpstr>Tips on Using the Primary and Secondary Controls</vt:lpstr>
      <vt:lpstr>Tips on Using the Primary and Secondary Controls</vt:lpstr>
      <vt:lpstr>Checking Under the Hood</vt:lpstr>
      <vt:lpstr>Checking Under the Hood-Check List</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Kielar</dc:creator>
  <cp:lastModifiedBy>Tilley, Laura J (HEALTH)</cp:lastModifiedBy>
  <cp:revision>29</cp:revision>
  <dcterms:created xsi:type="dcterms:W3CDTF">2021-04-24T11:33:04Z</dcterms:created>
  <dcterms:modified xsi:type="dcterms:W3CDTF">2022-04-06T15:18:05Z</dcterms:modified>
</cp:coreProperties>
</file>