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tags/tag11.xml" ContentType="application/vnd.openxmlformats-officedocument.presentationml.tags+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13.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395" r:id="rId2"/>
    <p:sldId id="376" r:id="rId3"/>
    <p:sldId id="378" r:id="rId4"/>
    <p:sldId id="380" r:id="rId5"/>
    <p:sldId id="377" r:id="rId6"/>
    <p:sldId id="391" r:id="rId7"/>
    <p:sldId id="358" r:id="rId8"/>
    <p:sldId id="387" r:id="rId9"/>
    <p:sldId id="264" r:id="rId10"/>
    <p:sldId id="345" r:id="rId11"/>
    <p:sldId id="366" r:id="rId12"/>
    <p:sldId id="388" r:id="rId13"/>
    <p:sldId id="389" r:id="rId14"/>
    <p:sldId id="361" r:id="rId15"/>
    <p:sldId id="362" r:id="rId16"/>
    <p:sldId id="390" r:id="rId17"/>
    <p:sldId id="385" r:id="rId18"/>
    <p:sldId id="386" r:id="rId19"/>
    <p:sldId id="359" r:id="rId20"/>
    <p:sldId id="335" r:id="rId21"/>
    <p:sldId id="392" r:id="rId22"/>
    <p:sldId id="394" r:id="rId23"/>
    <p:sldId id="375" r:id="rId24"/>
    <p:sldId id="352" r:id="rId25"/>
    <p:sldId id="370" r:id="rId26"/>
    <p:sldId id="371" r:id="rId27"/>
    <p:sldId id="372" r:id="rId28"/>
    <p:sldId id="373" r:id="rId29"/>
    <p:sldId id="353" r:id="rId30"/>
    <p:sldId id="393" r:id="rId31"/>
    <p:sldId id="381" r:id="rId32"/>
    <p:sldId id="354" r:id="rId33"/>
    <p:sldId id="304" r:id="rId34"/>
    <p:sldId id="305" r:id="rId35"/>
    <p:sldId id="306" r:id="rId36"/>
    <p:sldId id="307" r:id="rId37"/>
    <p:sldId id="308" r:id="rId38"/>
    <p:sldId id="367" r:id="rId39"/>
    <p:sldId id="368" r:id="rId40"/>
    <p:sldId id="314" r:id="rId41"/>
    <p:sldId id="315" r:id="rId42"/>
    <p:sldId id="316" r:id="rId43"/>
    <p:sldId id="317" r:id="rId44"/>
    <p:sldId id="326"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68921" autoAdjust="0"/>
  </p:normalViewPr>
  <p:slideViewPr>
    <p:cSldViewPr>
      <p:cViewPr varScale="1">
        <p:scale>
          <a:sx n="80" d="100"/>
          <a:sy n="80" d="100"/>
        </p:scale>
        <p:origin x="2136" y="90"/>
      </p:cViewPr>
      <p:guideLst>
        <p:guide orient="horz" pos="2160"/>
        <p:guide pos="2880"/>
      </p:guideLst>
    </p:cSldViewPr>
  </p:slideViewPr>
  <p:notesTextViewPr>
    <p:cViewPr>
      <p:scale>
        <a:sx n="1" d="1"/>
        <a:sy n="1" d="1"/>
      </p:scale>
      <p:origin x="0" y="0"/>
    </p:cViewPr>
  </p:notesTextViewPr>
  <p:notesViewPr>
    <p:cSldViewPr>
      <p:cViewPr>
        <p:scale>
          <a:sx n="66" d="100"/>
          <a:sy n="66" d="100"/>
        </p:scale>
        <p:origin x="-32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4601564-F367-459F-9AEA-9B90596F4641}" type="datetimeFigureOut">
              <a:rPr lang="en-US" smtClean="0"/>
              <a:t>8/31/2016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CE307CE-9DCB-49B3-8331-55797ECF392C}" type="slidenum">
              <a:rPr lang="en-US" smtClean="0"/>
              <a:t>‹#›</a:t>
            </a:fld>
            <a:endParaRPr lang="en-US" dirty="0"/>
          </a:p>
        </p:txBody>
      </p:sp>
    </p:spTree>
    <p:extLst>
      <p:ext uri="{BB962C8B-B14F-4D97-AF65-F5344CB8AC3E}">
        <p14:creationId xmlns:p14="http://schemas.microsoft.com/office/powerpoint/2010/main" val="148342645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1707937-C734-45A3-99E7-4B18D0730F89}" type="datetimeFigureOut">
              <a:rPr lang="en-US" smtClean="0"/>
              <a:t>8/31/2016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146726-53B1-46E1-A62C-1283B37092BB}" type="slidenum">
              <a:rPr lang="en-US" smtClean="0"/>
              <a:t>‹#›</a:t>
            </a:fld>
            <a:endParaRPr lang="en-US" dirty="0"/>
          </a:p>
        </p:txBody>
      </p:sp>
    </p:spTree>
    <p:extLst>
      <p:ext uri="{BB962C8B-B14F-4D97-AF65-F5344CB8AC3E}">
        <p14:creationId xmlns:p14="http://schemas.microsoft.com/office/powerpoint/2010/main" val="97905631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19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839BA-4834-4EBC-B14A-C0389C846741}" type="slidenum">
              <a:rPr lang="en-US" smtClean="0"/>
              <a:pPr fontAlgn="base">
                <a:spcBef>
                  <a:spcPct val="0"/>
                </a:spcBef>
                <a:spcAft>
                  <a:spcPct val="0"/>
                </a:spcAft>
                <a:defRPr/>
              </a:pPr>
              <a:t>2</a:t>
            </a:fld>
            <a:endParaRPr lang="en-US" dirty="0" smtClean="0"/>
          </a:p>
        </p:txBody>
      </p:sp>
      <p:sp>
        <p:nvSpPr>
          <p:cNvPr id="829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Tree>
    <p:extLst>
      <p:ext uri="{BB962C8B-B14F-4D97-AF65-F5344CB8AC3E}">
        <p14:creationId xmlns:p14="http://schemas.microsoft.com/office/powerpoint/2010/main" val="2401042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95235"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9523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D4D2E-D2AA-47F5-860D-D2AB55505F60}" type="slidenum">
              <a:rPr lang="en-US" smtClean="0"/>
              <a:pPr fontAlgn="base">
                <a:spcBef>
                  <a:spcPct val="0"/>
                </a:spcBef>
                <a:spcAft>
                  <a:spcPct val="0"/>
                </a:spcAft>
                <a:defRPr/>
              </a:pPr>
              <a:t>11</a:t>
            </a:fld>
            <a:endParaRPr lang="en-US" dirty="0" smtClean="0"/>
          </a:p>
        </p:txBody>
      </p:sp>
      <p:sp>
        <p:nvSpPr>
          <p:cNvPr id="962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Once the referral is made, the EIO will appoint an ISC who will schedule an appointment with the parents to further explain the EIP and the evaluation that will take place to determine whether their child is eligible for services through the Program.</a:t>
            </a:r>
            <a:endParaRPr lang="en-US" dirty="0" smtClean="0"/>
          </a:p>
          <a:p>
            <a:pPr marL="114054" indent="-114054">
              <a:buFontTx/>
              <a:buChar char="•"/>
              <a:defRPr/>
            </a:pPr>
            <a:endParaRPr lang="en-US" dirty="0" smtClean="0"/>
          </a:p>
          <a:p>
            <a:pPr eaLnBrk="1" hangingPunct="1">
              <a:spcBef>
                <a:spcPct val="0"/>
              </a:spcBef>
            </a:pPr>
            <a:endParaRPr lang="en-US" dirty="0" smtClean="0"/>
          </a:p>
        </p:txBody>
      </p:sp>
    </p:spTree>
    <p:extLst>
      <p:ext uri="{BB962C8B-B14F-4D97-AF65-F5344CB8AC3E}">
        <p14:creationId xmlns:p14="http://schemas.microsoft.com/office/powerpoint/2010/main" val="3606486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baseline="0" dirty="0" smtClean="0"/>
              <a:t>The use of the family’s health insurance and/or Medicaid coverage is an extremely important conversation between the ISC and family.  We’ll talk more about that responsibility next.</a:t>
            </a:r>
            <a:endParaRPr lang="en-US" baseline="0" dirty="0" smtClean="0"/>
          </a:p>
        </p:txBody>
      </p:sp>
      <p:sp>
        <p:nvSpPr>
          <p:cNvPr id="4" name="Slide Number Placeholder 3"/>
          <p:cNvSpPr>
            <a:spLocks noGrp="1"/>
          </p:cNvSpPr>
          <p:nvPr>
            <p:ph type="sldNum" sz="quarter" idx="10"/>
          </p:nvPr>
        </p:nvSpPr>
        <p:spPr/>
        <p:txBody>
          <a:bodyPr/>
          <a:lstStyle/>
          <a:p>
            <a:fld id="{A27E7CEA-C3E3-4EF0-94C4-6AAC01B4C88D}" type="slidenum">
              <a:rPr lang="en-US" smtClean="0"/>
              <a:t>12</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3740728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704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870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8E4665-7FB8-43D1-BD7F-37172C9F4269}" type="slidenum">
              <a:rPr lang="en-US" smtClean="0"/>
              <a:pPr fontAlgn="base">
                <a:spcBef>
                  <a:spcPct val="0"/>
                </a:spcBef>
                <a:spcAft>
                  <a:spcPct val="0"/>
                </a:spcAft>
                <a:defRPr/>
              </a:pPr>
              <a:t>13</a:t>
            </a:fld>
            <a:endParaRPr lang="en-US" dirty="0" smtClean="0"/>
          </a:p>
        </p:txBody>
      </p:sp>
      <p:sp>
        <p:nvSpPr>
          <p:cNvPr id="880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altLang="en-US" sz="1600" dirty="0" smtClean="0"/>
          </a:p>
        </p:txBody>
      </p:sp>
    </p:spTree>
    <p:extLst>
      <p:ext uri="{BB962C8B-B14F-4D97-AF65-F5344CB8AC3E}">
        <p14:creationId xmlns:p14="http://schemas.microsoft.com/office/powerpoint/2010/main" val="1980122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172200" cy="4183380"/>
          </a:xfrm>
        </p:spPr>
        <p:txBody>
          <a:bodyPr/>
          <a:lstStyle/>
          <a:p>
            <a:pPr marL="171450" indent="-171450">
              <a:buFont typeface="Arial" panose="020B0604020202020204" pitchFamily="34" charset="0"/>
              <a:buChar char="•"/>
            </a:pPr>
            <a:r>
              <a:rPr lang="en-US" sz="1200" b="0" dirty="0" smtClean="0"/>
              <a:t>Service</a:t>
            </a:r>
            <a:r>
              <a:rPr lang="en-US" sz="1200" b="0" baseline="0" dirty="0" smtClean="0"/>
              <a:t> Coordinators have been provided with the “Insurance Took Kit” for guidance and detailed instructions on completing the activities related to collecting the family’s insurance information.  The complete Insurance Tool Kit is available on the BEI web page at:  </a:t>
            </a:r>
            <a:r>
              <a:rPr lang="en-US" b="0" baseline="0" dirty="0" smtClean="0"/>
              <a:t>http://www.health.ny.gov/community/infants_children/early_intervention/memoranda.htm</a:t>
            </a:r>
          </a:p>
          <a:p>
            <a:endParaRPr lang="en-US" baseline="0" dirty="0" smtClean="0"/>
          </a:p>
        </p:txBody>
      </p:sp>
      <p:sp>
        <p:nvSpPr>
          <p:cNvPr id="4" name="Slide Number Placeholder 3"/>
          <p:cNvSpPr>
            <a:spLocks noGrp="1"/>
          </p:cNvSpPr>
          <p:nvPr>
            <p:ph type="sldNum" sz="quarter" idx="10"/>
          </p:nvPr>
        </p:nvSpPr>
        <p:spPr/>
        <p:txBody>
          <a:bodyPr/>
          <a:lstStyle/>
          <a:p>
            <a:fld id="{A27E7CEA-C3E3-4EF0-94C4-6AAC01B4C88D}" type="slidenum">
              <a:rPr lang="en-US" smtClean="0"/>
              <a:t>14</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3740728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buFont typeface="Arial" panose="020B0604020202020204" pitchFamily="34" charset="0"/>
              <a:buChar char="•"/>
            </a:pPr>
            <a:r>
              <a:rPr lang="en-US" sz="1200" kern="1200" baseline="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btaining insurance information from the family is the responsibility of the ISC,</a:t>
            </a:r>
            <a:r>
              <a:rPr lang="en-US" sz="1200" kern="1200" baseline="0" dirty="0" smtClean="0">
                <a:solidFill>
                  <a:schemeClr val="tx1"/>
                </a:solidFill>
                <a:effectLst/>
                <a:latin typeface="+mn-lt"/>
                <a:ea typeface="+mn-ea"/>
                <a:cs typeface="+mn-cs"/>
              </a:rPr>
              <a:t> however, ALL service coordinators, including OSCs, are responsible for routinely updating the family’s insurance information, entering it into NYEIS, and ensuring that service providers are notified of any changes.</a:t>
            </a:r>
            <a:endParaRPr lang="en-US" sz="1200" kern="1200" dirty="0" smtClean="0">
              <a:solidFill>
                <a:schemeClr val="tx1"/>
              </a:solidFill>
              <a:effectLst/>
              <a:latin typeface="+mn-lt"/>
              <a:ea typeface="+mn-ea"/>
              <a:cs typeface="+mn-cs"/>
            </a:endParaRPr>
          </a:p>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Understanding</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differences between regulated and non-regulated insurance policies and plans is very important for service coordinators.  </a:t>
            </a:r>
          </a:p>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Service Coordinators should work with families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determine whether or not the policy at the </a:t>
            </a:r>
            <a:r>
              <a:rPr lang="en-US" sz="1200" u="sng" kern="1200" dirty="0" smtClean="0">
                <a:solidFill>
                  <a:schemeClr val="tx1"/>
                </a:solidFill>
                <a:effectLst/>
                <a:latin typeface="+mn-lt"/>
                <a:ea typeface="+mn-ea"/>
                <a:cs typeface="+mn-cs"/>
              </a:rPr>
              <a:t>plan level</a:t>
            </a:r>
            <a:r>
              <a:rPr lang="en-US" sz="1200" kern="1200" dirty="0" smtClean="0">
                <a:solidFill>
                  <a:schemeClr val="tx1"/>
                </a:solidFill>
                <a:effectLst/>
                <a:latin typeface="+mn-lt"/>
                <a:ea typeface="+mn-ea"/>
                <a:cs typeface="+mn-cs"/>
              </a:rPr>
              <a:t> is regulated by NYS Insurance Law.  If the plan is regulated by NYS law, the insurer is prohibited from applying early intervention services to the family's annual and lifetime caps. This should be fully explained to the family. </a:t>
            </a:r>
            <a:r>
              <a:rPr lang="en-US" sz="1200" kern="1200" baseline="0" dirty="0" smtClean="0">
                <a:solidFill>
                  <a:schemeClr val="tx1"/>
                </a:solidFill>
                <a:effectLst/>
                <a:latin typeface="+mn-lt"/>
                <a:ea typeface="+mn-ea"/>
                <a:cs typeface="+mn-cs"/>
              </a:rPr>
              <a:t> The parent </a:t>
            </a:r>
            <a:r>
              <a:rPr lang="en-US" sz="1200" kern="1200" dirty="0" smtClean="0">
                <a:solidFill>
                  <a:schemeClr val="tx1"/>
                </a:solidFill>
                <a:effectLst/>
                <a:latin typeface="+mn-lt"/>
                <a:ea typeface="+mn-ea"/>
                <a:cs typeface="+mn-cs"/>
              </a:rPr>
              <a:t>has the right to refuse to provide insurance information without jeopardizing their EIP service provision. </a:t>
            </a:r>
          </a:p>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Parents’ refusal</a:t>
            </a:r>
            <a:r>
              <a:rPr lang="en-US" sz="1200" kern="1200" baseline="0" dirty="0" smtClean="0">
                <a:solidFill>
                  <a:schemeClr val="tx1"/>
                </a:solidFill>
                <a:effectLst/>
                <a:latin typeface="+mn-lt"/>
                <a:ea typeface="+mn-ea"/>
                <a:cs typeface="+mn-cs"/>
              </a:rPr>
              <a:t> to provide insurance information does not impact their participation in the EIP.  </a:t>
            </a:r>
            <a:r>
              <a:rPr lang="en-US" sz="1200" kern="1200" dirty="0" smtClean="0">
                <a:solidFill>
                  <a:schemeClr val="tx1"/>
                </a:solidFill>
                <a:effectLst/>
                <a:latin typeface="+mn-lt"/>
                <a:ea typeface="+mn-ea"/>
                <a:cs typeface="+mn-cs"/>
              </a:rPr>
              <a:t>Refusal must be documented in NYEIS.</a:t>
            </a:r>
          </a:p>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If plan is not regulated by NYS, and the parent has not provided informed written consent to utilize the insurance, this insurance </a:t>
            </a:r>
            <a:r>
              <a:rPr lang="en-US" sz="1200" b="1" kern="1200" dirty="0" smtClean="0">
                <a:solidFill>
                  <a:schemeClr val="tx1"/>
                </a:solidFill>
                <a:effectLst/>
                <a:latin typeface="+mn-lt"/>
                <a:ea typeface="+mn-ea"/>
                <a:cs typeface="+mn-cs"/>
              </a:rPr>
              <a:t>cannot</a:t>
            </a:r>
            <a:r>
              <a:rPr lang="en-US" sz="1200" kern="1200" dirty="0" smtClean="0">
                <a:solidFill>
                  <a:schemeClr val="tx1"/>
                </a:solidFill>
                <a:effectLst/>
                <a:latin typeface="+mn-lt"/>
                <a:ea typeface="+mn-ea"/>
                <a:cs typeface="+mn-cs"/>
              </a:rPr>
              <a:t> be accessed to pay for EIP services.</a:t>
            </a:r>
            <a:br>
              <a:rPr lang="en-US" sz="1200" kern="1200" dirty="0" smtClean="0">
                <a:solidFill>
                  <a:schemeClr val="tx1"/>
                </a:solidFill>
                <a:effectLst/>
                <a:latin typeface="+mn-lt"/>
                <a:ea typeface="+mn-ea"/>
                <a:cs typeface="+mn-cs"/>
              </a:rPr>
            </a:br>
            <a:endParaRPr lang="en-US"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27E7CEA-C3E3-4EF0-94C4-6AAC01B4C88D}" type="slidenum">
              <a:rPr lang="en-US" smtClean="0"/>
              <a:t>15</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374072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04" indent="-177604">
              <a:spcBef>
                <a:spcPts val="600"/>
              </a:spcBef>
              <a:buFontTx/>
              <a:buChar char="•"/>
            </a:pPr>
            <a:r>
              <a:rPr lang="en-US" altLang="en-US" dirty="0" smtClean="0"/>
              <a:t>All children referred to the EIO have the right to a multidisciplinary evaluation to determine if they are eligible for services.</a:t>
            </a:r>
          </a:p>
          <a:p>
            <a:pPr marL="177604" marR="0" indent="-177604" algn="l" defTabSz="914400" rtl="0" eaLnBrk="1" fontAlgn="auto" latinLnBrk="0" hangingPunct="1">
              <a:spcBef>
                <a:spcPts val="600"/>
              </a:spcBef>
              <a:buClrTx/>
              <a:buSzTx/>
              <a:buFontTx/>
              <a:buChar char="•"/>
              <a:tabLst/>
              <a:defRPr/>
            </a:pPr>
            <a:r>
              <a:rPr lang="en-US" sz="1200" kern="1200" dirty="0" smtClean="0">
                <a:solidFill>
                  <a:schemeClr val="tx1"/>
                </a:solidFill>
                <a:effectLst/>
                <a:latin typeface="+mn-lt"/>
                <a:ea typeface="+mn-ea"/>
                <a:cs typeface="+mn-cs"/>
              </a:rPr>
              <a:t>Eligibility</a:t>
            </a:r>
            <a:r>
              <a:rPr lang="en-US" sz="1200" kern="1200" baseline="0" dirty="0" smtClean="0">
                <a:solidFill>
                  <a:schemeClr val="tx1"/>
                </a:solidFill>
                <a:effectLst/>
                <a:latin typeface="+mn-lt"/>
                <a:ea typeface="+mn-ea"/>
                <a:cs typeface="+mn-cs"/>
              </a:rPr>
              <a:t> for the EIP can only be determined through the completion of a multidisciplinary evaluation (MDE) </a:t>
            </a:r>
            <a:r>
              <a:rPr lang="en-US" sz="1200" b="1" kern="1200" baseline="0" dirty="0" smtClean="0">
                <a:solidFill>
                  <a:schemeClr val="tx1"/>
                </a:solidFill>
                <a:effectLst/>
                <a:latin typeface="+mn-lt"/>
                <a:ea typeface="+mn-ea"/>
                <a:cs typeface="+mn-cs"/>
              </a:rPr>
              <a:t>and only the evaluator can determine whether a child is eligible.</a:t>
            </a:r>
            <a:endParaRPr lang="en-US" sz="1200" b="1" kern="1200" dirty="0" smtClean="0">
              <a:solidFill>
                <a:schemeClr val="tx1"/>
              </a:solidFill>
              <a:effectLst/>
              <a:latin typeface="+mn-lt"/>
              <a:ea typeface="+mn-ea"/>
              <a:cs typeface="+mn-cs"/>
            </a:endParaRPr>
          </a:p>
          <a:p>
            <a:pPr marL="171450" indent="-171450" eaLnBrk="1" hangingPunct="1">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Some children with certain diagnosed conditions that cause severe disabilities or delays in development can be automatically eligible for the EIP, but these children will still have an evaluation to determine their current needs</a:t>
            </a:r>
            <a:r>
              <a:rPr lang="en-US" sz="1200" kern="1200" baseline="0" dirty="0" smtClean="0">
                <a:solidFill>
                  <a:schemeClr val="tx1"/>
                </a:solidFill>
                <a:effectLst/>
                <a:latin typeface="+mn-lt"/>
                <a:ea typeface="+mn-ea"/>
                <a:cs typeface="+mn-cs"/>
              </a:rPr>
              <a:t> and strengths.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27E7CEA-C3E3-4EF0-94C4-6AAC01B4C88D}" type="slidenum">
              <a:rPr lang="en-US" smtClean="0"/>
              <a:t>16</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3740728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956" eaLnBrk="0" hangingPunct="0">
              <a:spcBef>
                <a:spcPct val="30000"/>
              </a:spcBef>
              <a:defRPr sz="1200">
                <a:solidFill>
                  <a:schemeClr val="tx1"/>
                </a:solidFill>
                <a:latin typeface="Tahoma" pitchFamily="34" charset="0"/>
              </a:defRPr>
            </a:lvl1pPr>
            <a:lvl2pPr marL="741761" indent="-285293" defTabSz="931956" eaLnBrk="0" hangingPunct="0">
              <a:spcBef>
                <a:spcPct val="30000"/>
              </a:spcBef>
              <a:defRPr sz="1200">
                <a:solidFill>
                  <a:schemeClr val="tx1"/>
                </a:solidFill>
                <a:latin typeface="Tahoma" pitchFamily="34" charset="0"/>
              </a:defRPr>
            </a:lvl2pPr>
            <a:lvl3pPr marL="1141171" indent="-228234" defTabSz="931956" eaLnBrk="0" hangingPunct="0">
              <a:spcBef>
                <a:spcPct val="30000"/>
              </a:spcBef>
              <a:defRPr sz="1200">
                <a:solidFill>
                  <a:schemeClr val="tx1"/>
                </a:solidFill>
                <a:latin typeface="Tahoma" pitchFamily="34" charset="0"/>
              </a:defRPr>
            </a:lvl3pPr>
            <a:lvl4pPr marL="1597640" indent="-228234" defTabSz="931956" eaLnBrk="0" hangingPunct="0">
              <a:spcBef>
                <a:spcPct val="30000"/>
              </a:spcBef>
              <a:defRPr sz="1200">
                <a:solidFill>
                  <a:schemeClr val="tx1"/>
                </a:solidFill>
                <a:latin typeface="Tahoma" pitchFamily="34" charset="0"/>
              </a:defRPr>
            </a:lvl4pPr>
            <a:lvl5pPr marL="2054108" indent="-228234" defTabSz="931956" eaLnBrk="0" hangingPunct="0">
              <a:spcBef>
                <a:spcPct val="30000"/>
              </a:spcBef>
              <a:defRPr sz="1200">
                <a:solidFill>
                  <a:schemeClr val="tx1"/>
                </a:solidFill>
                <a:latin typeface="Tahoma" pitchFamily="34" charset="0"/>
              </a:defRPr>
            </a:lvl5pPr>
            <a:lvl6pPr marL="2510577" indent="-228234" defTabSz="931956" eaLnBrk="0" fontAlgn="base" hangingPunct="0">
              <a:spcBef>
                <a:spcPct val="30000"/>
              </a:spcBef>
              <a:spcAft>
                <a:spcPct val="0"/>
              </a:spcAft>
              <a:defRPr sz="1200">
                <a:solidFill>
                  <a:schemeClr val="tx1"/>
                </a:solidFill>
                <a:latin typeface="Tahoma" pitchFamily="34" charset="0"/>
              </a:defRPr>
            </a:lvl6pPr>
            <a:lvl7pPr marL="2967045" indent="-228234" defTabSz="931956" eaLnBrk="0" fontAlgn="base" hangingPunct="0">
              <a:spcBef>
                <a:spcPct val="30000"/>
              </a:spcBef>
              <a:spcAft>
                <a:spcPct val="0"/>
              </a:spcAft>
              <a:defRPr sz="1200">
                <a:solidFill>
                  <a:schemeClr val="tx1"/>
                </a:solidFill>
                <a:latin typeface="Tahoma" pitchFamily="34" charset="0"/>
              </a:defRPr>
            </a:lvl7pPr>
            <a:lvl8pPr marL="3423514" indent="-228234" defTabSz="931956" eaLnBrk="0" fontAlgn="base" hangingPunct="0">
              <a:spcBef>
                <a:spcPct val="30000"/>
              </a:spcBef>
              <a:spcAft>
                <a:spcPct val="0"/>
              </a:spcAft>
              <a:defRPr sz="1200">
                <a:solidFill>
                  <a:schemeClr val="tx1"/>
                </a:solidFill>
                <a:latin typeface="Tahoma" pitchFamily="34" charset="0"/>
              </a:defRPr>
            </a:lvl8pPr>
            <a:lvl9pPr marL="3879982" indent="-228234" defTabSz="931956" eaLnBrk="0" fontAlgn="base" hangingPunct="0">
              <a:spcBef>
                <a:spcPct val="30000"/>
              </a:spcBef>
              <a:spcAft>
                <a:spcPct val="0"/>
              </a:spcAft>
              <a:defRPr sz="1200">
                <a:solidFill>
                  <a:schemeClr val="tx1"/>
                </a:solidFill>
                <a:latin typeface="Tahoma" pitchFamily="34" charset="0"/>
              </a:defRPr>
            </a:lvl9pPr>
          </a:lstStyle>
          <a:p>
            <a:pPr eaLnBrk="1" hangingPunct="1">
              <a:spcBef>
                <a:spcPct val="0"/>
              </a:spcBef>
            </a:pPr>
            <a:endParaRPr lang="en-US" altLang="en-US" dirty="0" smtClean="0"/>
          </a:p>
        </p:txBody>
      </p:sp>
      <p:sp>
        <p:nvSpPr>
          <p:cNvPr id="154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956" eaLnBrk="0" hangingPunct="0">
              <a:spcBef>
                <a:spcPct val="30000"/>
              </a:spcBef>
              <a:defRPr sz="1200">
                <a:solidFill>
                  <a:schemeClr val="tx1"/>
                </a:solidFill>
                <a:latin typeface="Tahoma" pitchFamily="34" charset="0"/>
              </a:defRPr>
            </a:lvl1pPr>
            <a:lvl2pPr marL="741761" indent="-285293" defTabSz="931956" eaLnBrk="0" hangingPunct="0">
              <a:spcBef>
                <a:spcPct val="30000"/>
              </a:spcBef>
              <a:defRPr sz="1200">
                <a:solidFill>
                  <a:schemeClr val="tx1"/>
                </a:solidFill>
                <a:latin typeface="Tahoma" pitchFamily="34" charset="0"/>
              </a:defRPr>
            </a:lvl2pPr>
            <a:lvl3pPr marL="1141171" indent="-228234" defTabSz="931956" eaLnBrk="0" hangingPunct="0">
              <a:spcBef>
                <a:spcPct val="30000"/>
              </a:spcBef>
              <a:defRPr sz="1200">
                <a:solidFill>
                  <a:schemeClr val="tx1"/>
                </a:solidFill>
                <a:latin typeface="Tahoma" pitchFamily="34" charset="0"/>
              </a:defRPr>
            </a:lvl3pPr>
            <a:lvl4pPr marL="1597640" indent="-228234" defTabSz="931956" eaLnBrk="0" hangingPunct="0">
              <a:spcBef>
                <a:spcPct val="30000"/>
              </a:spcBef>
              <a:defRPr sz="1200">
                <a:solidFill>
                  <a:schemeClr val="tx1"/>
                </a:solidFill>
                <a:latin typeface="Tahoma" pitchFamily="34" charset="0"/>
              </a:defRPr>
            </a:lvl4pPr>
            <a:lvl5pPr marL="2054108" indent="-228234" defTabSz="931956" eaLnBrk="0" hangingPunct="0">
              <a:spcBef>
                <a:spcPct val="30000"/>
              </a:spcBef>
              <a:defRPr sz="1200">
                <a:solidFill>
                  <a:schemeClr val="tx1"/>
                </a:solidFill>
                <a:latin typeface="Tahoma" pitchFamily="34" charset="0"/>
              </a:defRPr>
            </a:lvl5pPr>
            <a:lvl6pPr marL="2510577" indent="-228234" defTabSz="931956" eaLnBrk="0" fontAlgn="base" hangingPunct="0">
              <a:spcBef>
                <a:spcPct val="30000"/>
              </a:spcBef>
              <a:spcAft>
                <a:spcPct val="0"/>
              </a:spcAft>
              <a:defRPr sz="1200">
                <a:solidFill>
                  <a:schemeClr val="tx1"/>
                </a:solidFill>
                <a:latin typeface="Tahoma" pitchFamily="34" charset="0"/>
              </a:defRPr>
            </a:lvl6pPr>
            <a:lvl7pPr marL="2967045" indent="-228234" defTabSz="931956" eaLnBrk="0" fontAlgn="base" hangingPunct="0">
              <a:spcBef>
                <a:spcPct val="30000"/>
              </a:spcBef>
              <a:spcAft>
                <a:spcPct val="0"/>
              </a:spcAft>
              <a:defRPr sz="1200">
                <a:solidFill>
                  <a:schemeClr val="tx1"/>
                </a:solidFill>
                <a:latin typeface="Tahoma" pitchFamily="34" charset="0"/>
              </a:defRPr>
            </a:lvl7pPr>
            <a:lvl8pPr marL="3423514" indent="-228234" defTabSz="931956" eaLnBrk="0" fontAlgn="base" hangingPunct="0">
              <a:spcBef>
                <a:spcPct val="30000"/>
              </a:spcBef>
              <a:spcAft>
                <a:spcPct val="0"/>
              </a:spcAft>
              <a:defRPr sz="1200">
                <a:solidFill>
                  <a:schemeClr val="tx1"/>
                </a:solidFill>
                <a:latin typeface="Tahoma" pitchFamily="34" charset="0"/>
              </a:defRPr>
            </a:lvl8pPr>
            <a:lvl9pPr marL="3879982" indent="-228234" defTabSz="931956" eaLnBrk="0" fontAlgn="base" hangingPunct="0">
              <a:spcBef>
                <a:spcPct val="30000"/>
              </a:spcBef>
              <a:spcAft>
                <a:spcPct val="0"/>
              </a:spcAft>
              <a:defRPr sz="1200">
                <a:solidFill>
                  <a:schemeClr val="tx1"/>
                </a:solidFill>
                <a:latin typeface="Tahoma" pitchFamily="34" charset="0"/>
              </a:defRPr>
            </a:lvl9pPr>
          </a:lstStyle>
          <a:p>
            <a:pPr eaLnBrk="1" hangingPunct="1">
              <a:spcBef>
                <a:spcPct val="0"/>
              </a:spcBef>
            </a:pPr>
            <a:fld id="{A268873B-2C25-4829-9201-A7B2C32B01B1}" type="slidenum">
              <a:rPr lang="en-US" altLang="en-US" smtClean="0"/>
              <a:pPr eaLnBrk="1" hangingPunct="1">
                <a:spcBef>
                  <a:spcPct val="0"/>
                </a:spcBef>
              </a:pPr>
              <a:t>17</a:t>
            </a:fld>
            <a:endParaRPr lang="en-US" altLang="en-US" dirty="0" smtClean="0"/>
          </a:p>
        </p:txBody>
      </p:sp>
      <p:sp>
        <p:nvSpPr>
          <p:cNvPr id="154628" name="Rectangle 2"/>
          <p:cNvSpPr>
            <a:spLocks noGrp="1" noRot="1" noChangeAspect="1" noChangeArrowheads="1" noTextEdit="1"/>
          </p:cNvSpPr>
          <p:nvPr>
            <p:ph type="sldImg"/>
          </p:nvPr>
        </p:nvSpPr>
        <p:spPr>
          <a:ln/>
        </p:spPr>
      </p:sp>
      <p:sp>
        <p:nvSpPr>
          <p:cNvPr id="154629" name="Rectangle 3"/>
          <p:cNvSpPr>
            <a:spLocks noGrp="1" noChangeArrowheads="1"/>
          </p:cNvSpPr>
          <p:nvPr>
            <p:ph type="body" idx="1"/>
          </p:nvPr>
        </p:nvSpPr>
        <p:spPr>
          <a:xfrm>
            <a:off x="700407" y="4339060"/>
            <a:ext cx="5745866" cy="464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9591" indent="-169591">
              <a:spcBef>
                <a:spcPts val="600"/>
              </a:spcBef>
              <a:buSzPct val="90000"/>
              <a:buFontTx/>
              <a:buChar char="•"/>
            </a:pPr>
            <a:r>
              <a:rPr lang="en-US" altLang="en-US" dirty="0" smtClean="0"/>
              <a:t>As stated before, children with certain diagnosed conditions</a:t>
            </a:r>
            <a:r>
              <a:rPr lang="en-US" altLang="en-US" baseline="0" dirty="0" smtClean="0"/>
              <a:t> that have a high probability in resulting in developmental delays will be automatically eligible to receive services under the EIP.  </a:t>
            </a:r>
          </a:p>
          <a:p>
            <a:pPr marL="169591" indent="-169591">
              <a:spcBef>
                <a:spcPts val="600"/>
              </a:spcBef>
              <a:buSzPct val="90000"/>
              <a:buFontTx/>
              <a:buChar char="•"/>
            </a:pPr>
            <a:r>
              <a:rPr lang="en-US" altLang="en-US" baseline="0" dirty="0" smtClean="0"/>
              <a:t>However, children referred to the EIP with a suspected developmental delay must be found eligible based on certain criteria.</a:t>
            </a:r>
          </a:p>
          <a:p>
            <a:pPr marL="169591" indent="-169591">
              <a:spcBef>
                <a:spcPts val="600"/>
              </a:spcBef>
              <a:buSzPct val="90000"/>
              <a:buFontTx/>
              <a:buChar char="•"/>
            </a:pPr>
            <a:r>
              <a:rPr lang="en-US" altLang="en-US" dirty="0" smtClean="0"/>
              <a:t>Eligibility </a:t>
            </a:r>
            <a:r>
              <a:rPr lang="en-US" altLang="en-US" dirty="0"/>
              <a:t>for the EIP is based on a delay in the </a:t>
            </a:r>
            <a:r>
              <a:rPr lang="en-US" altLang="en-US" u="sng" dirty="0"/>
              <a:t>entire</a:t>
            </a:r>
            <a:r>
              <a:rPr lang="en-US" altLang="en-US" dirty="0"/>
              <a:t> domain rather than a selected portion.  For example, a score for the </a:t>
            </a:r>
            <a:r>
              <a:rPr lang="en-US" altLang="en-US" dirty="0" smtClean="0"/>
              <a:t>entire</a:t>
            </a:r>
            <a:r>
              <a:rPr lang="en-US" altLang="en-US" baseline="0" dirty="0" smtClean="0"/>
              <a:t> </a:t>
            </a:r>
            <a:r>
              <a:rPr lang="en-US" altLang="en-US" dirty="0" smtClean="0"/>
              <a:t>physical </a:t>
            </a:r>
            <a:r>
              <a:rPr lang="en-US" altLang="en-US" dirty="0"/>
              <a:t>domain must be </a:t>
            </a:r>
            <a:r>
              <a:rPr lang="en-US" altLang="en-US" dirty="0" smtClean="0"/>
              <a:t>provided;</a:t>
            </a:r>
            <a:r>
              <a:rPr lang="en-US" altLang="en-US" baseline="0" dirty="0" smtClean="0"/>
              <a:t> </a:t>
            </a:r>
            <a:r>
              <a:rPr lang="en-US" altLang="en-US" dirty="0" smtClean="0"/>
              <a:t>subscores </a:t>
            </a:r>
            <a:r>
              <a:rPr lang="en-US" altLang="en-US" dirty="0"/>
              <a:t>for </a:t>
            </a:r>
            <a:r>
              <a:rPr lang="en-US" altLang="en-US" dirty="0" smtClean="0"/>
              <a:t>fine </a:t>
            </a:r>
            <a:r>
              <a:rPr lang="en-US" altLang="en-US" dirty="0"/>
              <a:t>and gross motor </a:t>
            </a:r>
            <a:r>
              <a:rPr lang="en-US" altLang="en-US" dirty="0" smtClean="0"/>
              <a:t>development</a:t>
            </a:r>
            <a:r>
              <a:rPr lang="en-US" altLang="en-US" baseline="0" dirty="0" smtClean="0"/>
              <a:t> should be included.</a:t>
            </a:r>
            <a:endParaRPr lang="en-US" altLang="en-US" dirty="0"/>
          </a:p>
          <a:p>
            <a:pPr marL="169591" indent="-169591">
              <a:spcBef>
                <a:spcPts val="600"/>
              </a:spcBef>
            </a:pPr>
            <a:endParaRPr lang="en-US" altLang="en-US" dirty="0"/>
          </a:p>
        </p:txBody>
      </p:sp>
    </p:spTree>
    <p:extLst>
      <p:ext uri="{BB962C8B-B14F-4D97-AF65-F5344CB8AC3E}">
        <p14:creationId xmlns:p14="http://schemas.microsoft.com/office/powerpoint/2010/main" val="778919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956" eaLnBrk="0" hangingPunct="0">
              <a:spcBef>
                <a:spcPct val="30000"/>
              </a:spcBef>
              <a:defRPr sz="1200">
                <a:solidFill>
                  <a:schemeClr val="tx1"/>
                </a:solidFill>
                <a:latin typeface="Tahoma" pitchFamily="34" charset="0"/>
              </a:defRPr>
            </a:lvl1pPr>
            <a:lvl2pPr marL="741761" indent="-285293" defTabSz="931956" eaLnBrk="0" hangingPunct="0">
              <a:spcBef>
                <a:spcPct val="30000"/>
              </a:spcBef>
              <a:defRPr sz="1200">
                <a:solidFill>
                  <a:schemeClr val="tx1"/>
                </a:solidFill>
                <a:latin typeface="Tahoma" pitchFamily="34" charset="0"/>
              </a:defRPr>
            </a:lvl2pPr>
            <a:lvl3pPr marL="1141171" indent="-228234" defTabSz="931956" eaLnBrk="0" hangingPunct="0">
              <a:spcBef>
                <a:spcPct val="30000"/>
              </a:spcBef>
              <a:defRPr sz="1200">
                <a:solidFill>
                  <a:schemeClr val="tx1"/>
                </a:solidFill>
                <a:latin typeface="Tahoma" pitchFamily="34" charset="0"/>
              </a:defRPr>
            </a:lvl3pPr>
            <a:lvl4pPr marL="1597640" indent="-228234" defTabSz="931956" eaLnBrk="0" hangingPunct="0">
              <a:spcBef>
                <a:spcPct val="30000"/>
              </a:spcBef>
              <a:defRPr sz="1200">
                <a:solidFill>
                  <a:schemeClr val="tx1"/>
                </a:solidFill>
                <a:latin typeface="Tahoma" pitchFamily="34" charset="0"/>
              </a:defRPr>
            </a:lvl4pPr>
            <a:lvl5pPr marL="2054108" indent="-228234" defTabSz="931956" eaLnBrk="0" hangingPunct="0">
              <a:spcBef>
                <a:spcPct val="30000"/>
              </a:spcBef>
              <a:defRPr sz="1200">
                <a:solidFill>
                  <a:schemeClr val="tx1"/>
                </a:solidFill>
                <a:latin typeface="Tahoma" pitchFamily="34" charset="0"/>
              </a:defRPr>
            </a:lvl5pPr>
            <a:lvl6pPr marL="2510577" indent="-228234" defTabSz="931956" eaLnBrk="0" fontAlgn="base" hangingPunct="0">
              <a:spcBef>
                <a:spcPct val="30000"/>
              </a:spcBef>
              <a:spcAft>
                <a:spcPct val="0"/>
              </a:spcAft>
              <a:defRPr sz="1200">
                <a:solidFill>
                  <a:schemeClr val="tx1"/>
                </a:solidFill>
                <a:latin typeface="Tahoma" pitchFamily="34" charset="0"/>
              </a:defRPr>
            </a:lvl6pPr>
            <a:lvl7pPr marL="2967045" indent="-228234" defTabSz="931956" eaLnBrk="0" fontAlgn="base" hangingPunct="0">
              <a:spcBef>
                <a:spcPct val="30000"/>
              </a:spcBef>
              <a:spcAft>
                <a:spcPct val="0"/>
              </a:spcAft>
              <a:defRPr sz="1200">
                <a:solidFill>
                  <a:schemeClr val="tx1"/>
                </a:solidFill>
                <a:latin typeface="Tahoma" pitchFamily="34" charset="0"/>
              </a:defRPr>
            </a:lvl7pPr>
            <a:lvl8pPr marL="3423514" indent="-228234" defTabSz="931956" eaLnBrk="0" fontAlgn="base" hangingPunct="0">
              <a:spcBef>
                <a:spcPct val="30000"/>
              </a:spcBef>
              <a:spcAft>
                <a:spcPct val="0"/>
              </a:spcAft>
              <a:defRPr sz="1200">
                <a:solidFill>
                  <a:schemeClr val="tx1"/>
                </a:solidFill>
                <a:latin typeface="Tahoma" pitchFamily="34" charset="0"/>
              </a:defRPr>
            </a:lvl8pPr>
            <a:lvl9pPr marL="3879982" indent="-228234" defTabSz="931956" eaLnBrk="0" fontAlgn="base" hangingPunct="0">
              <a:spcBef>
                <a:spcPct val="30000"/>
              </a:spcBef>
              <a:spcAft>
                <a:spcPct val="0"/>
              </a:spcAft>
              <a:defRPr sz="1200">
                <a:solidFill>
                  <a:schemeClr val="tx1"/>
                </a:solidFill>
                <a:latin typeface="Tahoma" pitchFamily="34" charset="0"/>
              </a:defRPr>
            </a:lvl9pPr>
          </a:lstStyle>
          <a:p>
            <a:pPr eaLnBrk="1" hangingPunct="1">
              <a:spcBef>
                <a:spcPct val="0"/>
              </a:spcBef>
            </a:pPr>
            <a:endParaRPr lang="en-US" altLang="en-US" dirty="0" smtClean="0"/>
          </a:p>
        </p:txBody>
      </p:sp>
      <p:sp>
        <p:nvSpPr>
          <p:cNvPr id="155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956" eaLnBrk="0" hangingPunct="0">
              <a:spcBef>
                <a:spcPct val="30000"/>
              </a:spcBef>
              <a:defRPr sz="1200">
                <a:solidFill>
                  <a:schemeClr val="tx1"/>
                </a:solidFill>
                <a:latin typeface="Tahoma" pitchFamily="34" charset="0"/>
              </a:defRPr>
            </a:lvl1pPr>
            <a:lvl2pPr marL="741761" indent="-285293" defTabSz="931956" eaLnBrk="0" hangingPunct="0">
              <a:spcBef>
                <a:spcPct val="30000"/>
              </a:spcBef>
              <a:defRPr sz="1200">
                <a:solidFill>
                  <a:schemeClr val="tx1"/>
                </a:solidFill>
                <a:latin typeface="Tahoma" pitchFamily="34" charset="0"/>
              </a:defRPr>
            </a:lvl2pPr>
            <a:lvl3pPr marL="1141171" indent="-228234" defTabSz="931956" eaLnBrk="0" hangingPunct="0">
              <a:spcBef>
                <a:spcPct val="30000"/>
              </a:spcBef>
              <a:defRPr sz="1200">
                <a:solidFill>
                  <a:schemeClr val="tx1"/>
                </a:solidFill>
                <a:latin typeface="Tahoma" pitchFamily="34" charset="0"/>
              </a:defRPr>
            </a:lvl3pPr>
            <a:lvl4pPr marL="1597640" indent="-228234" defTabSz="931956" eaLnBrk="0" hangingPunct="0">
              <a:spcBef>
                <a:spcPct val="30000"/>
              </a:spcBef>
              <a:defRPr sz="1200">
                <a:solidFill>
                  <a:schemeClr val="tx1"/>
                </a:solidFill>
                <a:latin typeface="Tahoma" pitchFamily="34" charset="0"/>
              </a:defRPr>
            </a:lvl4pPr>
            <a:lvl5pPr marL="2054108" indent="-228234" defTabSz="931956" eaLnBrk="0" hangingPunct="0">
              <a:spcBef>
                <a:spcPct val="30000"/>
              </a:spcBef>
              <a:defRPr sz="1200">
                <a:solidFill>
                  <a:schemeClr val="tx1"/>
                </a:solidFill>
                <a:latin typeface="Tahoma" pitchFamily="34" charset="0"/>
              </a:defRPr>
            </a:lvl5pPr>
            <a:lvl6pPr marL="2510577" indent="-228234" defTabSz="931956" eaLnBrk="0" fontAlgn="base" hangingPunct="0">
              <a:spcBef>
                <a:spcPct val="30000"/>
              </a:spcBef>
              <a:spcAft>
                <a:spcPct val="0"/>
              </a:spcAft>
              <a:defRPr sz="1200">
                <a:solidFill>
                  <a:schemeClr val="tx1"/>
                </a:solidFill>
                <a:latin typeface="Tahoma" pitchFamily="34" charset="0"/>
              </a:defRPr>
            </a:lvl6pPr>
            <a:lvl7pPr marL="2967045" indent="-228234" defTabSz="931956" eaLnBrk="0" fontAlgn="base" hangingPunct="0">
              <a:spcBef>
                <a:spcPct val="30000"/>
              </a:spcBef>
              <a:spcAft>
                <a:spcPct val="0"/>
              </a:spcAft>
              <a:defRPr sz="1200">
                <a:solidFill>
                  <a:schemeClr val="tx1"/>
                </a:solidFill>
                <a:latin typeface="Tahoma" pitchFamily="34" charset="0"/>
              </a:defRPr>
            </a:lvl7pPr>
            <a:lvl8pPr marL="3423514" indent="-228234" defTabSz="931956" eaLnBrk="0" fontAlgn="base" hangingPunct="0">
              <a:spcBef>
                <a:spcPct val="30000"/>
              </a:spcBef>
              <a:spcAft>
                <a:spcPct val="0"/>
              </a:spcAft>
              <a:defRPr sz="1200">
                <a:solidFill>
                  <a:schemeClr val="tx1"/>
                </a:solidFill>
                <a:latin typeface="Tahoma" pitchFamily="34" charset="0"/>
              </a:defRPr>
            </a:lvl8pPr>
            <a:lvl9pPr marL="3879982" indent="-228234" defTabSz="931956" eaLnBrk="0" fontAlgn="base" hangingPunct="0">
              <a:spcBef>
                <a:spcPct val="30000"/>
              </a:spcBef>
              <a:spcAft>
                <a:spcPct val="0"/>
              </a:spcAft>
              <a:defRPr sz="1200">
                <a:solidFill>
                  <a:schemeClr val="tx1"/>
                </a:solidFill>
                <a:latin typeface="Tahoma" pitchFamily="34" charset="0"/>
              </a:defRPr>
            </a:lvl9pPr>
          </a:lstStyle>
          <a:p>
            <a:pPr eaLnBrk="1" hangingPunct="1">
              <a:spcBef>
                <a:spcPct val="0"/>
              </a:spcBef>
            </a:pPr>
            <a:fld id="{57569E42-50E2-483B-839B-A41707D3790F}" type="slidenum">
              <a:rPr lang="en-US" altLang="en-US" smtClean="0"/>
              <a:pPr eaLnBrk="1" hangingPunct="1">
                <a:spcBef>
                  <a:spcPct val="0"/>
                </a:spcBef>
              </a:pPr>
              <a:t>18</a:t>
            </a:fld>
            <a:endParaRPr lang="en-US" altLang="en-US" dirty="0" smtClean="0"/>
          </a:p>
        </p:txBody>
      </p:sp>
      <p:sp>
        <p:nvSpPr>
          <p:cNvPr id="155652" name="Rectangle 2"/>
          <p:cNvSpPr>
            <a:spLocks noGrp="1" noRot="1" noChangeAspect="1" noChangeArrowheads="1" noTextEdit="1"/>
          </p:cNvSpPr>
          <p:nvPr>
            <p:ph type="sldImg"/>
          </p:nvPr>
        </p:nvSpPr>
        <p:spPr>
          <a:xfrm>
            <a:off x="1146175" y="614363"/>
            <a:ext cx="4870450" cy="3652837"/>
          </a:xfrm>
          <a:ln/>
        </p:spPr>
      </p:sp>
      <p:sp>
        <p:nvSpPr>
          <p:cNvPr id="155653" name="Rectangle 3"/>
          <p:cNvSpPr>
            <a:spLocks noGrp="1" noChangeArrowheads="1"/>
          </p:cNvSpPr>
          <p:nvPr>
            <p:ph type="body" idx="1"/>
          </p:nvPr>
        </p:nvSpPr>
        <p:spPr>
          <a:xfrm>
            <a:off x="838200" y="4495800"/>
            <a:ext cx="5562599" cy="4572208"/>
          </a:xfrm>
          <a:ln/>
        </p:spPr>
        <p:txBody>
          <a:bodyPr/>
          <a:lstStyle/>
          <a:p>
            <a:pPr marL="228234" indent="-228234">
              <a:spcBef>
                <a:spcPts val="600"/>
              </a:spcBef>
              <a:buSzPct val="90000"/>
              <a:buFontTx/>
              <a:buChar char="•"/>
              <a:defRPr/>
            </a:pPr>
            <a:r>
              <a:rPr lang="en-US" dirty="0" smtClean="0"/>
              <a:t>There is separate eligibility criteria for children who are</a:t>
            </a:r>
            <a:r>
              <a:rPr lang="en-US" baseline="0" dirty="0" smtClean="0"/>
              <a:t> referred to the EIP with a </a:t>
            </a:r>
            <a:r>
              <a:rPr lang="en-US" dirty="0" smtClean="0"/>
              <a:t>communication </a:t>
            </a:r>
            <a:r>
              <a:rPr lang="en-US" dirty="0"/>
              <a:t>delay </a:t>
            </a:r>
            <a:r>
              <a:rPr lang="en-US" b="1" dirty="0" smtClean="0"/>
              <a:t>only</a:t>
            </a:r>
            <a:r>
              <a:rPr lang="en-US" dirty="0" smtClean="0"/>
              <a:t>.</a:t>
            </a:r>
            <a:r>
              <a:rPr lang="en-US" baseline="0" dirty="0" smtClean="0"/>
              <a:t>  (Section</a:t>
            </a:r>
            <a:r>
              <a:rPr lang="en-US" dirty="0" smtClean="0"/>
              <a:t> </a:t>
            </a:r>
            <a:r>
              <a:rPr lang="en-US" dirty="0"/>
              <a:t>69-4.23(a)(2)(iv</a:t>
            </a:r>
            <a:r>
              <a:rPr lang="en-US" dirty="0" smtClean="0"/>
              <a:t>)).</a:t>
            </a:r>
            <a:endParaRPr lang="en-US" dirty="0"/>
          </a:p>
          <a:p>
            <a:pPr marL="228234" indent="-228234">
              <a:spcBef>
                <a:spcPts val="600"/>
              </a:spcBef>
              <a:buSzPct val="90000"/>
              <a:buFontTx/>
              <a:buChar char="•"/>
              <a:defRPr/>
            </a:pPr>
            <a:r>
              <a:rPr lang="en-US" dirty="0" smtClean="0"/>
              <a:t>Evidence-based </a:t>
            </a:r>
            <a:r>
              <a:rPr lang="en-US" dirty="0"/>
              <a:t>criteria and specific clinical clues/indicators of problems in language and communication development can be found in the clinical practice guidelines for communication and Memorandum 2005-02 issued by the Department. </a:t>
            </a:r>
            <a:r>
              <a:rPr lang="en-US" dirty="0" smtClean="0"/>
              <a:t>Both </a:t>
            </a:r>
            <a:r>
              <a:rPr lang="en-US" dirty="0"/>
              <a:t>documents are available on the BEI Web page</a:t>
            </a:r>
            <a:r>
              <a:rPr lang="en-US" dirty="0" smtClean="0"/>
              <a:t>.</a:t>
            </a:r>
            <a:endParaRPr lang="en-US" dirty="0"/>
          </a:p>
        </p:txBody>
      </p:sp>
    </p:spTree>
    <p:extLst>
      <p:ext uri="{BB962C8B-B14F-4D97-AF65-F5344CB8AC3E}">
        <p14:creationId xmlns:p14="http://schemas.microsoft.com/office/powerpoint/2010/main" val="3442335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It is possible for a child to have a developmental delay and not meet the initial eligibility criteria for the EIP. </a:t>
            </a:r>
          </a:p>
          <a:p>
            <a:pPr marL="171450" indent="-171450">
              <a:spcBef>
                <a:spcPts val="600"/>
              </a:spcBef>
              <a:buFont typeface="Arial" panose="020B0604020202020204" pitchFamily="34" charset="0"/>
              <a:buChar char="•"/>
            </a:pPr>
            <a:r>
              <a:rPr lang="en-US" sz="1200" kern="1200" dirty="0" smtClean="0">
                <a:solidFill>
                  <a:schemeClr val="tx1"/>
                </a:solidFill>
                <a:effectLst/>
                <a:latin typeface="+mn-lt"/>
                <a:ea typeface="+mn-ea"/>
                <a:cs typeface="+mn-cs"/>
              </a:rPr>
              <a:t>Other services</a:t>
            </a:r>
            <a:r>
              <a:rPr lang="en-US" sz="1200" kern="1200" baseline="0" dirty="0" smtClean="0">
                <a:solidFill>
                  <a:schemeClr val="tx1"/>
                </a:solidFill>
                <a:effectLst/>
                <a:latin typeface="+mn-lt"/>
                <a:ea typeface="+mn-ea"/>
                <a:cs typeface="+mn-cs"/>
              </a:rPr>
              <a:t> in the community might include:  Early Head Start, day care programs, etc. </a:t>
            </a:r>
            <a:endParaRPr lang="en-US" sz="1200"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82146726-53B1-46E1-A62C-1283B37092BB}" type="slidenum">
              <a:rPr lang="en-US" smtClean="0"/>
              <a:t>19</a:t>
            </a:fld>
            <a:endParaRPr lang="en-US" dirty="0"/>
          </a:p>
        </p:txBody>
      </p:sp>
    </p:spTree>
    <p:extLst>
      <p:ext uri="{BB962C8B-B14F-4D97-AF65-F5344CB8AC3E}">
        <p14:creationId xmlns:p14="http://schemas.microsoft.com/office/powerpoint/2010/main" val="3154223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9216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9216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A4C34D-0513-4BC0-BC31-3CA533EE0954}" type="slidenum">
              <a:rPr lang="en-US" smtClean="0"/>
              <a:pPr fontAlgn="base">
                <a:spcBef>
                  <a:spcPct val="0"/>
                </a:spcBef>
                <a:spcAft>
                  <a:spcPct val="0"/>
                </a:spcAft>
                <a:defRPr/>
              </a:pPr>
              <a:t>20</a:t>
            </a:fld>
            <a:endParaRPr lang="en-US" dirty="0" smtClean="0"/>
          </a:p>
        </p:txBody>
      </p:sp>
      <p:sp>
        <p:nvSpPr>
          <p:cNvPr id="931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marR="0" indent="-171450" algn="l" defTabSz="914400" rtl="0" eaLnBrk="1" fontAlgn="auto" latinLnBrk="0" hangingPunct="1">
              <a:spcBef>
                <a:spcPts val="600"/>
              </a:spcBef>
              <a:buClrTx/>
              <a:buSzTx/>
              <a:buFont typeface="Arial" panose="020B0604020202020204" pitchFamily="34" charset="0"/>
              <a:buChar char="•"/>
              <a:tabLst/>
              <a:defRPr/>
            </a:pPr>
            <a:r>
              <a:rPr lang="en-US" sz="1200" dirty="0" smtClean="0"/>
              <a:t>At the Initial IFSP meeting, the parent, EIO/D, ISC,</a:t>
            </a:r>
            <a:r>
              <a:rPr lang="en-US" sz="1200" baseline="0" dirty="0" smtClean="0"/>
              <a:t> and evaluator are generally the individuals that make up the IFSP team.  Later, the ISC will not participate, and the OSC and service providers will become members of the IFSP team.</a:t>
            </a:r>
          </a:p>
          <a:p>
            <a:pPr marL="171450" marR="0" indent="-171450" algn="l" defTabSz="914400" rtl="0" eaLnBrk="1" fontAlgn="auto" latinLnBrk="0" hangingPunct="1">
              <a:spcBef>
                <a:spcPts val="600"/>
              </a:spcBef>
              <a:buClrTx/>
              <a:buSzTx/>
              <a:buFont typeface="Arial" panose="020B0604020202020204" pitchFamily="34" charset="0"/>
              <a:buChar char="•"/>
              <a:tabLst/>
              <a:defRPr/>
            </a:pPr>
            <a:r>
              <a:rPr lang="en-US" sz="1200" dirty="0" smtClean="0"/>
              <a:t>The EIO/D is responsible for convening an IFSP meeting within 45 days of the child’s referral to EIP. </a:t>
            </a:r>
          </a:p>
          <a:p>
            <a:pPr marL="171450" marR="0" indent="-171450" algn="l" defTabSz="914400" rtl="0" eaLnBrk="1" fontAlgn="auto" latinLnBrk="0" hangingPunct="1">
              <a:spcBef>
                <a:spcPts val="600"/>
              </a:spcBef>
              <a:buClrTx/>
              <a:buSzTx/>
              <a:buFont typeface="Arial" panose="020B0604020202020204" pitchFamily="34" charset="0"/>
              <a:buChar char="•"/>
              <a:tabLst/>
              <a:defRPr/>
            </a:pPr>
            <a:r>
              <a:rPr lang="en-US" sz="1200" dirty="0" smtClean="0"/>
              <a:t>The</a:t>
            </a:r>
            <a:r>
              <a:rPr lang="en-US" sz="1200" baseline="0" dirty="0" smtClean="0"/>
              <a:t> ISC plays a very important role in ensuring that this 45-day timeline is met.  The following few slides will provide more information about this.</a:t>
            </a:r>
            <a:endParaRPr lang="en-US" sz="1200" dirty="0" smtClean="0"/>
          </a:p>
        </p:txBody>
      </p:sp>
    </p:spTree>
    <p:extLst>
      <p:ext uri="{BB962C8B-B14F-4D97-AF65-F5344CB8AC3E}">
        <p14:creationId xmlns:p14="http://schemas.microsoft.com/office/powerpoint/2010/main" val="312350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19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839BA-4834-4EBC-B14A-C0389C846741}" type="slidenum">
              <a:rPr lang="en-US" smtClean="0"/>
              <a:pPr fontAlgn="base">
                <a:spcBef>
                  <a:spcPct val="0"/>
                </a:spcBef>
                <a:spcAft>
                  <a:spcPct val="0"/>
                </a:spcAft>
                <a:defRPr/>
              </a:pPr>
              <a:t>3</a:t>
            </a:fld>
            <a:endParaRPr lang="en-US" dirty="0" smtClean="0"/>
          </a:p>
        </p:txBody>
      </p:sp>
      <p:sp>
        <p:nvSpPr>
          <p:cNvPr id="829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Tree>
    <p:extLst>
      <p:ext uri="{BB962C8B-B14F-4D97-AF65-F5344CB8AC3E}">
        <p14:creationId xmlns:p14="http://schemas.microsoft.com/office/powerpoint/2010/main" val="1066668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9216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9216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A4C34D-0513-4BC0-BC31-3CA533EE0954}" type="slidenum">
              <a:rPr lang="en-US" smtClean="0"/>
              <a:pPr fontAlgn="base">
                <a:spcBef>
                  <a:spcPct val="0"/>
                </a:spcBef>
                <a:spcAft>
                  <a:spcPct val="0"/>
                </a:spcAft>
                <a:defRPr/>
              </a:pPr>
              <a:t>21</a:t>
            </a:fld>
            <a:endParaRPr lang="en-US" dirty="0" smtClean="0"/>
          </a:p>
        </p:txBody>
      </p:sp>
      <p:sp>
        <p:nvSpPr>
          <p:cNvPr id="931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cs typeface="Arial" charset="0"/>
            </a:endParaRPr>
          </a:p>
        </p:txBody>
      </p:sp>
    </p:spTree>
    <p:extLst>
      <p:ext uri="{BB962C8B-B14F-4D97-AF65-F5344CB8AC3E}">
        <p14:creationId xmlns:p14="http://schemas.microsoft.com/office/powerpoint/2010/main" val="2679387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9216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9216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A4C34D-0513-4BC0-BC31-3CA533EE0954}" type="slidenum">
              <a:rPr lang="en-US" smtClean="0"/>
              <a:pPr fontAlgn="base">
                <a:spcBef>
                  <a:spcPct val="0"/>
                </a:spcBef>
                <a:spcAft>
                  <a:spcPct val="0"/>
                </a:spcAft>
                <a:defRPr/>
              </a:pPr>
              <a:t>22</a:t>
            </a:fld>
            <a:endParaRPr lang="en-US" dirty="0" smtClean="0"/>
          </a:p>
        </p:txBody>
      </p:sp>
      <p:sp>
        <p:nvSpPr>
          <p:cNvPr id="931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cs typeface="Arial" charset="0"/>
            </a:endParaRPr>
          </a:p>
        </p:txBody>
      </p:sp>
    </p:spTree>
    <p:extLst>
      <p:ext uri="{BB962C8B-B14F-4D97-AF65-F5344CB8AC3E}">
        <p14:creationId xmlns:p14="http://schemas.microsoft.com/office/powerpoint/2010/main" val="177852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95235"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9523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D4D2E-D2AA-47F5-860D-D2AB55505F60}" type="slidenum">
              <a:rPr lang="en-US" smtClean="0"/>
              <a:pPr fontAlgn="base">
                <a:spcBef>
                  <a:spcPct val="0"/>
                </a:spcBef>
                <a:spcAft>
                  <a:spcPct val="0"/>
                </a:spcAft>
                <a:defRPr/>
              </a:pPr>
              <a:t>23</a:t>
            </a:fld>
            <a:endParaRPr lang="en-US" dirty="0" smtClean="0"/>
          </a:p>
        </p:txBody>
      </p:sp>
      <p:sp>
        <p:nvSpPr>
          <p:cNvPr id="962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ts val="600"/>
              </a:spcBef>
              <a:spcAft>
                <a:spcPts val="600"/>
              </a:spcAft>
              <a:buFont typeface="Arial" panose="020B0604020202020204" pitchFamily="34" charset="0"/>
              <a:buChar char="•"/>
            </a:pPr>
            <a:r>
              <a:rPr lang="en-US" altLang="en-US" dirty="0" smtClean="0"/>
              <a:t>The role of the OSC begins immediately after the Initial IFSP meeting, upon being chosen by the parent to provide ongoing service coordination for their child.  </a:t>
            </a:r>
          </a:p>
          <a:p>
            <a:pPr marL="228600" indent="-228600" eaLnBrk="1" hangingPunct="1">
              <a:spcBef>
                <a:spcPts val="600"/>
              </a:spcBef>
              <a:spcAft>
                <a:spcPts val="600"/>
              </a:spcAft>
              <a:buFont typeface="Arial" panose="020B0604020202020204" pitchFamily="34" charset="0"/>
              <a:buChar char="•"/>
            </a:pPr>
            <a:r>
              <a:rPr lang="en-US" altLang="en-US" dirty="0" smtClean="0"/>
              <a:t>A parent can choose their ISC as their OSC.</a:t>
            </a:r>
          </a:p>
          <a:p>
            <a:pPr marL="228600" indent="-228600">
              <a:spcBef>
                <a:spcPts val="600"/>
              </a:spcBef>
              <a:spcAft>
                <a:spcPts val="600"/>
              </a:spcAft>
              <a:buFontTx/>
              <a:buChar char="•"/>
              <a:defRPr/>
            </a:pPr>
            <a:r>
              <a:rPr lang="en-US" dirty="0" smtClean="0"/>
              <a:t>Section 2545(2)(i) of PHL requires that the IFSP developed for an eligible child must include the name of the service coordinator selected by the parent who will be responsible for the implementation of the IFSP and coordination of agencies and persons responsible for delivery of the services contained within the IFSP.  </a:t>
            </a:r>
          </a:p>
          <a:p>
            <a:pPr marL="228600" indent="-228600">
              <a:spcBef>
                <a:spcPts val="600"/>
              </a:spcBef>
              <a:spcAft>
                <a:spcPts val="600"/>
              </a:spcAft>
              <a:buFontTx/>
              <a:buChar char="•"/>
              <a:defRPr/>
            </a:pPr>
            <a:r>
              <a:rPr lang="en-US" dirty="0" smtClean="0"/>
              <a:t>The initial IFSP should clearly indicate when the OSC service will begin.</a:t>
            </a:r>
            <a:r>
              <a:rPr lang="en-US" baseline="0" dirty="0" smtClean="0"/>
              <a:t> </a:t>
            </a:r>
            <a:r>
              <a:rPr lang="en-US" dirty="0" smtClean="0"/>
              <a:t>Once the service begins, the ISC will no longer be authorized to provide services. </a:t>
            </a:r>
          </a:p>
          <a:p>
            <a:pPr marL="0" indent="0">
              <a:buFontTx/>
              <a:buNone/>
              <a:defRPr/>
            </a:pPr>
            <a:endParaRPr lang="en-US" dirty="0" smtClean="0"/>
          </a:p>
          <a:p>
            <a:pPr marL="114054" indent="-114054">
              <a:buFontTx/>
              <a:buChar char="•"/>
              <a:defRPr/>
            </a:pPr>
            <a:endParaRPr lang="en-US" dirty="0" smtClean="0"/>
          </a:p>
          <a:p>
            <a:pPr eaLnBrk="1" hangingPunct="1">
              <a:spcBef>
                <a:spcPct val="0"/>
              </a:spcBef>
            </a:pPr>
            <a:endParaRPr lang="en-US" dirty="0" smtClean="0"/>
          </a:p>
        </p:txBody>
      </p:sp>
    </p:spTree>
    <p:extLst>
      <p:ext uri="{BB962C8B-B14F-4D97-AF65-F5344CB8AC3E}">
        <p14:creationId xmlns:p14="http://schemas.microsoft.com/office/powerpoint/2010/main" val="1828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AB6C91AD-8642-48AA-85FD-67C642347142}" type="slidenum">
              <a:rPr lang="en-US" smtClean="0">
                <a:latin typeface="Times New Roman" pitchFamily="18" charset="0"/>
              </a:rPr>
              <a:pPr>
                <a:defRPr/>
              </a:pPr>
              <a:t>24</a:t>
            </a:fld>
            <a:endParaRPr lang="en-US" dirty="0" smtClean="0">
              <a:latin typeface="Times New Roman" pitchFamily="18" charset="0"/>
            </a:endParaRPr>
          </a:p>
        </p:txBody>
      </p:sp>
      <p:sp>
        <p:nvSpPr>
          <p:cNvPr id="316419"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0340"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0341" name="Rectangle 2"/>
          <p:cNvSpPr>
            <a:spLocks noGrp="1" noRot="1" noChangeAspect="1" noChangeArrowheads="1" noTextEdit="1"/>
          </p:cNvSpPr>
          <p:nvPr>
            <p:ph type="sldImg"/>
          </p:nvPr>
        </p:nvSpPr>
        <p:spPr>
          <a:ln/>
        </p:spPr>
      </p:sp>
      <p:sp>
        <p:nvSpPr>
          <p:cNvPr id="311302" name="Rectangle 3"/>
          <p:cNvSpPr>
            <a:spLocks noGrp="1" noChangeArrowheads="1"/>
          </p:cNvSpPr>
          <p:nvPr>
            <p:ph type="body" idx="1"/>
          </p:nvPr>
        </p:nvSpPr>
        <p:spPr>
          <a:xfrm>
            <a:off x="762000" y="4572000"/>
            <a:ext cx="5638111" cy="3846591"/>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77800" indent="-177800">
              <a:spcBef>
                <a:spcPts val="600"/>
              </a:spcBef>
              <a:buFont typeface="Arial" panose="020B0604020202020204" pitchFamily="34" charset="0"/>
              <a:buChar char="•"/>
              <a:defRPr/>
            </a:pPr>
            <a:r>
              <a:rPr lang="en-US" dirty="0" smtClean="0">
                <a:cs typeface="Arial" charset="0"/>
              </a:rPr>
              <a:t>These are some specific duties of the OSC in arranging for service providers.</a:t>
            </a:r>
          </a:p>
          <a:p>
            <a:pPr marL="177800" indent="-177800">
              <a:spcBef>
                <a:spcPts val="600"/>
              </a:spcBef>
              <a:buFontTx/>
              <a:buChar char="•"/>
              <a:defRPr/>
            </a:pPr>
            <a:r>
              <a:rPr lang="en-US" dirty="0" smtClean="0">
                <a:cs typeface="Arial" charset="0"/>
              </a:rPr>
              <a:t>OSC</a:t>
            </a:r>
            <a:r>
              <a:rPr lang="en-US" baseline="0" dirty="0" smtClean="0">
                <a:cs typeface="Arial" charset="0"/>
              </a:rPr>
              <a:t> is required to make f</a:t>
            </a:r>
            <a:r>
              <a:rPr lang="en-US" dirty="0" smtClean="0">
                <a:cs typeface="Arial" charset="0"/>
              </a:rPr>
              <a:t>requent and persistent attempts to potential</a:t>
            </a:r>
            <a:r>
              <a:rPr lang="en-US" baseline="0" dirty="0" smtClean="0">
                <a:cs typeface="Arial" charset="0"/>
              </a:rPr>
              <a:t> service </a:t>
            </a:r>
            <a:r>
              <a:rPr lang="en-US" dirty="0" smtClean="0">
                <a:cs typeface="Arial" charset="0"/>
              </a:rPr>
              <a:t>providers if a timely reply is not received regarding their ability</a:t>
            </a:r>
            <a:r>
              <a:rPr lang="en-US" baseline="0" dirty="0" smtClean="0">
                <a:cs typeface="Arial" charset="0"/>
              </a:rPr>
              <a:t> to accept a case</a:t>
            </a:r>
            <a:r>
              <a:rPr lang="en-US" dirty="0" smtClean="0">
                <a:cs typeface="Arial" charset="0"/>
              </a:rPr>
              <a:t>. </a:t>
            </a:r>
          </a:p>
          <a:p>
            <a:pPr marL="177800" indent="-177800">
              <a:spcBef>
                <a:spcPts val="600"/>
              </a:spcBef>
              <a:buFontTx/>
              <a:buChar char="•"/>
              <a:defRPr/>
            </a:pPr>
            <a:r>
              <a:rPr lang="en-US" dirty="0" smtClean="0">
                <a:cs typeface="Arial" charset="0"/>
              </a:rPr>
              <a:t>The OSC should receive at least a verbal commitment from the provider within two days (recommended). Once the commitment is obtained, the OSC should inform the provider of the date by which services must begin and identify a service start date.  E-mail can be used as a good resource for canvassing multiple providers/agencies at the same time, increasing the likelihood of finding an available provider quickly.  </a:t>
            </a:r>
            <a:r>
              <a:rPr lang="en-US" b="1" dirty="0" smtClean="0">
                <a:cs typeface="Arial" charset="0"/>
              </a:rPr>
              <a:t>However, the use of e-mail is NOT a billable service coordination activity.</a:t>
            </a:r>
          </a:p>
        </p:txBody>
      </p:sp>
    </p:spTree>
    <p:extLst>
      <p:ext uri="{BB962C8B-B14F-4D97-AF65-F5344CB8AC3E}">
        <p14:creationId xmlns:p14="http://schemas.microsoft.com/office/powerpoint/2010/main" val="121055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E209369E-C107-43A6-B912-1C9E604E293B}" type="slidenum">
              <a:rPr lang="en-US" smtClean="0">
                <a:latin typeface="Times New Roman" pitchFamily="18" charset="0"/>
              </a:rPr>
              <a:pPr>
                <a:defRPr/>
              </a:pPr>
              <a:t>25</a:t>
            </a:fld>
            <a:endParaRPr lang="en-US" dirty="0" smtClean="0">
              <a:latin typeface="Times New Roman" pitchFamily="18" charset="0"/>
            </a:endParaRPr>
          </a:p>
        </p:txBody>
      </p:sp>
      <p:sp>
        <p:nvSpPr>
          <p:cNvPr id="329731"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6484"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6485" name="Rectangle 2"/>
          <p:cNvSpPr>
            <a:spLocks noGrp="1" noRot="1" noChangeAspect="1" noChangeArrowheads="1" noTextEdit="1"/>
          </p:cNvSpPr>
          <p:nvPr>
            <p:ph type="sldImg"/>
          </p:nvPr>
        </p:nvSpPr>
        <p:spPr>
          <a:ln/>
        </p:spPr>
      </p:sp>
      <p:sp>
        <p:nvSpPr>
          <p:cNvPr id="276486" name="Rectangle 3"/>
          <p:cNvSpPr>
            <a:spLocks noGrp="1" noChangeArrowheads="1"/>
          </p:cNvSpPr>
          <p:nvPr>
            <p:ph type="body" idx="1"/>
          </p:nvPr>
        </p:nvSpPr>
        <p:spPr>
          <a:xfrm>
            <a:off x="685800" y="4724400"/>
            <a:ext cx="5790236" cy="30083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64812" indent="-164812">
              <a:spcBef>
                <a:spcPts val="600"/>
              </a:spcBef>
              <a:buFontTx/>
              <a:buChar char="•"/>
            </a:pPr>
            <a:r>
              <a:rPr lang="en-US" altLang="en-US" dirty="0" smtClean="0">
                <a:cs typeface="Arial" charset="0"/>
              </a:rPr>
              <a:t>OSCs should maintain consistent and frequent contact with service providers to ensure services are secured. </a:t>
            </a:r>
          </a:p>
          <a:p>
            <a:pPr marL="164812" indent="-164812">
              <a:spcBef>
                <a:spcPts val="600"/>
              </a:spcBef>
              <a:buFontTx/>
              <a:buChar char="•"/>
            </a:pPr>
            <a:r>
              <a:rPr lang="en-US" altLang="en-US" dirty="0" smtClean="0">
                <a:cs typeface="Arial" charset="0"/>
              </a:rPr>
              <a:t>OSCs should document in their notes all circumstances related to the start of services, including factors affecting timeliness and steps taken to facilitate timeliness. It is particularly important to document all family circumstances that affect this timeliness.</a:t>
            </a:r>
          </a:p>
        </p:txBody>
      </p:sp>
    </p:spTree>
    <p:extLst>
      <p:ext uri="{BB962C8B-B14F-4D97-AF65-F5344CB8AC3E}">
        <p14:creationId xmlns:p14="http://schemas.microsoft.com/office/powerpoint/2010/main" val="2328427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CBEE7EC3-1B37-4A58-A473-E8B84AB791F0}" type="slidenum">
              <a:rPr lang="en-US" smtClean="0">
                <a:latin typeface="Times New Roman" pitchFamily="18" charset="0"/>
              </a:rPr>
              <a:pPr>
                <a:defRPr/>
              </a:pPr>
              <a:t>26</a:t>
            </a:fld>
            <a:endParaRPr lang="en-US" dirty="0" smtClean="0">
              <a:latin typeface="Times New Roman" pitchFamily="18" charset="0"/>
            </a:endParaRPr>
          </a:p>
        </p:txBody>
      </p:sp>
      <p:sp>
        <p:nvSpPr>
          <p:cNvPr id="330755"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7508"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7509" name="Rectangle 2"/>
          <p:cNvSpPr>
            <a:spLocks noGrp="1" noRot="1" noChangeAspect="1" noChangeArrowheads="1" noTextEdit="1"/>
          </p:cNvSpPr>
          <p:nvPr>
            <p:ph type="sldImg"/>
          </p:nvPr>
        </p:nvSpPr>
        <p:spPr>
          <a:xfrm>
            <a:off x="1279525" y="685800"/>
            <a:ext cx="4664075" cy="3497263"/>
          </a:xfrm>
          <a:ln/>
        </p:spPr>
      </p:sp>
      <p:sp>
        <p:nvSpPr>
          <p:cNvPr id="334854" name="Rectangle 3"/>
          <p:cNvSpPr>
            <a:spLocks noGrp="1" noChangeArrowheads="1"/>
          </p:cNvSpPr>
          <p:nvPr>
            <p:ph type="body" idx="1"/>
          </p:nvPr>
        </p:nvSpPr>
        <p:spPr>
          <a:xfrm>
            <a:off x="533400" y="4495800"/>
            <a:ext cx="5942360" cy="312433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5324" indent="-225324">
              <a:spcBef>
                <a:spcPts val="600"/>
              </a:spcBef>
              <a:buFont typeface="Arial" pitchFamily="34" charset="0"/>
              <a:buChar char="•"/>
              <a:defRPr/>
            </a:pPr>
            <a:r>
              <a:rPr lang="en-US" dirty="0" smtClean="0">
                <a:cs typeface="Arial" charset="0"/>
              </a:rPr>
              <a:t>For 3</a:t>
            </a:r>
            <a:r>
              <a:rPr lang="en-US" baseline="30000" dirty="0" smtClean="0">
                <a:cs typeface="Arial" charset="0"/>
              </a:rPr>
              <a:t>rd</a:t>
            </a:r>
            <a:r>
              <a:rPr lang="en-US" dirty="0" smtClean="0">
                <a:cs typeface="Arial" charset="0"/>
              </a:rPr>
              <a:t> Bullet:  EIP R</a:t>
            </a:r>
            <a:r>
              <a:rPr lang="en-US" dirty="0" smtClean="0"/>
              <a:t>egulation 69-4.8(a)(13) requires that all supplemental evaluations after the initial IFSP meeting be written into the IFSP.  If the IFSP team, including the parent, decides that a supplemental evaluation is needed, the supplemental evaluation must be added to the IFSP.  The OSC is responsible for implementing the IFSP and, therefore, responsible to arrange for an appropriate supplemental evaluator, taking into account the unique and individualized needs of each child and family.</a:t>
            </a:r>
            <a:endParaRPr lang="en-US" dirty="0" smtClean="0">
              <a:cs typeface="Arial" charset="0"/>
            </a:endParaRPr>
          </a:p>
        </p:txBody>
      </p:sp>
    </p:spTree>
    <p:extLst>
      <p:ext uri="{BB962C8B-B14F-4D97-AF65-F5344CB8AC3E}">
        <p14:creationId xmlns:p14="http://schemas.microsoft.com/office/powerpoint/2010/main" val="4059455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65779F9D-5737-4704-A2BC-D68CF99C1ABA}" type="slidenum">
              <a:rPr lang="en-US" smtClean="0">
                <a:latin typeface="Times New Roman" pitchFamily="18" charset="0"/>
              </a:rPr>
              <a:pPr>
                <a:defRPr/>
              </a:pPr>
              <a:t>27</a:t>
            </a:fld>
            <a:endParaRPr lang="en-US" dirty="0" smtClean="0">
              <a:latin typeface="Times New Roman" pitchFamily="18" charset="0"/>
            </a:endParaRPr>
          </a:p>
        </p:txBody>
      </p:sp>
      <p:sp>
        <p:nvSpPr>
          <p:cNvPr id="331779"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8532"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8533" name="Rectangle 2"/>
          <p:cNvSpPr>
            <a:spLocks noGrp="1" noRot="1" noChangeAspect="1" noChangeArrowheads="1" noTextEdit="1"/>
          </p:cNvSpPr>
          <p:nvPr>
            <p:ph type="sldImg"/>
          </p:nvPr>
        </p:nvSpPr>
        <p:spPr>
          <a:ln/>
        </p:spPr>
      </p:sp>
      <p:sp>
        <p:nvSpPr>
          <p:cNvPr id="278534" name="Rectangle 3"/>
          <p:cNvSpPr>
            <a:spLocks noGrp="1" noChangeArrowheads="1"/>
          </p:cNvSpPr>
          <p:nvPr>
            <p:ph type="body" idx="1"/>
          </p:nvPr>
        </p:nvSpPr>
        <p:spPr>
          <a:xfrm>
            <a:off x="1066800" y="4800600"/>
            <a:ext cx="5029751"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5324" indent="-225324">
              <a:spcBef>
                <a:spcPts val="600"/>
              </a:spcBef>
              <a:buFont typeface="Arial" pitchFamily="34" charset="0"/>
              <a:buChar char="•"/>
              <a:defRPr/>
            </a:pPr>
            <a:r>
              <a:rPr lang="en-US" sz="1400" dirty="0" smtClean="0">
                <a:cs typeface="Arial" charset="0"/>
              </a:rPr>
              <a:t>For 2</a:t>
            </a:r>
            <a:r>
              <a:rPr lang="en-US" sz="1400" baseline="30000" dirty="0" smtClean="0">
                <a:cs typeface="Arial" charset="0"/>
              </a:rPr>
              <a:t>nd</a:t>
            </a:r>
            <a:r>
              <a:rPr lang="en-US" sz="1400" dirty="0" smtClean="0">
                <a:cs typeface="Arial" charset="0"/>
              </a:rPr>
              <a:t> Bullet:  “Periodically” updating the family’s insurance information should be part of the six-month review and annual evaluation of the IFSP, in addition to other routine contacts with the family.</a:t>
            </a:r>
          </a:p>
          <a:p>
            <a:pPr marL="464930" indent="-464930">
              <a:defRPr/>
            </a:pPr>
            <a:endParaRPr lang="en-US" sz="1200" dirty="0" smtClean="0">
              <a:latin typeface="Arial" charset="0"/>
              <a:cs typeface="Arial" charset="0"/>
            </a:endParaRPr>
          </a:p>
          <a:p>
            <a:endParaRPr lang="en-US" altLang="en-US" sz="1400" dirty="0">
              <a:latin typeface="Arial" charset="0"/>
              <a:cs typeface="Arial" charset="0"/>
            </a:endParaRPr>
          </a:p>
        </p:txBody>
      </p:sp>
    </p:spTree>
    <p:extLst>
      <p:ext uri="{BB962C8B-B14F-4D97-AF65-F5344CB8AC3E}">
        <p14:creationId xmlns:p14="http://schemas.microsoft.com/office/powerpoint/2010/main" val="3431764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D7C451FE-163E-4F24-BCC4-048FFF03326C}" type="slidenum">
              <a:rPr lang="en-US" smtClean="0">
                <a:latin typeface="Times New Roman" pitchFamily="18" charset="0"/>
              </a:rPr>
              <a:pPr>
                <a:defRPr/>
              </a:pPr>
              <a:t>28</a:t>
            </a:fld>
            <a:endParaRPr lang="en-US" dirty="0" smtClean="0">
              <a:latin typeface="Times New Roman" pitchFamily="18" charset="0"/>
            </a:endParaRPr>
          </a:p>
        </p:txBody>
      </p:sp>
      <p:sp>
        <p:nvSpPr>
          <p:cNvPr id="332803"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9556"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9557" name="Rectangle 2"/>
          <p:cNvSpPr>
            <a:spLocks noGrp="1" noRot="1" noChangeAspect="1" noChangeArrowheads="1" noTextEdit="1"/>
          </p:cNvSpPr>
          <p:nvPr>
            <p:ph type="sldImg"/>
          </p:nvPr>
        </p:nvSpPr>
        <p:spPr>
          <a:ln/>
        </p:spPr>
      </p:sp>
      <p:sp>
        <p:nvSpPr>
          <p:cNvPr id="279558" name="Rectangle 3"/>
          <p:cNvSpPr>
            <a:spLocks noGrp="1" noChangeArrowheads="1"/>
          </p:cNvSpPr>
          <p:nvPr>
            <p:ph type="body" idx="1"/>
          </p:nvPr>
        </p:nvSpPr>
        <p:spPr>
          <a:xfrm>
            <a:off x="609600" y="4724400"/>
            <a:ext cx="5942360" cy="37601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0279" indent="-220279">
              <a:spcBef>
                <a:spcPts val="600"/>
              </a:spcBef>
              <a:buFontTx/>
              <a:buChar char="•"/>
            </a:pPr>
            <a:r>
              <a:rPr lang="en-US" altLang="en-US" dirty="0" smtClean="0">
                <a:cs typeface="Arial" charset="0"/>
              </a:rPr>
              <a:t>Written parental consent is needed to transfer child records – whether it be to a different municipality or another state.  Obtaining the consent is an EIO responsibility (General or Selective Release).</a:t>
            </a:r>
          </a:p>
          <a:p>
            <a:pPr marL="220279" indent="-220279">
              <a:spcBef>
                <a:spcPts val="600"/>
              </a:spcBef>
              <a:buFontTx/>
              <a:buChar char="•"/>
            </a:pPr>
            <a:r>
              <a:rPr lang="en-US" altLang="en-US" dirty="0" smtClean="0">
                <a:cs typeface="Arial" charset="0"/>
              </a:rPr>
              <a:t>Transition Planning</a:t>
            </a:r>
            <a:r>
              <a:rPr lang="en-US" altLang="en-US" baseline="0" dirty="0" smtClean="0">
                <a:cs typeface="Arial" charset="0"/>
              </a:rPr>
              <a:t> is a very important activity of service coordinator.  </a:t>
            </a:r>
            <a:r>
              <a:rPr lang="en-US" altLang="en-US" dirty="0" smtClean="0">
                <a:cs typeface="Arial" charset="0"/>
              </a:rPr>
              <a:t>More information on transition responsibilities will be provided in a few minutes. </a:t>
            </a:r>
          </a:p>
        </p:txBody>
      </p:sp>
    </p:spTree>
    <p:extLst>
      <p:ext uri="{BB962C8B-B14F-4D97-AF65-F5344CB8AC3E}">
        <p14:creationId xmlns:p14="http://schemas.microsoft.com/office/powerpoint/2010/main" val="203364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8C911A68-2A2E-4E0A-B539-0B1067BE20AD}" type="slidenum">
              <a:rPr lang="en-US" smtClean="0">
                <a:latin typeface="Times New Roman" pitchFamily="18" charset="0"/>
              </a:rPr>
              <a:pPr>
                <a:defRPr/>
              </a:pPr>
              <a:t>29</a:t>
            </a:fld>
            <a:endParaRPr lang="en-US" dirty="0" smtClean="0">
              <a:latin typeface="Times New Roman" pitchFamily="18" charset="0"/>
            </a:endParaRPr>
          </a:p>
        </p:txBody>
      </p:sp>
      <p:sp>
        <p:nvSpPr>
          <p:cNvPr id="326659"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3412"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3413" name="Rectangle 2"/>
          <p:cNvSpPr>
            <a:spLocks noGrp="1" noRot="1" noChangeAspect="1" noChangeArrowheads="1" noTextEdit="1"/>
          </p:cNvSpPr>
          <p:nvPr>
            <p:ph type="sldImg"/>
          </p:nvPr>
        </p:nvSpPr>
        <p:spPr>
          <a:ln/>
        </p:spPr>
      </p:sp>
      <p:sp>
        <p:nvSpPr>
          <p:cNvPr id="322566" name="Rectangle 3"/>
          <p:cNvSpPr>
            <a:spLocks noGrp="1" noChangeArrowheads="1"/>
          </p:cNvSpPr>
          <p:nvPr>
            <p:ph type="body" idx="1"/>
          </p:nvPr>
        </p:nvSpPr>
        <p:spPr>
          <a:xfrm>
            <a:off x="685800" y="4572000"/>
            <a:ext cx="5790236" cy="3541791"/>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4987" indent="-224987">
              <a:spcBef>
                <a:spcPts val="600"/>
              </a:spcBef>
              <a:buFontTx/>
              <a:buChar char="•"/>
              <a:defRPr/>
            </a:pPr>
            <a:r>
              <a:rPr lang="en-US" baseline="0" dirty="0" smtClean="0">
                <a:cs typeface="Arial" charset="0"/>
              </a:rPr>
              <a:t>OSCs are charged with the responsibility of implementing the services that are agreed upon by the IFSP team in a timely manner.</a:t>
            </a:r>
          </a:p>
          <a:p>
            <a:pPr marL="224987" indent="-224987">
              <a:spcBef>
                <a:spcPts val="600"/>
              </a:spcBef>
              <a:buFontTx/>
              <a:buChar char="•"/>
              <a:defRPr/>
            </a:pPr>
            <a:r>
              <a:rPr lang="en-US" dirty="0" smtClean="0">
                <a:cs typeface="Arial" charset="0"/>
              </a:rPr>
              <a:t>The OSC should maintain consistent and frequent contact with parents and service providers to ensure the timely start of services, and to trouble shoot scheduling conflicts. </a:t>
            </a:r>
          </a:p>
          <a:p>
            <a:pPr marL="224987" indent="-224987">
              <a:spcBef>
                <a:spcPts val="600"/>
              </a:spcBef>
              <a:buFontTx/>
              <a:buChar char="•"/>
              <a:defRPr/>
            </a:pPr>
            <a:r>
              <a:rPr lang="en-US" dirty="0" smtClean="0">
                <a:cs typeface="Arial" charset="0"/>
              </a:rPr>
              <a:t>The “projected date” in the IFSP for services to begin is the date that the 30-day clock begins for timely delivery of services.  </a:t>
            </a:r>
          </a:p>
          <a:p>
            <a:pPr marL="224987" indent="-224987">
              <a:spcBef>
                <a:spcPts val="600"/>
              </a:spcBef>
              <a:buFontTx/>
              <a:buChar char="•"/>
              <a:defRPr/>
            </a:pPr>
            <a:r>
              <a:rPr lang="en-US" dirty="0" smtClean="0">
                <a:cs typeface="Arial" charset="0"/>
              </a:rPr>
              <a:t>For Initial IFSP, NYEIS defaults to the date AFTER the ISFP meeting, at which the parent and the EIO agree on services and sign the IFSP. </a:t>
            </a:r>
          </a:p>
          <a:p>
            <a:pPr marL="224987" indent="-224987">
              <a:spcBef>
                <a:spcPts val="600"/>
              </a:spcBef>
              <a:buFontTx/>
              <a:buChar char="•"/>
              <a:defRPr/>
            </a:pPr>
            <a:r>
              <a:rPr lang="en-US" dirty="0" smtClean="0">
                <a:cs typeface="Arial" charset="0"/>
              </a:rPr>
              <a:t>For IFSP reviews, the projected date is defaulted to the day AFTER the current IFSP end date.  </a:t>
            </a:r>
          </a:p>
        </p:txBody>
      </p:sp>
    </p:spTree>
    <p:extLst>
      <p:ext uri="{BB962C8B-B14F-4D97-AF65-F5344CB8AC3E}">
        <p14:creationId xmlns:p14="http://schemas.microsoft.com/office/powerpoint/2010/main" val="3659434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8C911A68-2A2E-4E0A-B539-0B1067BE20AD}" type="slidenum">
              <a:rPr lang="en-US" smtClean="0">
                <a:latin typeface="Times New Roman" pitchFamily="18" charset="0"/>
              </a:rPr>
              <a:pPr>
                <a:defRPr/>
              </a:pPr>
              <a:t>30</a:t>
            </a:fld>
            <a:endParaRPr lang="en-US" dirty="0" smtClean="0">
              <a:latin typeface="Times New Roman" pitchFamily="18" charset="0"/>
            </a:endParaRPr>
          </a:p>
        </p:txBody>
      </p:sp>
      <p:sp>
        <p:nvSpPr>
          <p:cNvPr id="326659"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73412"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73413" name="Rectangle 2"/>
          <p:cNvSpPr>
            <a:spLocks noGrp="1" noRot="1" noChangeAspect="1" noChangeArrowheads="1" noTextEdit="1"/>
          </p:cNvSpPr>
          <p:nvPr>
            <p:ph type="sldImg"/>
          </p:nvPr>
        </p:nvSpPr>
        <p:spPr>
          <a:ln/>
        </p:spPr>
      </p:sp>
      <p:sp>
        <p:nvSpPr>
          <p:cNvPr id="322566" name="Rectangle 3"/>
          <p:cNvSpPr>
            <a:spLocks noGrp="1" noChangeArrowheads="1"/>
          </p:cNvSpPr>
          <p:nvPr>
            <p:ph type="body" idx="1"/>
          </p:nvPr>
        </p:nvSpPr>
        <p:spPr>
          <a:xfrm>
            <a:off x="685800" y="4572000"/>
            <a:ext cx="5790236" cy="3541791"/>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4987" indent="-224987">
              <a:spcBef>
                <a:spcPts val="600"/>
              </a:spcBef>
              <a:buFontTx/>
              <a:buChar char="•"/>
              <a:defRPr/>
            </a:pPr>
            <a:r>
              <a:rPr lang="en-US" baseline="0" dirty="0" smtClean="0">
                <a:cs typeface="Arial" charset="0"/>
              </a:rPr>
              <a:t>OSCs are charged with the responsibility of implementing the services that are agreed upon by the IFSP team in a timely manner.</a:t>
            </a:r>
          </a:p>
          <a:p>
            <a:pPr marL="224987" indent="-224987">
              <a:spcBef>
                <a:spcPts val="600"/>
              </a:spcBef>
              <a:buFontTx/>
              <a:buChar char="•"/>
              <a:defRPr/>
            </a:pPr>
            <a:r>
              <a:rPr lang="en-US" dirty="0" smtClean="0">
                <a:cs typeface="Arial" charset="0"/>
              </a:rPr>
              <a:t>The OSC should maintain consistent and frequent contact with parents and service providers to ensure the timely start of services, and to trouble shoot scheduling conflicts. </a:t>
            </a:r>
          </a:p>
          <a:p>
            <a:pPr marL="224987" indent="-224987">
              <a:spcBef>
                <a:spcPts val="600"/>
              </a:spcBef>
              <a:buFontTx/>
              <a:buChar char="•"/>
              <a:defRPr/>
            </a:pPr>
            <a:r>
              <a:rPr lang="en-US" dirty="0" smtClean="0">
                <a:cs typeface="Arial" charset="0"/>
              </a:rPr>
              <a:t>The “projected date” in the IFSP for services to begin is the date that the 30-day clock begins for timely delivery of services.  </a:t>
            </a:r>
          </a:p>
          <a:p>
            <a:pPr marL="224987" indent="-224987">
              <a:spcBef>
                <a:spcPts val="600"/>
              </a:spcBef>
              <a:buFontTx/>
              <a:buChar char="•"/>
              <a:defRPr/>
            </a:pPr>
            <a:r>
              <a:rPr lang="en-US" dirty="0" smtClean="0">
                <a:cs typeface="Arial" charset="0"/>
              </a:rPr>
              <a:t>For Initial IFSP, NYEIS defaults to the date AFTER the ISFP meeting, at which the parent and the EIO agree on services and sign the IFSP. </a:t>
            </a:r>
          </a:p>
          <a:p>
            <a:pPr marL="224987" indent="-224987">
              <a:spcBef>
                <a:spcPts val="600"/>
              </a:spcBef>
              <a:buFontTx/>
              <a:buChar char="•"/>
              <a:defRPr/>
            </a:pPr>
            <a:r>
              <a:rPr lang="en-US" dirty="0" smtClean="0">
                <a:cs typeface="Arial" charset="0"/>
              </a:rPr>
              <a:t>For IFSP reviews, the projected date is defaulted to the day AFTER the current IFSP end date.  </a:t>
            </a:r>
          </a:p>
          <a:p>
            <a:pPr marL="224987" indent="-224987">
              <a:spcBef>
                <a:spcPts val="600"/>
              </a:spcBef>
              <a:buFontTx/>
              <a:buChar char="•"/>
              <a:defRPr/>
            </a:pPr>
            <a:r>
              <a:rPr lang="en-US" dirty="0" smtClean="0">
                <a:cs typeface="Arial" charset="0"/>
              </a:rPr>
              <a:t>For the 2</a:t>
            </a:r>
            <a:r>
              <a:rPr lang="en-US" baseline="30000" dirty="0" smtClean="0">
                <a:cs typeface="Arial" charset="0"/>
              </a:rPr>
              <a:t>nd</a:t>
            </a:r>
            <a:r>
              <a:rPr lang="en-US" dirty="0" smtClean="0">
                <a:cs typeface="Arial" charset="0"/>
              </a:rPr>
              <a:t> Bullet:</a:t>
            </a:r>
            <a:r>
              <a:rPr lang="en-US" baseline="0" dirty="0" smtClean="0">
                <a:cs typeface="Arial" charset="0"/>
              </a:rPr>
              <a:t>  If the IFSP team agrees that a particular service(s) should be appropriately initiated more than 30 days after the parent provides written consent for the services in the IFSP, these services must be delivered no more than 30 days after the projected date for the initiation of services stated in the IFSP.</a:t>
            </a:r>
            <a:endParaRPr lang="en-US" dirty="0" smtClean="0">
              <a:cs typeface="Arial" charset="0"/>
            </a:endParaRPr>
          </a:p>
        </p:txBody>
      </p:sp>
    </p:spTree>
    <p:extLst>
      <p:ext uri="{BB962C8B-B14F-4D97-AF65-F5344CB8AC3E}">
        <p14:creationId xmlns:p14="http://schemas.microsoft.com/office/powerpoint/2010/main" val="367481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xfrm>
            <a:off x="-21771" y="152400"/>
            <a:ext cx="3037840" cy="4648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18" eaLnBrk="0" hangingPunct="0">
              <a:defRPr sz="3300">
                <a:solidFill>
                  <a:schemeClr val="tx1"/>
                </a:solidFill>
                <a:latin typeface="Tahoma" charset="0"/>
              </a:defRPr>
            </a:lvl1pPr>
            <a:lvl2pPr marL="748814" indent="-288005" defTabSz="918418" eaLnBrk="0" hangingPunct="0">
              <a:defRPr sz="3300">
                <a:solidFill>
                  <a:schemeClr val="tx1"/>
                </a:solidFill>
                <a:latin typeface="Tahoma" charset="0"/>
              </a:defRPr>
            </a:lvl2pPr>
            <a:lvl3pPr marL="1152021" indent="-230404" defTabSz="918418" eaLnBrk="0" hangingPunct="0">
              <a:defRPr sz="3300">
                <a:solidFill>
                  <a:schemeClr val="tx1"/>
                </a:solidFill>
                <a:latin typeface="Tahoma" charset="0"/>
              </a:defRPr>
            </a:lvl3pPr>
            <a:lvl4pPr marL="1612830" indent="-230404" defTabSz="918418" eaLnBrk="0" hangingPunct="0">
              <a:defRPr sz="3300">
                <a:solidFill>
                  <a:schemeClr val="tx1"/>
                </a:solidFill>
                <a:latin typeface="Tahoma" charset="0"/>
              </a:defRPr>
            </a:lvl4pPr>
            <a:lvl5pPr marL="2073639" indent="-230404" defTabSz="918418" eaLnBrk="0" hangingPunct="0">
              <a:defRPr sz="3300">
                <a:solidFill>
                  <a:schemeClr val="tx1"/>
                </a:solidFill>
                <a:latin typeface="Tahoma" charset="0"/>
              </a:defRPr>
            </a:lvl5pPr>
            <a:lvl6pPr marL="2534448"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6pPr>
            <a:lvl7pPr marL="2995256"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7pPr>
            <a:lvl8pPr marL="3456065"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8pPr>
            <a:lvl9pPr marL="3916873"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9pPr>
          </a:lstStyle>
          <a:p>
            <a:pPr eaLnBrk="1" hangingPunct="1"/>
            <a:endParaRPr lang="en-US" altLang="en-US" sz="1200" dirty="0">
              <a:latin typeface="Arial" charset="0"/>
            </a:endParaRPr>
          </a:p>
        </p:txBody>
      </p:sp>
      <p:sp>
        <p:nvSpPr>
          <p:cNvPr id="501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18" eaLnBrk="0" hangingPunct="0">
              <a:defRPr sz="3300">
                <a:solidFill>
                  <a:schemeClr val="tx1"/>
                </a:solidFill>
                <a:latin typeface="Tahoma" charset="0"/>
              </a:defRPr>
            </a:lvl1pPr>
            <a:lvl2pPr marL="748814" indent="-288005" defTabSz="918418" eaLnBrk="0" hangingPunct="0">
              <a:defRPr sz="3300">
                <a:solidFill>
                  <a:schemeClr val="tx1"/>
                </a:solidFill>
                <a:latin typeface="Tahoma" charset="0"/>
              </a:defRPr>
            </a:lvl2pPr>
            <a:lvl3pPr marL="1152021" indent="-230404" defTabSz="918418" eaLnBrk="0" hangingPunct="0">
              <a:defRPr sz="3300">
                <a:solidFill>
                  <a:schemeClr val="tx1"/>
                </a:solidFill>
                <a:latin typeface="Tahoma" charset="0"/>
              </a:defRPr>
            </a:lvl3pPr>
            <a:lvl4pPr marL="1612830" indent="-230404" defTabSz="918418" eaLnBrk="0" hangingPunct="0">
              <a:defRPr sz="3300">
                <a:solidFill>
                  <a:schemeClr val="tx1"/>
                </a:solidFill>
                <a:latin typeface="Tahoma" charset="0"/>
              </a:defRPr>
            </a:lvl4pPr>
            <a:lvl5pPr marL="2073639" indent="-230404" defTabSz="918418" eaLnBrk="0" hangingPunct="0">
              <a:defRPr sz="3300">
                <a:solidFill>
                  <a:schemeClr val="tx1"/>
                </a:solidFill>
                <a:latin typeface="Tahoma" charset="0"/>
              </a:defRPr>
            </a:lvl5pPr>
            <a:lvl6pPr marL="2534448"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6pPr>
            <a:lvl7pPr marL="2995256"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7pPr>
            <a:lvl8pPr marL="3456065"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8pPr>
            <a:lvl9pPr marL="3916873"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9pPr>
          </a:lstStyle>
          <a:p>
            <a:pPr eaLnBrk="1" hangingPunct="1"/>
            <a:fld id="{CBB71DF1-0852-41DA-93D1-3A990497FF28}" type="slidenum">
              <a:rPr lang="en-US" altLang="en-US" sz="1200">
                <a:latin typeface="Arial" charset="0"/>
              </a:rPr>
              <a:pPr eaLnBrk="1" hangingPunct="1"/>
              <a:t>4</a:t>
            </a:fld>
            <a:endParaRPr lang="en-US" altLang="en-US" sz="1200" dirty="0">
              <a:latin typeface="Arial" charset="0"/>
            </a:endParaRPr>
          </a:p>
        </p:txBody>
      </p:sp>
      <p:sp>
        <p:nvSpPr>
          <p:cNvPr id="50180" name="Slide Image Placeholder 1"/>
          <p:cNvSpPr>
            <a:spLocks noGrp="1" noRot="1" noChangeAspect="1" noTextEdit="1"/>
          </p:cNvSpPr>
          <p:nvPr>
            <p:ph type="sldImg"/>
          </p:nvPr>
        </p:nvSpPr>
        <p:spPr>
          <a:ln/>
        </p:spPr>
      </p:sp>
      <p:sp>
        <p:nvSpPr>
          <p:cNvPr id="5018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These principles reflect the development and needs of infants, toddlers, and families:</a:t>
            </a:r>
          </a:p>
          <a:p>
            <a:pPr marL="177604" indent="-177604">
              <a:buFontTx/>
              <a:buChar char="•"/>
            </a:pPr>
            <a:endParaRPr lang="en-US" altLang="en-US" dirty="0" smtClean="0"/>
          </a:p>
          <a:p>
            <a:pPr marL="171450" indent="-171450">
              <a:spcBef>
                <a:spcPts val="600"/>
              </a:spcBef>
              <a:buFont typeface="Arial" panose="020B0604020202020204" pitchFamily="34" charset="0"/>
              <a:buChar char="•"/>
            </a:pPr>
            <a:r>
              <a:rPr lang="en-US" altLang="en-US" dirty="0"/>
              <a:t>To be family-centered </a:t>
            </a:r>
            <a:r>
              <a:rPr lang="en-US" altLang="en-US" dirty="0" smtClean="0"/>
              <a:t>and </a:t>
            </a:r>
            <a:r>
              <a:rPr lang="en-US" altLang="en-US" dirty="0"/>
              <a:t>community-based</a:t>
            </a:r>
          </a:p>
          <a:p>
            <a:pPr marL="171450" indent="-171450">
              <a:spcBef>
                <a:spcPts val="600"/>
              </a:spcBef>
              <a:buFont typeface="Arial" panose="020B0604020202020204" pitchFamily="34" charset="0"/>
              <a:buChar char="•"/>
            </a:pPr>
            <a:r>
              <a:rPr lang="en-US" altLang="en-US" dirty="0"/>
              <a:t>To coordinate EI services with other services typically used by this population </a:t>
            </a:r>
          </a:p>
          <a:p>
            <a:pPr marL="171450" indent="-171450">
              <a:spcBef>
                <a:spcPts val="600"/>
              </a:spcBef>
              <a:buFont typeface="Arial" panose="020B0604020202020204" pitchFamily="34" charset="0"/>
              <a:buChar char="•"/>
            </a:pPr>
            <a:r>
              <a:rPr lang="en-US" altLang="en-US" dirty="0"/>
              <a:t>To deliver effective, high quality services that result in measurable outcomes for children &amp; families</a:t>
            </a:r>
          </a:p>
          <a:p>
            <a:pPr marL="171450" indent="-171450">
              <a:spcBef>
                <a:spcPts val="600"/>
              </a:spcBef>
              <a:buFont typeface="Arial" panose="020B0604020202020204" pitchFamily="34" charset="0"/>
              <a:buChar char="•"/>
            </a:pPr>
            <a:r>
              <a:rPr lang="en-US" altLang="en-US" dirty="0"/>
              <a:t>To seek the support </a:t>
            </a:r>
            <a:r>
              <a:rPr lang="en-US" altLang="en-US" dirty="0" smtClean="0"/>
              <a:t>and </a:t>
            </a:r>
            <a:r>
              <a:rPr lang="en-US" altLang="en-US" dirty="0"/>
              <a:t>involvement of health care providers (</a:t>
            </a:r>
            <a:r>
              <a:rPr lang="en-US" altLang="en-US" i="1" dirty="0"/>
              <a:t>Medical Home)</a:t>
            </a:r>
            <a:endParaRPr lang="en-US" altLang="en-US" dirty="0"/>
          </a:p>
          <a:p>
            <a:pPr marL="171450" indent="-171450">
              <a:spcBef>
                <a:spcPts val="600"/>
              </a:spcBef>
              <a:buFont typeface="Arial" panose="020B0604020202020204" pitchFamily="34" charset="0"/>
              <a:buChar char="•"/>
            </a:pPr>
            <a:r>
              <a:rPr lang="en-US" altLang="en-US" dirty="0"/>
              <a:t>To ensure consistency </a:t>
            </a:r>
            <a:r>
              <a:rPr lang="en-US" altLang="en-US" dirty="0" smtClean="0"/>
              <a:t>and </a:t>
            </a:r>
            <a:r>
              <a:rPr lang="en-US" altLang="en-US" dirty="0"/>
              <a:t>accountability and clear lines of responsibility </a:t>
            </a:r>
            <a:r>
              <a:rPr lang="en-US" altLang="en-US" dirty="0" smtClean="0"/>
              <a:t>and </a:t>
            </a:r>
            <a:r>
              <a:rPr lang="en-US" altLang="en-US" dirty="0"/>
              <a:t>authority throughout the Early Intervention service </a:t>
            </a:r>
            <a:r>
              <a:rPr lang="en-US" altLang="en-US" dirty="0" smtClean="0"/>
              <a:t>system</a:t>
            </a:r>
          </a:p>
        </p:txBody>
      </p:sp>
      <p:sp>
        <p:nvSpPr>
          <p:cNvPr id="50182" name="Slide Number Placeholder 3"/>
          <p:cNvSpPr txBox="1">
            <a:spLocks noGrp="1"/>
          </p:cNvSpPr>
          <p:nvPr/>
        </p:nvSpPr>
        <p:spPr bwMode="auto">
          <a:xfrm>
            <a:off x="3970134" y="8828089"/>
            <a:ext cx="303864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97" tIns="46001" rIns="91997" bIns="46001" anchor="b"/>
          <a:lstStyle>
            <a:lvl1pPr defTabSz="911225" eaLnBrk="0" hangingPunct="0">
              <a:defRPr sz="3200">
                <a:solidFill>
                  <a:schemeClr val="tx1"/>
                </a:solidFill>
                <a:latin typeface="Tahoma" charset="0"/>
              </a:defRPr>
            </a:lvl1pPr>
            <a:lvl2pPr marL="742950" indent="-285750" defTabSz="911225" eaLnBrk="0" hangingPunct="0">
              <a:defRPr sz="3200">
                <a:solidFill>
                  <a:schemeClr val="tx1"/>
                </a:solidFill>
                <a:latin typeface="Tahoma" charset="0"/>
              </a:defRPr>
            </a:lvl2pPr>
            <a:lvl3pPr marL="1143000" indent="-228600" defTabSz="911225" eaLnBrk="0" hangingPunct="0">
              <a:defRPr sz="3200">
                <a:solidFill>
                  <a:schemeClr val="tx1"/>
                </a:solidFill>
                <a:latin typeface="Tahoma" charset="0"/>
              </a:defRPr>
            </a:lvl3pPr>
            <a:lvl4pPr marL="1600200" indent="-228600" defTabSz="911225" eaLnBrk="0" hangingPunct="0">
              <a:defRPr sz="3200">
                <a:solidFill>
                  <a:schemeClr val="tx1"/>
                </a:solidFill>
                <a:latin typeface="Tahoma" charset="0"/>
              </a:defRPr>
            </a:lvl4pPr>
            <a:lvl5pPr marL="2057400" indent="-228600" defTabSz="911225" eaLnBrk="0" hangingPunct="0">
              <a:defRPr sz="3200">
                <a:solidFill>
                  <a:schemeClr val="tx1"/>
                </a:solidFill>
                <a:latin typeface="Tahoma" charset="0"/>
              </a:defRPr>
            </a:lvl5pPr>
            <a:lvl6pPr marL="25146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6pPr>
            <a:lvl7pPr marL="29718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7pPr>
            <a:lvl8pPr marL="34290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8pPr>
            <a:lvl9pPr marL="38862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9pPr>
          </a:lstStyle>
          <a:p>
            <a:pPr algn="r" eaLnBrk="1" hangingPunct="1">
              <a:lnSpc>
                <a:spcPct val="100000"/>
              </a:lnSpc>
              <a:spcBef>
                <a:spcPct val="0"/>
              </a:spcBef>
              <a:buClrTx/>
              <a:buSzTx/>
              <a:buFont typeface="Wingdings" pitchFamily="2" charset="2"/>
              <a:buNone/>
            </a:pPr>
            <a:endParaRPr lang="en-US" altLang="en-US" sz="1200" dirty="0">
              <a:latin typeface="Arial" charset="0"/>
            </a:endParaRPr>
          </a:p>
        </p:txBody>
      </p:sp>
    </p:spTree>
    <p:extLst>
      <p:ext uri="{BB962C8B-B14F-4D97-AF65-F5344CB8AC3E}">
        <p14:creationId xmlns:p14="http://schemas.microsoft.com/office/powerpoint/2010/main" val="32744993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185" eaLnBrk="0" hangingPunct="0">
              <a:defRPr>
                <a:solidFill>
                  <a:schemeClr val="tx1"/>
                </a:solidFill>
                <a:latin typeface="Arial" charset="0"/>
              </a:defRPr>
            </a:lvl1pPr>
            <a:lvl2pPr marL="742721" indent="-285663" defTabSz="906185" eaLnBrk="0" hangingPunct="0">
              <a:defRPr>
                <a:solidFill>
                  <a:schemeClr val="tx1"/>
                </a:solidFill>
                <a:latin typeface="Arial" charset="0"/>
              </a:defRPr>
            </a:lvl2pPr>
            <a:lvl3pPr marL="1142649" indent="-228531" defTabSz="906185" eaLnBrk="0" hangingPunct="0">
              <a:defRPr>
                <a:solidFill>
                  <a:schemeClr val="tx1"/>
                </a:solidFill>
                <a:latin typeface="Arial" charset="0"/>
              </a:defRPr>
            </a:lvl3pPr>
            <a:lvl4pPr marL="1599708" indent="-228531" defTabSz="906185" eaLnBrk="0" hangingPunct="0">
              <a:defRPr>
                <a:solidFill>
                  <a:schemeClr val="tx1"/>
                </a:solidFill>
                <a:latin typeface="Arial" charset="0"/>
              </a:defRPr>
            </a:lvl4pPr>
            <a:lvl5pPr marL="2056768" indent="-228531" defTabSz="906185" eaLnBrk="0" hangingPunct="0">
              <a:defRPr>
                <a:solidFill>
                  <a:schemeClr val="tx1"/>
                </a:solidFill>
                <a:latin typeface="Arial" charset="0"/>
              </a:defRPr>
            </a:lvl5pPr>
            <a:lvl6pPr marL="2513828" indent="-228531" defTabSz="906185" eaLnBrk="0" fontAlgn="base" hangingPunct="0">
              <a:spcBef>
                <a:spcPct val="0"/>
              </a:spcBef>
              <a:spcAft>
                <a:spcPct val="0"/>
              </a:spcAft>
              <a:defRPr>
                <a:solidFill>
                  <a:schemeClr val="tx1"/>
                </a:solidFill>
                <a:latin typeface="Arial" charset="0"/>
              </a:defRPr>
            </a:lvl6pPr>
            <a:lvl7pPr marL="2970887" indent="-228531" defTabSz="906185" eaLnBrk="0" fontAlgn="base" hangingPunct="0">
              <a:spcBef>
                <a:spcPct val="0"/>
              </a:spcBef>
              <a:spcAft>
                <a:spcPct val="0"/>
              </a:spcAft>
              <a:defRPr>
                <a:solidFill>
                  <a:schemeClr val="tx1"/>
                </a:solidFill>
                <a:latin typeface="Arial" charset="0"/>
              </a:defRPr>
            </a:lvl7pPr>
            <a:lvl8pPr marL="3427946" indent="-228531" defTabSz="906185" eaLnBrk="0" fontAlgn="base" hangingPunct="0">
              <a:spcBef>
                <a:spcPct val="0"/>
              </a:spcBef>
              <a:spcAft>
                <a:spcPct val="0"/>
              </a:spcAft>
              <a:defRPr>
                <a:solidFill>
                  <a:schemeClr val="tx1"/>
                </a:solidFill>
                <a:latin typeface="Arial" charset="0"/>
              </a:defRPr>
            </a:lvl8pPr>
            <a:lvl9pPr marL="3885006" indent="-228531" defTabSz="906185" eaLnBrk="0" fontAlgn="base" hangingPunct="0">
              <a:spcBef>
                <a:spcPct val="0"/>
              </a:spcBef>
              <a:spcAft>
                <a:spcPct val="0"/>
              </a:spcAft>
              <a:defRPr>
                <a:solidFill>
                  <a:schemeClr val="tx1"/>
                </a:solidFill>
                <a:latin typeface="Arial" charset="0"/>
              </a:defRPr>
            </a:lvl9pPr>
          </a:lstStyle>
          <a:p>
            <a:pPr>
              <a:defRPr/>
            </a:pPr>
            <a:fld id="{2AA45BC2-8AA6-4CE9-8DCF-78528086C29D}" type="slidenum">
              <a:rPr lang="en-US" smtClean="0">
                <a:latin typeface="Times New Roman" pitchFamily="18" charset="0"/>
              </a:rPr>
              <a:pPr>
                <a:defRPr/>
              </a:pPr>
              <a:t>31</a:t>
            </a:fld>
            <a:endParaRPr lang="en-US" dirty="0" smtClean="0">
              <a:latin typeface="Times New Roman" pitchFamily="18" charset="0"/>
            </a:endParaRPr>
          </a:p>
        </p:txBody>
      </p:sp>
      <p:sp>
        <p:nvSpPr>
          <p:cNvPr id="333827"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32" eaLnBrk="0" hangingPunct="0">
              <a:defRPr>
                <a:solidFill>
                  <a:schemeClr val="tx1"/>
                </a:solidFill>
                <a:latin typeface="Arial" charset="0"/>
              </a:defRPr>
            </a:lvl1pPr>
            <a:lvl2pPr marL="742721" indent="-285663" defTabSz="912532" eaLnBrk="0" hangingPunct="0">
              <a:defRPr>
                <a:solidFill>
                  <a:schemeClr val="tx1"/>
                </a:solidFill>
                <a:latin typeface="Arial" charset="0"/>
              </a:defRPr>
            </a:lvl2pPr>
            <a:lvl3pPr marL="1142649" indent="-228531" defTabSz="912532" eaLnBrk="0" hangingPunct="0">
              <a:defRPr>
                <a:solidFill>
                  <a:schemeClr val="tx1"/>
                </a:solidFill>
                <a:latin typeface="Arial" charset="0"/>
              </a:defRPr>
            </a:lvl3pPr>
            <a:lvl4pPr marL="1599708" indent="-228531" defTabSz="912532" eaLnBrk="0" hangingPunct="0">
              <a:defRPr>
                <a:solidFill>
                  <a:schemeClr val="tx1"/>
                </a:solidFill>
                <a:latin typeface="Arial" charset="0"/>
              </a:defRPr>
            </a:lvl4pPr>
            <a:lvl5pPr marL="2056768" indent="-228531" defTabSz="912532" eaLnBrk="0" hangingPunct="0">
              <a:defRPr>
                <a:solidFill>
                  <a:schemeClr val="tx1"/>
                </a:solidFill>
                <a:latin typeface="Arial" charset="0"/>
              </a:defRPr>
            </a:lvl5pPr>
            <a:lvl6pPr marL="2513828" indent="-228531" defTabSz="912532" eaLnBrk="0" fontAlgn="base" hangingPunct="0">
              <a:spcBef>
                <a:spcPct val="0"/>
              </a:spcBef>
              <a:spcAft>
                <a:spcPct val="0"/>
              </a:spcAft>
              <a:defRPr>
                <a:solidFill>
                  <a:schemeClr val="tx1"/>
                </a:solidFill>
                <a:latin typeface="Arial" charset="0"/>
              </a:defRPr>
            </a:lvl6pPr>
            <a:lvl7pPr marL="2970887" indent="-228531" defTabSz="912532" eaLnBrk="0" fontAlgn="base" hangingPunct="0">
              <a:spcBef>
                <a:spcPct val="0"/>
              </a:spcBef>
              <a:spcAft>
                <a:spcPct val="0"/>
              </a:spcAft>
              <a:defRPr>
                <a:solidFill>
                  <a:schemeClr val="tx1"/>
                </a:solidFill>
                <a:latin typeface="Arial" charset="0"/>
              </a:defRPr>
            </a:lvl7pPr>
            <a:lvl8pPr marL="3427946" indent="-228531" defTabSz="912532" eaLnBrk="0" fontAlgn="base" hangingPunct="0">
              <a:spcBef>
                <a:spcPct val="0"/>
              </a:spcBef>
              <a:spcAft>
                <a:spcPct val="0"/>
              </a:spcAft>
              <a:defRPr>
                <a:solidFill>
                  <a:schemeClr val="tx1"/>
                </a:solidFill>
                <a:latin typeface="Arial" charset="0"/>
              </a:defRPr>
            </a:lvl8pPr>
            <a:lvl9pPr marL="3885006" indent="-228531" defTabSz="91253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80580" name="Rectangle 7"/>
          <p:cNvSpPr txBox="1">
            <a:spLocks noGrp="1" noChangeArrowheads="1"/>
          </p:cNvSpPr>
          <p:nvPr/>
        </p:nvSpPr>
        <p:spPr bwMode="auto">
          <a:xfrm>
            <a:off x="4007528" y="8819215"/>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66" tIns="44982" rIns="89966" bIns="44982"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80581" name="Rectangle 2"/>
          <p:cNvSpPr>
            <a:spLocks noGrp="1" noRot="1" noChangeAspect="1" noChangeArrowheads="1" noTextEdit="1"/>
          </p:cNvSpPr>
          <p:nvPr>
            <p:ph type="sldImg"/>
          </p:nvPr>
        </p:nvSpPr>
        <p:spPr>
          <a:ln/>
        </p:spPr>
      </p:sp>
      <p:sp>
        <p:nvSpPr>
          <p:cNvPr id="318470" name="Rectangle 3"/>
          <p:cNvSpPr>
            <a:spLocks noGrp="1" noChangeArrowheads="1"/>
          </p:cNvSpPr>
          <p:nvPr>
            <p:ph type="body" idx="1"/>
          </p:nvPr>
        </p:nvSpPr>
        <p:spPr>
          <a:xfrm>
            <a:off x="609600" y="4267200"/>
            <a:ext cx="5866298" cy="4080606"/>
          </a:xfrm>
          <a:ln/>
        </p:spPr>
        <p:txBody>
          <a:bodyPr lIns="90662" tIns="45329" rIns="90662" bIns="45329"/>
          <a:lstStyle/>
          <a:p>
            <a:pPr marL="228600" marR="0"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altLang="en-US" sz="1200" dirty="0" smtClean="0"/>
              <a:t>It is the responsibility of the </a:t>
            </a:r>
            <a:r>
              <a:rPr lang="en-US" altLang="en-US" sz="1200" u="sng" dirty="0" smtClean="0"/>
              <a:t>EIO to convene IFSP meetings</a:t>
            </a:r>
            <a:r>
              <a:rPr lang="en-US" altLang="en-US" sz="1200" u="none" dirty="0" smtClean="0"/>
              <a:t>,</a:t>
            </a:r>
            <a:r>
              <a:rPr lang="en-US" altLang="en-US" sz="1200" u="none" baseline="0" dirty="0" smtClean="0"/>
              <a:t> not the OSC.</a:t>
            </a:r>
            <a:endParaRPr lang="en-US" altLang="en-US" sz="1200" dirty="0" smtClean="0"/>
          </a:p>
          <a:p>
            <a:pPr marL="228600" marR="0"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altLang="en-US" sz="1200" dirty="0" smtClean="0"/>
              <a:t>EIP Regulations 69-4.6(c)(2) require service coordinators to facilitate and participate in the development, review, and evaluation of IFSPs.</a:t>
            </a:r>
          </a:p>
          <a:p>
            <a:pPr marL="228600" indent="-228600">
              <a:spcBef>
                <a:spcPts val="600"/>
              </a:spcBef>
              <a:buFont typeface="Arial" panose="020B0604020202020204" pitchFamily="34" charset="0"/>
              <a:buChar char="•"/>
              <a:defRPr/>
            </a:pPr>
            <a:r>
              <a:rPr lang="en-US" dirty="0" smtClean="0">
                <a:latin typeface="Arial" charset="0"/>
                <a:cs typeface="Arial" charset="0"/>
              </a:rPr>
              <a:t>The annual meeting to evaluate the IFSP and six month reviews must include the following individuals as participants: parent, EIO, OSC, any other persons, such as the child’s primary health care provider, child care provider, or others who the parent wishes to invite.  The OSC can also invite appropriate individuals, with parental consent. </a:t>
            </a:r>
          </a:p>
          <a:p>
            <a:pPr marL="220310" indent="-220310">
              <a:spcBef>
                <a:spcPts val="600"/>
              </a:spcBef>
              <a:buFontTx/>
              <a:buChar char="•"/>
            </a:pPr>
            <a:r>
              <a:rPr lang="en-US" altLang="en-US" dirty="0" smtClean="0">
                <a:cs typeface="Arial" charset="0"/>
              </a:rPr>
              <a:t>For a 6-month review</a:t>
            </a:r>
            <a:r>
              <a:rPr lang="en-US" altLang="en-US" baseline="0" dirty="0" smtClean="0">
                <a:cs typeface="Arial" charset="0"/>
              </a:rPr>
              <a:t> or other more frequent reviews, the IFSP team is not required to meet in person.  However, t</a:t>
            </a:r>
            <a:r>
              <a:rPr lang="en-US" altLang="en-US" dirty="0" smtClean="0">
                <a:cs typeface="Arial" charset="0"/>
              </a:rPr>
              <a:t>he parent must be amenable to whatever other method is proposed, such as</a:t>
            </a:r>
            <a:r>
              <a:rPr lang="en-US" altLang="en-US" baseline="0" dirty="0" smtClean="0">
                <a:cs typeface="Arial" charset="0"/>
              </a:rPr>
              <a:t> a conference call. </a:t>
            </a:r>
            <a:endParaRPr lang="en-US" altLang="en-US" dirty="0" smtClean="0">
              <a:cs typeface="Arial" charset="0"/>
            </a:endParaRPr>
          </a:p>
          <a:p>
            <a:pPr marL="220310" indent="-220310">
              <a:spcBef>
                <a:spcPts val="600"/>
              </a:spcBef>
              <a:buFontTx/>
              <a:buChar char="•"/>
            </a:pPr>
            <a:r>
              <a:rPr lang="en-US" altLang="en-US" dirty="0" smtClean="0">
                <a:cs typeface="Arial" charset="0"/>
              </a:rPr>
              <a:t>All options for convening IFSP meetings that are presented to and selected by the parent must be fully documented in the child's record. </a:t>
            </a:r>
          </a:p>
          <a:p>
            <a:pPr marL="220310" indent="-220310">
              <a:spcBef>
                <a:spcPts val="600"/>
              </a:spcBef>
              <a:buFontTx/>
              <a:buChar char="•"/>
            </a:pPr>
            <a:r>
              <a:rPr lang="en-US" altLang="en-US" dirty="0" smtClean="0">
                <a:cs typeface="Arial" charset="0"/>
              </a:rPr>
              <a:t>A request for a change or amendment to the IFSP can come from anyone on the IFSP team.</a:t>
            </a:r>
          </a:p>
          <a:p>
            <a:pPr marL="220310" indent="-220310">
              <a:spcBef>
                <a:spcPts val="600"/>
              </a:spcBef>
              <a:buFontTx/>
              <a:buChar char="•"/>
            </a:pPr>
            <a:r>
              <a:rPr lang="en-US" altLang="en-US" dirty="0" smtClean="0">
                <a:cs typeface="Arial" charset="0"/>
              </a:rPr>
              <a:t>Time spent by the service coordinator acting as the EIO/D cannot be billed for service coordination units.  The service coordinator can sign the IFSP as both, but should clearly indicate and differentiate in SC notes which role they acted in at any particular time.  </a:t>
            </a:r>
          </a:p>
          <a:p>
            <a:pPr marL="228600" indent="-228600">
              <a:spcBef>
                <a:spcPts val="600"/>
              </a:spcBef>
              <a:buFontTx/>
              <a:buChar char="•"/>
              <a:defRPr/>
            </a:pPr>
            <a:endParaRPr lang="en-US" dirty="0" smtClean="0">
              <a:latin typeface="Arial" charset="0"/>
              <a:cs typeface="Arial" charset="0"/>
            </a:endParaRPr>
          </a:p>
        </p:txBody>
      </p:sp>
    </p:spTree>
    <p:extLst>
      <p:ext uri="{BB962C8B-B14F-4D97-AF65-F5344CB8AC3E}">
        <p14:creationId xmlns:p14="http://schemas.microsoft.com/office/powerpoint/2010/main" val="884939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368436A3-197A-460A-8B18-A11EB0A85D70}" type="slidenum">
              <a:rPr lang="en-US" smtClean="0">
                <a:latin typeface="Times New Roman" pitchFamily="18" charset="0"/>
              </a:rPr>
              <a:pPr>
                <a:defRPr/>
              </a:pPr>
              <a:t>32</a:t>
            </a:fld>
            <a:endParaRPr lang="en-US" dirty="0" smtClean="0">
              <a:latin typeface="Times New Roman" pitchFamily="18" charset="0"/>
            </a:endParaRPr>
          </a:p>
        </p:txBody>
      </p:sp>
      <p:sp>
        <p:nvSpPr>
          <p:cNvPr id="360451"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88772"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88773" name="Rectangle 2"/>
          <p:cNvSpPr>
            <a:spLocks noGrp="1" noRot="1" noChangeAspect="1" noChangeArrowheads="1" noTextEdit="1"/>
          </p:cNvSpPr>
          <p:nvPr>
            <p:ph type="sldImg"/>
          </p:nvPr>
        </p:nvSpPr>
        <p:spPr>
          <a:xfrm>
            <a:off x="1174750" y="696913"/>
            <a:ext cx="4540250" cy="3405187"/>
          </a:xfrm>
          <a:ln/>
        </p:spPr>
      </p:sp>
      <p:sp>
        <p:nvSpPr>
          <p:cNvPr id="288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1863" indent="-221863">
              <a:spcBef>
                <a:spcPts val="600"/>
              </a:spcBef>
              <a:buFontTx/>
              <a:buChar char="•"/>
            </a:pPr>
            <a:r>
              <a:rPr lang="en-US" altLang="en-US" dirty="0" smtClean="0">
                <a:cs typeface="Arial" charset="0"/>
              </a:rPr>
              <a:t>There</a:t>
            </a:r>
            <a:r>
              <a:rPr lang="en-US" altLang="en-US" baseline="0" dirty="0" smtClean="0">
                <a:cs typeface="Arial" charset="0"/>
              </a:rPr>
              <a:t> is a CPSE in all local school districts that handles services to students age 3 to 5 years old.</a:t>
            </a:r>
          </a:p>
          <a:p>
            <a:pPr marL="221863" indent="-221863">
              <a:spcBef>
                <a:spcPts val="600"/>
              </a:spcBef>
              <a:buFontTx/>
              <a:buChar char="•"/>
            </a:pPr>
            <a:r>
              <a:rPr lang="en-US" altLang="en-US" baseline="0" dirty="0" smtClean="0">
                <a:cs typeface="Arial" charset="0"/>
              </a:rPr>
              <a:t>Transition involves many important and time sensitive activities. </a:t>
            </a:r>
          </a:p>
          <a:p>
            <a:pPr marL="221863" indent="-221863">
              <a:spcBef>
                <a:spcPts val="600"/>
              </a:spcBef>
              <a:buFontTx/>
              <a:buChar char="•"/>
            </a:pPr>
            <a:r>
              <a:rPr lang="en-US" altLang="en-US" baseline="0" dirty="0" smtClean="0">
                <a:cs typeface="Arial" charset="0"/>
              </a:rPr>
              <a:t>As a general rule, discussions with the parent about what transition is and what to expect should begin at the IFSP meeting closest to the child’s second birthday.  However, children can transition out of the EIP at any time and for various reasons:</a:t>
            </a:r>
          </a:p>
          <a:p>
            <a:pPr marL="679063" lvl="1" indent="-221863">
              <a:spcBef>
                <a:spcPts val="600"/>
              </a:spcBef>
              <a:buFontTx/>
              <a:buChar char="•"/>
            </a:pPr>
            <a:r>
              <a:rPr lang="en-US" altLang="en-US" baseline="0" dirty="0" smtClean="0">
                <a:cs typeface="Arial" charset="0"/>
              </a:rPr>
              <a:t>Parent decides to end services for any reason</a:t>
            </a:r>
          </a:p>
          <a:p>
            <a:pPr marL="679063" lvl="1" indent="-221863">
              <a:spcBef>
                <a:spcPts val="600"/>
              </a:spcBef>
              <a:buFontTx/>
              <a:buChar char="•"/>
            </a:pPr>
            <a:r>
              <a:rPr lang="en-US" altLang="en-US" baseline="0" dirty="0" smtClean="0">
                <a:cs typeface="Arial" charset="0"/>
              </a:rPr>
              <a:t>Child makes such significant progress that the IFSP team, including the parent, agree that services are no longer necessary</a:t>
            </a:r>
          </a:p>
          <a:p>
            <a:pPr marL="679063" lvl="1" indent="-221863">
              <a:spcBef>
                <a:spcPts val="600"/>
              </a:spcBef>
              <a:buFontTx/>
              <a:buChar char="•"/>
            </a:pPr>
            <a:r>
              <a:rPr lang="en-US" altLang="en-US" baseline="0" dirty="0" smtClean="0">
                <a:cs typeface="Arial" charset="0"/>
              </a:rPr>
              <a:t>Child makes such significant progress that the child is determined not eligible through the completion of an MDE at the EIO’s request</a:t>
            </a:r>
          </a:p>
          <a:p>
            <a:pPr marL="171450" indent="-171450">
              <a:buFont typeface="Arial" panose="020B0604020202020204" pitchFamily="34" charset="0"/>
              <a:buChar char="•"/>
            </a:pPr>
            <a:r>
              <a:rPr lang="en-US" altLang="en-US" dirty="0" smtClean="0">
                <a:latin typeface="Arial" charset="0"/>
                <a:cs typeface="Arial" charset="0"/>
              </a:rPr>
              <a:t>It should be noted that OSCs typically perform the activities related</a:t>
            </a:r>
            <a:r>
              <a:rPr lang="en-US" altLang="en-US" baseline="0" dirty="0" smtClean="0">
                <a:latin typeface="Arial" charset="0"/>
                <a:cs typeface="Arial" charset="0"/>
              </a:rPr>
              <a:t> to the transition of a child out of the EIP, including the steps and activities related to the transition to CPSE services.  </a:t>
            </a:r>
          </a:p>
          <a:p>
            <a:pPr marL="171450" indent="-171450">
              <a:buFont typeface="Arial" panose="020B0604020202020204" pitchFamily="34" charset="0"/>
              <a:buChar char="•"/>
            </a:pPr>
            <a:r>
              <a:rPr lang="en-US" altLang="en-US" b="1" baseline="0" dirty="0" smtClean="0">
                <a:latin typeface="Arial" charset="0"/>
                <a:cs typeface="Arial" charset="0"/>
              </a:rPr>
              <a:t>However</a:t>
            </a:r>
            <a:r>
              <a:rPr lang="en-US" altLang="en-US" baseline="0" dirty="0" smtClean="0">
                <a:latin typeface="Arial" charset="0"/>
                <a:cs typeface="Arial" charset="0"/>
              </a:rPr>
              <a:t>, the ISC will occasionally begin and possibly complete the transition steps and activities depending on the age of the child when they are referred to the EIP. </a:t>
            </a:r>
            <a:endParaRPr lang="en-US" altLang="en-US" dirty="0" smtClean="0">
              <a:cs typeface="Arial" charset="0"/>
            </a:endParaRPr>
          </a:p>
        </p:txBody>
      </p:sp>
    </p:spTree>
    <p:extLst>
      <p:ext uri="{BB962C8B-B14F-4D97-AF65-F5344CB8AC3E}">
        <p14:creationId xmlns:p14="http://schemas.microsoft.com/office/powerpoint/2010/main" val="1460528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6193B35D-5242-4EA8-9832-04B26898096E}" type="slidenum">
              <a:rPr lang="en-US" smtClean="0">
                <a:latin typeface="Times New Roman" pitchFamily="18" charset="0"/>
              </a:rPr>
              <a:pPr>
                <a:defRPr/>
              </a:pPr>
              <a:t>33</a:t>
            </a:fld>
            <a:endParaRPr lang="en-US" dirty="0" smtClean="0">
              <a:latin typeface="Times New Roman" pitchFamily="18" charset="0"/>
            </a:endParaRPr>
          </a:p>
        </p:txBody>
      </p:sp>
      <p:sp>
        <p:nvSpPr>
          <p:cNvPr id="350211"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91844"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91845" name="Rectangle 2"/>
          <p:cNvSpPr>
            <a:spLocks noGrp="1" noRot="1" noChangeAspect="1" noChangeArrowheads="1" noTextEdit="1"/>
          </p:cNvSpPr>
          <p:nvPr>
            <p:ph type="sldImg"/>
          </p:nvPr>
        </p:nvSpPr>
        <p:spPr>
          <a:xfrm>
            <a:off x="1276350" y="696913"/>
            <a:ext cx="4667250" cy="3500437"/>
          </a:xfrm>
          <a:ln/>
        </p:spPr>
      </p:sp>
      <p:sp>
        <p:nvSpPr>
          <p:cNvPr id="291846" name="Rectangle 3"/>
          <p:cNvSpPr>
            <a:spLocks noGrp="1" noChangeArrowheads="1"/>
          </p:cNvSpPr>
          <p:nvPr>
            <p:ph type="body" idx="1"/>
          </p:nvPr>
        </p:nvSpPr>
        <p:spPr>
          <a:xfrm>
            <a:off x="686147" y="4419600"/>
            <a:ext cx="5790236" cy="41919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71450" indent="-171450">
              <a:buFont typeface="Arial" panose="020B0604020202020204" pitchFamily="34" charset="0"/>
              <a:buChar char="•"/>
            </a:pPr>
            <a:endParaRPr lang="en-US" altLang="en-US" dirty="0" smtClean="0">
              <a:latin typeface="Arial" charset="0"/>
              <a:cs typeface="Arial" charset="0"/>
            </a:endParaRPr>
          </a:p>
        </p:txBody>
      </p:sp>
    </p:spTree>
    <p:extLst>
      <p:ext uri="{BB962C8B-B14F-4D97-AF65-F5344CB8AC3E}">
        <p14:creationId xmlns:p14="http://schemas.microsoft.com/office/powerpoint/2010/main" val="14177598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8061E086-4C63-4B67-92C2-5ADDB5D43D65}" type="slidenum">
              <a:rPr lang="en-US" smtClean="0">
                <a:latin typeface="Times New Roman" pitchFamily="18" charset="0"/>
              </a:rPr>
              <a:pPr>
                <a:defRPr/>
              </a:pPr>
              <a:t>34</a:t>
            </a:fld>
            <a:endParaRPr lang="en-US" dirty="0" smtClean="0">
              <a:latin typeface="Times New Roman" pitchFamily="18" charset="0"/>
            </a:endParaRPr>
          </a:p>
        </p:txBody>
      </p:sp>
      <p:sp>
        <p:nvSpPr>
          <p:cNvPr id="353283"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94916"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94917" name="Rectangle 2"/>
          <p:cNvSpPr>
            <a:spLocks noGrp="1" noRot="1" noChangeAspect="1" noChangeArrowheads="1" noTextEdit="1"/>
          </p:cNvSpPr>
          <p:nvPr>
            <p:ph type="sldImg"/>
          </p:nvPr>
        </p:nvSpPr>
        <p:spPr>
          <a:ln/>
        </p:spPr>
      </p:sp>
      <p:sp>
        <p:nvSpPr>
          <p:cNvPr id="294918" name="Rectangle 3"/>
          <p:cNvSpPr>
            <a:spLocks noGrp="1" noChangeArrowheads="1"/>
          </p:cNvSpPr>
          <p:nvPr>
            <p:ph type="body" idx="1"/>
          </p:nvPr>
        </p:nvSpPr>
        <p:spPr>
          <a:xfrm>
            <a:off x="685800" y="4572000"/>
            <a:ext cx="5943944" cy="37236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1863" marR="0" indent="-221863" algn="l" defTabSz="914400" rtl="0" eaLnBrk="1" fontAlgn="auto" latinLnBrk="0" hangingPunct="1">
              <a:spcBef>
                <a:spcPts val="600"/>
              </a:spcBef>
              <a:buClrTx/>
              <a:buSzTx/>
              <a:buFontTx/>
              <a:buChar char="•"/>
              <a:tabLst/>
              <a:defRPr/>
            </a:pPr>
            <a:r>
              <a:rPr lang="en-US" altLang="en-US" dirty="0" smtClean="0">
                <a:cs typeface="Arial" charset="0"/>
              </a:rPr>
              <a:t>More information and guidance regarding Transition activities and responsibilities,</a:t>
            </a:r>
            <a:r>
              <a:rPr lang="en-US" altLang="en-US" baseline="0" dirty="0" smtClean="0">
                <a:cs typeface="Arial" charset="0"/>
              </a:rPr>
              <a:t> including all Transition forms, is available in the Transition Tool Kit for Service Coordinators on the BEI web page at:  </a:t>
            </a:r>
            <a:r>
              <a:rPr lang="en-US" b="1" baseline="0" dirty="0" smtClean="0"/>
              <a:t>http://www.health.ny.gov/community/infants_children/early_intervention/memoranda.htm</a:t>
            </a:r>
            <a:endParaRPr lang="en-US" altLang="en-US" baseline="0" dirty="0" smtClean="0">
              <a:cs typeface="Arial" charset="0"/>
            </a:endParaRPr>
          </a:p>
        </p:txBody>
      </p:sp>
    </p:spTree>
    <p:extLst>
      <p:ext uri="{BB962C8B-B14F-4D97-AF65-F5344CB8AC3E}">
        <p14:creationId xmlns:p14="http://schemas.microsoft.com/office/powerpoint/2010/main" val="3941400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118BCC0B-55AB-4C72-9406-57D95898398A}" type="slidenum">
              <a:rPr lang="en-US" smtClean="0">
                <a:latin typeface="Times New Roman" pitchFamily="18" charset="0"/>
              </a:rPr>
              <a:pPr>
                <a:defRPr/>
              </a:pPr>
              <a:t>35</a:t>
            </a:fld>
            <a:endParaRPr lang="en-US" dirty="0" smtClean="0">
              <a:latin typeface="Times New Roman" pitchFamily="18" charset="0"/>
            </a:endParaRPr>
          </a:p>
        </p:txBody>
      </p:sp>
      <p:sp>
        <p:nvSpPr>
          <p:cNvPr id="354307"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95940"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95941" name="Rectangle 2"/>
          <p:cNvSpPr>
            <a:spLocks noGrp="1" noRot="1" noChangeAspect="1" noChangeArrowheads="1" noTextEdit="1"/>
          </p:cNvSpPr>
          <p:nvPr>
            <p:ph type="sldImg"/>
          </p:nvPr>
        </p:nvSpPr>
        <p:spPr>
          <a:ln/>
        </p:spPr>
      </p:sp>
      <p:sp>
        <p:nvSpPr>
          <p:cNvPr id="295942" name="Rectangle 3"/>
          <p:cNvSpPr>
            <a:spLocks noGrp="1" noChangeArrowheads="1"/>
          </p:cNvSpPr>
          <p:nvPr>
            <p:ph type="body" idx="1"/>
          </p:nvPr>
        </p:nvSpPr>
        <p:spPr>
          <a:xfrm>
            <a:off x="534023" y="4800600"/>
            <a:ext cx="6096068" cy="37998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61643" indent="-161643">
              <a:spcBef>
                <a:spcPts val="600"/>
              </a:spcBef>
              <a:buFontTx/>
              <a:buChar char="•"/>
            </a:pPr>
            <a:r>
              <a:rPr lang="en-US" altLang="en-US" dirty="0" smtClean="0">
                <a:cs typeface="Arial" charset="0"/>
              </a:rPr>
              <a:t>OSCs should explain to the family that the</a:t>
            </a:r>
            <a:r>
              <a:rPr lang="en-US" altLang="en-US" baseline="0" dirty="0" smtClean="0">
                <a:cs typeface="Arial" charset="0"/>
              </a:rPr>
              <a:t> transition conference will provide them with the opportunity to discuss what services their child might receive under Education Law, review the child’s program options, and develop the child’s transition plan.  It will also be the parents’ opportunity to ask questions about the preschool system.</a:t>
            </a:r>
          </a:p>
          <a:p>
            <a:pPr marL="161643" indent="-161643">
              <a:spcBef>
                <a:spcPts val="600"/>
              </a:spcBef>
              <a:buFontTx/>
              <a:buChar char="•"/>
            </a:pPr>
            <a:r>
              <a:rPr lang="en-US" altLang="en-US" dirty="0" smtClean="0">
                <a:cs typeface="Arial" charset="0"/>
              </a:rPr>
              <a:t>Parents whose children are considered to be potentially eligible for services through the CPSE </a:t>
            </a:r>
            <a:r>
              <a:rPr lang="en-US" altLang="en-US" u="sng" dirty="0" smtClean="0">
                <a:cs typeface="Arial" charset="0"/>
              </a:rPr>
              <a:t>must be offered the opportunity to have a transition conference</a:t>
            </a:r>
            <a:r>
              <a:rPr lang="en-US" altLang="en-US" u="none" baseline="0" dirty="0" smtClean="0">
                <a:cs typeface="Arial" charset="0"/>
              </a:rPr>
              <a:t> as </a:t>
            </a:r>
            <a:r>
              <a:rPr lang="en-US" altLang="en-US" dirty="0" smtClean="0">
                <a:cs typeface="Arial" charset="0"/>
              </a:rPr>
              <a:t>described in 69-4.20(b)(4), whether or not they choose to opt out of notification to the CPSE.</a:t>
            </a:r>
          </a:p>
          <a:p>
            <a:pPr marL="161643" marR="0" indent="-161643" algn="l" defTabSz="914400" rtl="0" eaLnBrk="1" fontAlgn="auto" latinLnBrk="0" hangingPunct="1">
              <a:lnSpc>
                <a:spcPct val="100000"/>
              </a:lnSpc>
              <a:spcBef>
                <a:spcPts val="600"/>
              </a:spcBef>
              <a:spcAft>
                <a:spcPts val="0"/>
              </a:spcAft>
              <a:buClrTx/>
              <a:buSzTx/>
              <a:buFontTx/>
              <a:buChar char="•"/>
              <a:tabLst/>
              <a:defRPr/>
            </a:pPr>
            <a:r>
              <a:rPr lang="en-US" altLang="en-US" dirty="0" smtClean="0">
                <a:cs typeface="Arial" charset="0"/>
              </a:rPr>
              <a:t>The transition conference</a:t>
            </a:r>
            <a:r>
              <a:rPr lang="en-US" altLang="en-US" baseline="0" dirty="0" smtClean="0">
                <a:cs typeface="Arial" charset="0"/>
              </a:rPr>
              <a:t> must be at a time and place mutually convenient to all participants, and the service coordinator must ensure that </a:t>
            </a:r>
            <a:r>
              <a:rPr lang="en-US" altLang="en-US" dirty="0" smtClean="0">
                <a:cs typeface="Arial" charset="0"/>
              </a:rPr>
              <a:t>the topics listed under “Transition Conference” on the “Transition Process Quick Guide” in the Tool kit are discussed. (Tool Kit is available on the BEI web page).</a:t>
            </a:r>
          </a:p>
          <a:p>
            <a:pPr marL="161643" indent="-161643">
              <a:spcBef>
                <a:spcPts val="600"/>
              </a:spcBef>
              <a:buFontTx/>
              <a:buChar char="•"/>
            </a:pPr>
            <a:r>
              <a:rPr lang="en-US" altLang="en-US" dirty="0" smtClean="0">
                <a:cs typeface="Arial" charset="0"/>
              </a:rPr>
              <a:t>The CPSE Chair is not required to attend the transition conference and the OSC is not held accountable if they do not attend. The availability of the CPSE Chair should not delay the transition conference. The OSC will meet requirements for the transition conference even if the CPSE chair cannot attend, as long as documentation of the invitation to the CPSE chair is maintained.  It is acceptable for the CPSE chair to participate by phone if they are unable to attend in person.</a:t>
            </a:r>
          </a:p>
        </p:txBody>
      </p:sp>
    </p:spTree>
    <p:extLst>
      <p:ext uri="{BB962C8B-B14F-4D97-AF65-F5344CB8AC3E}">
        <p14:creationId xmlns:p14="http://schemas.microsoft.com/office/powerpoint/2010/main" val="2621409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81D3494A-90D2-4E71-A518-35BC75F2B026}" type="slidenum">
              <a:rPr lang="en-US" smtClean="0">
                <a:latin typeface="Times New Roman" pitchFamily="18" charset="0"/>
              </a:rPr>
              <a:pPr>
                <a:defRPr/>
              </a:pPr>
              <a:t>36</a:t>
            </a:fld>
            <a:endParaRPr lang="en-US" dirty="0" smtClean="0">
              <a:latin typeface="Times New Roman" pitchFamily="18" charset="0"/>
            </a:endParaRPr>
          </a:p>
        </p:txBody>
      </p:sp>
      <p:sp>
        <p:nvSpPr>
          <p:cNvPr id="355331"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297988"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297989" name="Rectangle 2"/>
          <p:cNvSpPr>
            <a:spLocks noGrp="1" noRot="1" noChangeAspect="1" noChangeArrowheads="1" noTextEdit="1"/>
          </p:cNvSpPr>
          <p:nvPr>
            <p:ph type="sldImg"/>
          </p:nvPr>
        </p:nvSpPr>
        <p:spPr>
          <a:ln/>
        </p:spPr>
      </p:sp>
      <p:sp>
        <p:nvSpPr>
          <p:cNvPr id="326662" name="Rectangle 3"/>
          <p:cNvSpPr>
            <a:spLocks noGrp="1" noChangeArrowheads="1"/>
          </p:cNvSpPr>
          <p:nvPr>
            <p:ph type="body" idx="1"/>
          </p:nvPr>
        </p:nvSpPr>
        <p:spPr>
          <a:xfrm>
            <a:off x="534023" y="4648200"/>
            <a:ext cx="6096068" cy="3952240"/>
          </a:xfrm>
          <a:ln/>
        </p:spPr>
        <p:txBody>
          <a:bodyPr lIns="90649" tIns="45322" rIns="90649" bIns="45322"/>
          <a:lstStyle/>
          <a:p>
            <a:pPr marL="225301" indent="-225301">
              <a:spcBef>
                <a:spcPts val="600"/>
              </a:spcBef>
              <a:buFont typeface="Arial" pitchFamily="34" charset="0"/>
              <a:buChar char="•"/>
              <a:tabLst>
                <a:tab pos="225301" algn="l"/>
              </a:tabLst>
              <a:defRPr/>
            </a:pPr>
            <a:r>
              <a:rPr lang="en-US" dirty="0" smtClean="0">
                <a:cs typeface="Arial" charset="0"/>
              </a:rPr>
              <a:t>The parent must generate their own referral to CPSE, but the service coordinator must provide information to the parent regarding how to make the referral and provide any other assistance requested by the parent. </a:t>
            </a:r>
          </a:p>
          <a:p>
            <a:pPr marL="225301" indent="-225301">
              <a:spcBef>
                <a:spcPts val="600"/>
              </a:spcBef>
              <a:buFont typeface="Arial" pitchFamily="34" charset="0"/>
              <a:buChar char="•"/>
              <a:tabLst>
                <a:tab pos="225301" algn="l"/>
              </a:tabLst>
              <a:defRPr/>
            </a:pPr>
            <a:r>
              <a:rPr lang="en-US" b="0" dirty="0" smtClean="0">
                <a:cs typeface="Arial" charset="0"/>
              </a:rPr>
              <a:t>OSCs must be mindful that children</a:t>
            </a:r>
            <a:r>
              <a:rPr lang="en-US" b="0" baseline="0" dirty="0" smtClean="0">
                <a:cs typeface="Arial" charset="0"/>
              </a:rPr>
              <a:t> who are referred to the CPSE must be evaluated and found eligible to receive services PRIOR to the child’s third birthday.  Otherwise, EIP services end on the day before the child’s birthday and there will be a gap in services.  </a:t>
            </a:r>
            <a:endParaRPr lang="en-US" b="0" dirty="0" smtClean="0">
              <a:cs typeface="Arial" charset="0"/>
            </a:endParaRPr>
          </a:p>
          <a:p>
            <a:pPr marL="225301" indent="-225301">
              <a:spcBef>
                <a:spcPts val="600"/>
              </a:spcBef>
              <a:buFont typeface="Arial" pitchFamily="34" charset="0"/>
              <a:buChar char="•"/>
              <a:tabLst>
                <a:tab pos="225301" algn="l"/>
              </a:tabLst>
              <a:defRPr/>
            </a:pPr>
            <a:r>
              <a:rPr lang="en-US" dirty="0" smtClean="0"/>
              <a:t>OSCs should assist parents in selecting the EIP records to be transmitted to the CPSE and/or other programs.</a:t>
            </a:r>
          </a:p>
          <a:p>
            <a:pPr marL="225301" indent="-225301">
              <a:spcBef>
                <a:spcPts val="600"/>
              </a:spcBef>
              <a:buFont typeface="Arial" pitchFamily="34" charset="0"/>
              <a:buChar char="•"/>
              <a:tabLst>
                <a:tab pos="225301" algn="l"/>
              </a:tabLst>
              <a:defRPr/>
            </a:pPr>
            <a:r>
              <a:rPr lang="en-US" dirty="0" smtClean="0"/>
              <a:t>The guidance document: </a:t>
            </a:r>
            <a:r>
              <a:rPr lang="en-US" b="1" dirty="0" smtClean="0"/>
              <a:t>The Transition of Children from The New York State Department of Health Early Intervention Program to The State Education Department Preschool Special Education Program or Other Early Childhood Services February 2005</a:t>
            </a:r>
            <a:r>
              <a:rPr lang="en-US" dirty="0" smtClean="0"/>
              <a:t>, is available on the BEI Web page. </a:t>
            </a:r>
          </a:p>
          <a:p>
            <a:pPr marL="225301" indent="-225301">
              <a:spcBef>
                <a:spcPts val="600"/>
              </a:spcBef>
              <a:buFont typeface="Arial" pitchFamily="34" charset="0"/>
              <a:buChar char="•"/>
              <a:tabLst>
                <a:tab pos="225301" algn="l"/>
              </a:tabLst>
              <a:defRPr/>
            </a:pPr>
            <a:r>
              <a:rPr lang="en-US" b="0" dirty="0" smtClean="0"/>
              <a:t>For more information about NYS Education Law and IDEA, visit:</a:t>
            </a:r>
            <a:r>
              <a:rPr lang="en-US" b="0" baseline="0" dirty="0" smtClean="0"/>
              <a:t> </a:t>
            </a:r>
            <a:r>
              <a:rPr lang="en-US" b="0" dirty="0" smtClean="0"/>
              <a:t> http://www.p12.nysed.gov/specialed/idea/ </a:t>
            </a:r>
          </a:p>
        </p:txBody>
      </p:sp>
    </p:spTree>
    <p:extLst>
      <p:ext uri="{BB962C8B-B14F-4D97-AF65-F5344CB8AC3E}">
        <p14:creationId xmlns:p14="http://schemas.microsoft.com/office/powerpoint/2010/main" val="189089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A78136FB-1953-4F10-B223-53383F7339D5}" type="slidenum">
              <a:rPr lang="en-US" smtClean="0">
                <a:latin typeface="Times New Roman" pitchFamily="18" charset="0"/>
              </a:rPr>
              <a:pPr>
                <a:defRPr/>
              </a:pPr>
              <a:t>37</a:t>
            </a:fld>
            <a:endParaRPr lang="en-US" dirty="0" smtClean="0">
              <a:latin typeface="Times New Roman" pitchFamily="18" charset="0"/>
            </a:endParaRPr>
          </a:p>
        </p:txBody>
      </p:sp>
      <p:sp>
        <p:nvSpPr>
          <p:cNvPr id="359427"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301060"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301061" name="Rectangle 2"/>
          <p:cNvSpPr>
            <a:spLocks noGrp="1" noRot="1" noChangeAspect="1" noChangeArrowheads="1" noTextEdit="1"/>
          </p:cNvSpPr>
          <p:nvPr>
            <p:ph type="sldImg"/>
          </p:nvPr>
        </p:nvSpPr>
        <p:spPr>
          <a:ln/>
        </p:spPr>
      </p:sp>
      <p:sp>
        <p:nvSpPr>
          <p:cNvPr id="301062" name="Rectangle 3"/>
          <p:cNvSpPr>
            <a:spLocks noGrp="1" noChangeArrowheads="1"/>
          </p:cNvSpPr>
          <p:nvPr>
            <p:ph type="body" idx="1"/>
          </p:nvPr>
        </p:nvSpPr>
        <p:spPr>
          <a:xfrm>
            <a:off x="610084" y="4419600"/>
            <a:ext cx="5942360" cy="41808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0" indent="0">
              <a:buFontTx/>
              <a:buNone/>
            </a:pPr>
            <a:r>
              <a:rPr lang="en-US" altLang="en-US" dirty="0" smtClean="0">
                <a:latin typeface="Arial" charset="0"/>
                <a:cs typeface="Arial" charset="0"/>
              </a:rPr>
              <a:t>Service coordinators would also perform these duties for children who</a:t>
            </a:r>
            <a:r>
              <a:rPr lang="en-US" altLang="en-US" baseline="0" dirty="0" smtClean="0">
                <a:latin typeface="Arial" charset="0"/>
                <a:cs typeface="Arial" charset="0"/>
              </a:rPr>
              <a:t> were thought to be potentially eligible for CPSE, but found not eligible through an evaluation and formal determination made by the Board of Education.</a:t>
            </a:r>
            <a:endParaRPr lang="en-US" altLang="en-US" dirty="0" smtClean="0">
              <a:latin typeface="Arial" charset="0"/>
              <a:cs typeface="Arial" charset="0"/>
            </a:endParaRPr>
          </a:p>
        </p:txBody>
      </p:sp>
    </p:spTree>
    <p:extLst>
      <p:ext uri="{BB962C8B-B14F-4D97-AF65-F5344CB8AC3E}">
        <p14:creationId xmlns:p14="http://schemas.microsoft.com/office/powerpoint/2010/main" val="22747386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47133394-5FE7-4F0C-8B6C-D12B426869AD}" type="slidenum">
              <a:rPr lang="en-US" smtClean="0">
                <a:latin typeface="Times New Roman" pitchFamily="18" charset="0"/>
              </a:rPr>
              <a:pPr>
                <a:defRPr/>
              </a:pPr>
              <a:t>38</a:t>
            </a:fld>
            <a:endParaRPr lang="en-US" dirty="0" smtClean="0">
              <a:latin typeface="Times New Roman" pitchFamily="18" charset="0"/>
            </a:endParaRPr>
          </a:p>
        </p:txBody>
      </p:sp>
      <p:sp>
        <p:nvSpPr>
          <p:cNvPr id="223235"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187396"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187397" name="Rectangle 2"/>
          <p:cNvSpPr>
            <a:spLocks noGrp="1" noRot="1" noChangeAspect="1" noChangeArrowheads="1" noTextEdit="1"/>
          </p:cNvSpPr>
          <p:nvPr>
            <p:ph type="sldImg"/>
          </p:nvPr>
        </p:nvSpPr>
        <p:spPr>
          <a:ln/>
        </p:spPr>
      </p:sp>
      <p:sp>
        <p:nvSpPr>
          <p:cNvPr id="187398" name="Rectangle 3"/>
          <p:cNvSpPr>
            <a:spLocks noGrp="1" noChangeArrowheads="1"/>
          </p:cNvSpPr>
          <p:nvPr>
            <p:ph type="body" idx="1"/>
          </p:nvPr>
        </p:nvSpPr>
        <p:spPr>
          <a:xfrm>
            <a:off x="686147" y="4419600"/>
            <a:ext cx="5790236" cy="41808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221863" indent="-221863">
              <a:buFontTx/>
              <a:buChar char="•"/>
            </a:pPr>
            <a:r>
              <a:rPr lang="en-US" altLang="en-US" dirty="0" smtClean="0">
                <a:cs typeface="Arial" charset="0"/>
              </a:rPr>
              <a:t>While ISCs and OSCs </a:t>
            </a:r>
            <a:r>
              <a:rPr lang="en-US" altLang="en-US" baseline="0" dirty="0" smtClean="0">
                <a:cs typeface="Arial" charset="0"/>
              </a:rPr>
              <a:t>have separate roles and responsibilities in the EIP, there are some </a:t>
            </a:r>
            <a:r>
              <a:rPr lang="en-US" altLang="en-US" dirty="0" smtClean="0">
                <a:cs typeface="Arial" charset="0"/>
              </a:rPr>
              <a:t>common regulatory responsibilities.</a:t>
            </a:r>
          </a:p>
          <a:p>
            <a:pPr marL="221863" indent="-221863">
              <a:buFontTx/>
              <a:buChar char="•"/>
            </a:pPr>
            <a:r>
              <a:rPr lang="en-US" altLang="en-US" dirty="0" smtClean="0">
                <a:cs typeface="Arial" charset="0"/>
              </a:rPr>
              <a:t>In addition, there may be circumstances</a:t>
            </a:r>
            <a:r>
              <a:rPr lang="en-US" altLang="en-US" baseline="0" dirty="0" smtClean="0">
                <a:cs typeface="Arial" charset="0"/>
              </a:rPr>
              <a:t> when duties and responsibilities cross over between ISCs and OSCs.  For example, while transition activities are typically completed by the OSC, it may be necessary for the ISC to begin the transition process depending on the age of the child at the time of the referral.  Another example:  The OSC is generally the service coordinator that will implement the services documented in the Initial IFSP, however, it may be necessary for the ISC to implement services when an “Interim IFSP” is necessary for a child that would benefit from having services begin as soon as possible after referral.</a:t>
            </a:r>
          </a:p>
          <a:p>
            <a:pPr marL="221863" marR="0" indent="-221863" algn="l" defTabSz="914400" rtl="0" eaLnBrk="1" fontAlgn="auto" latinLnBrk="0" hangingPunct="1">
              <a:lnSpc>
                <a:spcPct val="100000"/>
              </a:lnSpc>
              <a:spcBef>
                <a:spcPts val="0"/>
              </a:spcBef>
              <a:spcAft>
                <a:spcPts val="0"/>
              </a:spcAft>
              <a:buClrTx/>
              <a:buSzTx/>
              <a:buFontTx/>
              <a:buChar char="•"/>
              <a:tabLst/>
              <a:defRPr/>
            </a:pPr>
            <a:r>
              <a:rPr lang="en-US" altLang="en-US" sz="1200" dirty="0" smtClean="0"/>
              <a:t>If a child is referred to the EIP less than 45 days before the child’s third birthday, the EIP is not obligated to accept the referral, but must help the parent facilitate a referral to the CPSE.</a:t>
            </a:r>
          </a:p>
          <a:p>
            <a:pPr marL="0" indent="0">
              <a:buFontTx/>
              <a:buNone/>
            </a:pPr>
            <a:endParaRPr lang="en-US" altLang="en-US" dirty="0" smtClean="0">
              <a:cs typeface="Arial" charset="0"/>
            </a:endParaRPr>
          </a:p>
        </p:txBody>
      </p:sp>
    </p:spTree>
    <p:extLst>
      <p:ext uri="{BB962C8B-B14F-4D97-AF65-F5344CB8AC3E}">
        <p14:creationId xmlns:p14="http://schemas.microsoft.com/office/powerpoint/2010/main" val="2428554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3D3C6C13-642A-405D-8B7B-589AEF78793E}" type="slidenum">
              <a:rPr lang="en-US" smtClean="0">
                <a:latin typeface="Times New Roman" pitchFamily="18" charset="0"/>
              </a:rPr>
              <a:pPr>
                <a:defRPr/>
              </a:pPr>
              <a:t>39</a:t>
            </a:fld>
            <a:endParaRPr lang="en-US" dirty="0" smtClean="0">
              <a:latin typeface="Times New Roman" pitchFamily="18" charset="0"/>
            </a:endParaRPr>
          </a:p>
        </p:txBody>
      </p:sp>
      <p:sp>
        <p:nvSpPr>
          <p:cNvPr id="230403"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194564"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194565" name="Rectangle 2"/>
          <p:cNvSpPr>
            <a:spLocks noGrp="1" noRot="1" noChangeAspect="1" noChangeArrowheads="1" noTextEdit="1"/>
          </p:cNvSpPr>
          <p:nvPr>
            <p:ph type="sldImg"/>
          </p:nvPr>
        </p:nvSpPr>
        <p:spPr>
          <a:ln/>
        </p:spPr>
      </p:sp>
      <p:sp>
        <p:nvSpPr>
          <p:cNvPr id="194566" name="Rectangle 3"/>
          <p:cNvSpPr>
            <a:spLocks noGrp="1" noChangeArrowheads="1"/>
          </p:cNvSpPr>
          <p:nvPr>
            <p:ph type="body" idx="1"/>
          </p:nvPr>
        </p:nvSpPr>
        <p:spPr>
          <a:xfrm>
            <a:off x="610083" y="4343400"/>
            <a:ext cx="6020006" cy="42570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64812" indent="-164812">
              <a:spcBef>
                <a:spcPts val="600"/>
              </a:spcBef>
              <a:buFontTx/>
              <a:buChar char="•"/>
            </a:pPr>
            <a:r>
              <a:rPr lang="en-US" altLang="en-US" dirty="0" smtClean="0">
                <a:cs typeface="Arial" charset="0"/>
              </a:rPr>
              <a:t>Guidance on Early Intervention Program Records contains information about service coordination notes.  It is available on the BEI web page.</a:t>
            </a:r>
          </a:p>
        </p:txBody>
      </p:sp>
    </p:spTree>
    <p:extLst>
      <p:ext uri="{BB962C8B-B14F-4D97-AF65-F5344CB8AC3E}">
        <p14:creationId xmlns:p14="http://schemas.microsoft.com/office/powerpoint/2010/main" val="28046958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898D3A8C-7667-4DEA-B3C9-F644437087AB}" type="slidenum">
              <a:rPr lang="en-US" smtClean="0">
                <a:latin typeface="Times New Roman" pitchFamily="18" charset="0"/>
              </a:rPr>
              <a:pPr>
                <a:defRPr/>
              </a:pPr>
              <a:t>40</a:t>
            </a:fld>
            <a:endParaRPr lang="en-US" dirty="0" smtClean="0">
              <a:latin typeface="Times New Roman" pitchFamily="18" charset="0"/>
            </a:endParaRPr>
          </a:p>
        </p:txBody>
      </p:sp>
      <p:sp>
        <p:nvSpPr>
          <p:cNvPr id="366595"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307204"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307205" name="Rectangle 2"/>
          <p:cNvSpPr>
            <a:spLocks noGrp="1" noRot="1" noChangeAspect="1" noChangeArrowheads="1" noTextEdit="1"/>
          </p:cNvSpPr>
          <p:nvPr>
            <p:ph type="sldImg"/>
          </p:nvPr>
        </p:nvSpPr>
        <p:spPr>
          <a:ln/>
        </p:spPr>
      </p:sp>
      <p:sp>
        <p:nvSpPr>
          <p:cNvPr id="352262" name="Rectangle 3"/>
          <p:cNvSpPr>
            <a:spLocks noGrp="1" noChangeArrowheads="1"/>
          </p:cNvSpPr>
          <p:nvPr>
            <p:ph type="body" idx="1"/>
          </p:nvPr>
        </p:nvSpPr>
        <p:spPr>
          <a:xfrm>
            <a:off x="686147" y="4648200"/>
            <a:ext cx="5866297" cy="3952240"/>
          </a:xfrm>
          <a:ln/>
        </p:spPr>
        <p:txBody>
          <a:bodyPr lIns="90649" tIns="45322" rIns="90649" bIns="45322"/>
          <a:lstStyle/>
          <a:p>
            <a:pPr marL="225301" indent="-225301">
              <a:spcBef>
                <a:spcPts val="600"/>
              </a:spcBef>
              <a:buFontTx/>
              <a:buChar char="•"/>
              <a:defRPr/>
            </a:pPr>
            <a:r>
              <a:rPr lang="en-US" dirty="0" smtClean="0">
                <a:cs typeface="Arial" charset="0"/>
              </a:rPr>
              <a:t>Contacts must be either face-to-face or verbally by telephone in order for them to be billable activities – this is a Medicaid requirement.</a:t>
            </a:r>
          </a:p>
          <a:p>
            <a:pPr marL="225301" indent="-225301">
              <a:spcBef>
                <a:spcPts val="600"/>
              </a:spcBef>
              <a:buFontTx/>
              <a:buChar char="•"/>
              <a:defRPr/>
            </a:pPr>
            <a:r>
              <a:rPr lang="en-US" dirty="0" smtClean="0">
                <a:cs typeface="Arial" charset="0"/>
              </a:rPr>
              <a:t>Face-to-face contacts can occur anywhere, including the child’s residence, community setting, or a facility.  They should be scheduled at the convenience of the parent.</a:t>
            </a:r>
          </a:p>
          <a:p>
            <a:pPr marL="225301" indent="-225301">
              <a:spcBef>
                <a:spcPts val="600"/>
              </a:spcBef>
              <a:buFontTx/>
              <a:buChar char="•"/>
              <a:defRPr/>
            </a:pPr>
            <a:r>
              <a:rPr lang="en-US" dirty="0" smtClean="0">
                <a:cs typeface="Arial" charset="0"/>
              </a:rPr>
              <a:t>“Billable Initial and Ongoing Service Coordination Activities in the EIP,” available on the BEI web page.  </a:t>
            </a:r>
          </a:p>
          <a:p>
            <a:pPr marL="225301" indent="-225301">
              <a:spcBef>
                <a:spcPts val="600"/>
              </a:spcBef>
              <a:buFontTx/>
              <a:buChar char="•"/>
              <a:defRPr/>
            </a:pPr>
            <a:r>
              <a:rPr lang="en-US" dirty="0" smtClean="0">
                <a:cs typeface="Arial" charset="0"/>
              </a:rPr>
              <a:t>EIP regulations are being revised to reflect a change to Section 69-4.30(c)</a:t>
            </a:r>
            <a:r>
              <a:rPr lang="en-US" baseline="0" dirty="0" smtClean="0">
                <a:cs typeface="Arial" charset="0"/>
              </a:rPr>
              <a:t> that will provide “…the Commissioner with the authority to bill service coordination services under a capitation or other rate methodology subject to the approval of the Division of Budget and as specified in prior written notice provided by the Commissioner to Early Intervention Officials.”</a:t>
            </a:r>
            <a:endParaRPr lang="en-US" dirty="0" smtClean="0">
              <a:cs typeface="Arial" charset="0"/>
            </a:endParaRPr>
          </a:p>
        </p:txBody>
      </p:sp>
    </p:spTree>
    <p:extLst>
      <p:ext uri="{BB962C8B-B14F-4D97-AF65-F5344CB8AC3E}">
        <p14:creationId xmlns:p14="http://schemas.microsoft.com/office/powerpoint/2010/main" val="151088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ahoma" pitchFamily="34" charset="0"/>
              </a:defRPr>
            </a:lvl1pPr>
            <a:lvl2pPr marL="742950" indent="-285750" defTabSz="912813" eaLnBrk="0" hangingPunct="0">
              <a:defRPr sz="3200">
                <a:solidFill>
                  <a:schemeClr val="tx1"/>
                </a:solidFill>
                <a:latin typeface="Tahoma" pitchFamily="34" charset="0"/>
              </a:defRPr>
            </a:lvl2pPr>
            <a:lvl3pPr marL="1143000" indent="-228600" defTabSz="912813" eaLnBrk="0" hangingPunct="0">
              <a:defRPr sz="3200">
                <a:solidFill>
                  <a:schemeClr val="tx1"/>
                </a:solidFill>
                <a:latin typeface="Tahoma" pitchFamily="34" charset="0"/>
              </a:defRPr>
            </a:lvl3pPr>
            <a:lvl4pPr marL="1600200" indent="-228600" defTabSz="912813" eaLnBrk="0" hangingPunct="0">
              <a:defRPr sz="3200">
                <a:solidFill>
                  <a:schemeClr val="tx1"/>
                </a:solidFill>
                <a:latin typeface="Tahoma" pitchFamily="34" charset="0"/>
              </a:defRPr>
            </a:lvl4pPr>
            <a:lvl5pPr marL="2057400" indent="-228600" defTabSz="912813" eaLnBrk="0" hangingPunct="0">
              <a:defRPr sz="3200">
                <a:solidFill>
                  <a:schemeClr val="tx1"/>
                </a:solidFill>
                <a:latin typeface="Tahoma" pitchFamily="34" charset="0"/>
              </a:defRPr>
            </a:lvl5pPr>
            <a:lvl6pPr marL="25146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eaLnBrk="1" hangingPunct="1"/>
            <a:endParaRPr lang="en-US" altLang="en-US" sz="1200" dirty="0" smtClean="0">
              <a:latin typeface="Arial" charset="0"/>
            </a:endParaRPr>
          </a:p>
          <a:p>
            <a:pPr eaLnBrk="1" hangingPunct="1"/>
            <a:r>
              <a:rPr lang="en-US" altLang="en-US" sz="1200" dirty="0" smtClean="0">
                <a:latin typeface="Arial" charset="0"/>
              </a:rPr>
              <a:t>    </a:t>
            </a:r>
          </a:p>
        </p:txBody>
      </p:sp>
      <p:sp>
        <p:nvSpPr>
          <p:cNvPr id="522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ahoma" pitchFamily="34" charset="0"/>
              </a:defRPr>
            </a:lvl1pPr>
            <a:lvl2pPr marL="742950" indent="-285750" defTabSz="912813" eaLnBrk="0" hangingPunct="0">
              <a:defRPr sz="3200">
                <a:solidFill>
                  <a:schemeClr val="tx1"/>
                </a:solidFill>
                <a:latin typeface="Tahoma" pitchFamily="34" charset="0"/>
              </a:defRPr>
            </a:lvl2pPr>
            <a:lvl3pPr marL="1143000" indent="-228600" defTabSz="912813" eaLnBrk="0" hangingPunct="0">
              <a:defRPr sz="3200">
                <a:solidFill>
                  <a:schemeClr val="tx1"/>
                </a:solidFill>
                <a:latin typeface="Tahoma" pitchFamily="34" charset="0"/>
              </a:defRPr>
            </a:lvl3pPr>
            <a:lvl4pPr marL="1600200" indent="-228600" defTabSz="912813" eaLnBrk="0" hangingPunct="0">
              <a:defRPr sz="3200">
                <a:solidFill>
                  <a:schemeClr val="tx1"/>
                </a:solidFill>
                <a:latin typeface="Tahoma" pitchFamily="34" charset="0"/>
              </a:defRPr>
            </a:lvl4pPr>
            <a:lvl5pPr marL="2057400" indent="-228600" defTabSz="912813" eaLnBrk="0" hangingPunct="0">
              <a:defRPr sz="3200">
                <a:solidFill>
                  <a:schemeClr val="tx1"/>
                </a:solidFill>
                <a:latin typeface="Tahoma" pitchFamily="34" charset="0"/>
              </a:defRPr>
            </a:lvl5pPr>
            <a:lvl6pPr marL="25146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eaLnBrk="1" hangingPunct="1"/>
            <a:fld id="{60FA8A9C-DF58-4849-BF86-86D7D1F2E989}" type="slidenum">
              <a:rPr lang="en-US" altLang="en-US" sz="1200" smtClean="0">
                <a:latin typeface="Arial" charset="0"/>
              </a:rPr>
              <a:pPr eaLnBrk="1" hangingPunct="1"/>
              <a:t>5</a:t>
            </a:fld>
            <a:endParaRPr lang="en-US" altLang="en-US" sz="1200" dirty="0" smtClean="0">
              <a:latin typeface="Arial" charset="0"/>
            </a:endParaRPr>
          </a:p>
        </p:txBody>
      </p:sp>
      <p:sp>
        <p:nvSpPr>
          <p:cNvPr id="52228" name="Rectangle 7"/>
          <p:cNvSpPr txBox="1">
            <a:spLocks noGrp="1" noChangeArrowheads="1"/>
          </p:cNvSpPr>
          <p:nvPr/>
        </p:nvSpPr>
        <p:spPr bwMode="auto">
          <a:xfrm>
            <a:off x="3970134" y="8828089"/>
            <a:ext cx="303864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9" tIns="45640" rIns="91279" bIns="45640" anchor="b"/>
          <a:lstStyle>
            <a:lvl1pPr defTabSz="912813" eaLnBrk="0" hangingPunct="0">
              <a:defRPr sz="3200">
                <a:solidFill>
                  <a:schemeClr val="tx1"/>
                </a:solidFill>
                <a:latin typeface="Tahoma" pitchFamily="34" charset="0"/>
              </a:defRPr>
            </a:lvl1pPr>
            <a:lvl2pPr marL="742950" indent="-285750" defTabSz="912813" eaLnBrk="0" hangingPunct="0">
              <a:defRPr sz="3200">
                <a:solidFill>
                  <a:schemeClr val="tx1"/>
                </a:solidFill>
                <a:latin typeface="Tahoma" pitchFamily="34" charset="0"/>
              </a:defRPr>
            </a:lvl2pPr>
            <a:lvl3pPr marL="1143000" indent="-228600" defTabSz="912813" eaLnBrk="0" hangingPunct="0">
              <a:defRPr sz="3200">
                <a:solidFill>
                  <a:schemeClr val="tx1"/>
                </a:solidFill>
                <a:latin typeface="Tahoma" pitchFamily="34" charset="0"/>
              </a:defRPr>
            </a:lvl3pPr>
            <a:lvl4pPr marL="1600200" indent="-228600" defTabSz="912813" eaLnBrk="0" hangingPunct="0">
              <a:defRPr sz="3200">
                <a:solidFill>
                  <a:schemeClr val="tx1"/>
                </a:solidFill>
                <a:latin typeface="Tahoma" pitchFamily="34" charset="0"/>
              </a:defRPr>
            </a:lvl4pPr>
            <a:lvl5pPr marL="2057400" indent="-228600" defTabSz="912813" eaLnBrk="0" hangingPunct="0">
              <a:defRPr sz="3200">
                <a:solidFill>
                  <a:schemeClr val="tx1"/>
                </a:solidFill>
                <a:latin typeface="Tahoma" pitchFamily="34" charset="0"/>
              </a:defRPr>
            </a:lvl5pPr>
            <a:lvl6pPr marL="25146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defTabSz="912813"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r" eaLnBrk="1" hangingPunct="1">
              <a:lnSpc>
                <a:spcPct val="100000"/>
              </a:lnSpc>
              <a:spcBef>
                <a:spcPct val="0"/>
              </a:spcBef>
              <a:buClrTx/>
              <a:buSzTx/>
              <a:buFontTx/>
              <a:buNone/>
            </a:pPr>
            <a:endParaRPr lang="en-US" altLang="en-US" sz="1200" dirty="0">
              <a:latin typeface="Arial" charset="0"/>
            </a:endParaRPr>
          </a:p>
        </p:txBody>
      </p:sp>
      <p:sp>
        <p:nvSpPr>
          <p:cNvPr id="52229" name="Rectangle 2"/>
          <p:cNvSpPr>
            <a:spLocks noGrp="1" noRot="1" noChangeAspect="1" noChangeArrowheads="1" noTextEdit="1"/>
          </p:cNvSpPr>
          <p:nvPr>
            <p:ph type="sldImg"/>
          </p:nvPr>
        </p:nvSpPr>
        <p:spPr>
          <a:xfrm>
            <a:off x="1295400" y="381000"/>
            <a:ext cx="4368800" cy="3276600"/>
          </a:xfrm>
          <a:ln/>
        </p:spPr>
      </p:sp>
      <p:sp>
        <p:nvSpPr>
          <p:cNvPr id="52230" name="Rectangle 3"/>
          <p:cNvSpPr>
            <a:spLocks noGrp="1" noChangeArrowheads="1"/>
          </p:cNvSpPr>
          <p:nvPr>
            <p:ph type="body" idx="1"/>
          </p:nvPr>
        </p:nvSpPr>
        <p:spPr>
          <a:xfrm>
            <a:off x="609600" y="3733800"/>
            <a:ext cx="6019800" cy="42710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smtClean="0"/>
              <a:t>EIPs</a:t>
            </a:r>
            <a:r>
              <a:rPr lang="en-US" altLang="en-US" baseline="0" dirty="0" smtClean="0"/>
              <a:t> in every state operate under Federal laws and regulations, and state laws and regulations.</a:t>
            </a:r>
          </a:p>
          <a:p>
            <a:pPr marL="171450" indent="-171450">
              <a:buFont typeface="Arial" panose="020B0604020202020204" pitchFamily="34" charset="0"/>
              <a:buChar char="•"/>
            </a:pPr>
            <a:r>
              <a:rPr lang="en-US" kern="1200" dirty="0" smtClean="0">
                <a:solidFill>
                  <a:schemeClr val="tx1"/>
                </a:solidFill>
                <a:effectLst/>
              </a:rPr>
              <a:t>The </a:t>
            </a:r>
            <a:r>
              <a:rPr lang="en-US" b="1" kern="1200" dirty="0" smtClean="0">
                <a:solidFill>
                  <a:schemeClr val="tx1"/>
                </a:solidFill>
                <a:effectLst/>
              </a:rPr>
              <a:t>Individuals with Disabilities Education Act</a:t>
            </a:r>
            <a:r>
              <a:rPr lang="en-US" kern="1200" dirty="0" smtClean="0">
                <a:solidFill>
                  <a:schemeClr val="tx1"/>
                </a:solidFill>
                <a:effectLst/>
              </a:rPr>
              <a:t> is a United States Federal law that governs how states and public agencies provide early intervention, special education, and related services to children with disabilities ages birth to 18 or 21 in cases that involve 14 specified categories of disability.</a:t>
            </a:r>
          </a:p>
          <a:p>
            <a:pPr marL="465138" lvl="1" indent="-233363">
              <a:buFont typeface="Arial" panose="020B0604020202020204" pitchFamily="34" charset="0"/>
              <a:buChar char="•"/>
            </a:pPr>
            <a:r>
              <a:rPr lang="en-US" kern="1200" dirty="0" smtClean="0">
                <a:solidFill>
                  <a:schemeClr val="tx1"/>
                </a:solidFill>
                <a:effectLst/>
              </a:rPr>
              <a:t>Part B of IDEA provides funds to states and local education agencies (school districts) to support education for children with disabilities age 3 to 21.  </a:t>
            </a:r>
          </a:p>
          <a:p>
            <a:pPr marL="465138" lvl="1" indent="-233363">
              <a:buFont typeface="Arial" panose="020B0604020202020204" pitchFamily="34" charset="0"/>
              <a:buChar char="•"/>
            </a:pPr>
            <a:r>
              <a:rPr lang="en-US" b="0" kern="1200" dirty="0" smtClean="0">
                <a:solidFill>
                  <a:schemeClr val="tx1"/>
                </a:solidFill>
                <a:effectLst/>
              </a:rPr>
              <a:t>Part C of IDEA </a:t>
            </a:r>
            <a:r>
              <a:rPr lang="en-US" kern="1200" dirty="0" smtClean="0">
                <a:solidFill>
                  <a:schemeClr val="tx1"/>
                </a:solidFill>
                <a:effectLst/>
              </a:rPr>
              <a:t>provides funds for states to support Early Intervention services for children birth to age 3. </a:t>
            </a:r>
          </a:p>
          <a:p>
            <a:pPr marL="171450" indent="-171450">
              <a:buFont typeface="Arial" panose="020B0604020202020204" pitchFamily="34" charset="0"/>
              <a:buChar char="•"/>
            </a:pPr>
            <a:r>
              <a:rPr lang="en-US" kern="1200" dirty="0" smtClean="0">
                <a:solidFill>
                  <a:schemeClr val="tx1"/>
                </a:solidFill>
                <a:effectLst/>
              </a:rPr>
              <a:t>The most recent amendments were passed by Congress in 2004, with final federal regulations published in August 2006 (Part B for school-aged children) and in September 2011 (Part C, for babies and toddlers).    </a:t>
            </a:r>
            <a:endParaRPr lang="en-US" altLang="en-US" baseline="0" dirty="0" smtClean="0"/>
          </a:p>
          <a:p>
            <a:pPr marL="177800" indent="-177800">
              <a:buFontTx/>
              <a:buChar char="•"/>
            </a:pPr>
            <a:r>
              <a:rPr lang="en-US" altLang="en-US" dirty="0" smtClean="0"/>
              <a:t>The Department of Health was designated as the lead</a:t>
            </a:r>
            <a:r>
              <a:rPr lang="en-US" altLang="en-US" baseline="0" dirty="0" smtClean="0"/>
              <a:t> agency for the New York State EIP, which has been operational since 1993. </a:t>
            </a:r>
          </a:p>
          <a:p>
            <a:pPr marL="177800" indent="-177800">
              <a:buFontTx/>
              <a:buChar char="•"/>
            </a:pPr>
            <a:r>
              <a:rPr lang="en-US" altLang="en-US" dirty="0" smtClean="0"/>
              <a:t>An Early Intervention Coordinating Council, with members appointed by the Governor, advises the DOH on statewide implementation of the EIP. </a:t>
            </a:r>
          </a:p>
          <a:p>
            <a:pPr marL="177800" indent="-177800">
              <a:buFontTx/>
              <a:buChar char="•"/>
            </a:pPr>
            <a:r>
              <a:rPr lang="en-US" altLang="en-US" dirty="0" smtClean="0"/>
              <a:t>The EIP is administered locally by a public agency in each county or municipality with a local Early Intervention Official designated by the chief elected official of the municipality.  The EIO is the “single point of entry” into the EIP.  </a:t>
            </a:r>
          </a:p>
          <a:p>
            <a:pPr marL="177800" indent="-177800">
              <a:buFontTx/>
              <a:buChar char="•"/>
            </a:pPr>
            <a:r>
              <a:rPr lang="en-US" altLang="en-US" dirty="0" smtClean="0"/>
              <a:t>Each municipality has a Local Early Intervention Coordinating Council (LEICC) – an advisory group comprised of public and private providers and parents.  LEICC’s advise and assist EIO’s in the local implementation of the EIP. </a:t>
            </a:r>
          </a:p>
          <a:p>
            <a:pPr marL="177800" indent="-177800">
              <a:buFontTx/>
              <a:buChar char="•"/>
            </a:pPr>
            <a:r>
              <a:rPr lang="en-US" altLang="en-US" dirty="0" smtClean="0"/>
              <a:t>Parents and providers can contact their EIO for information on how to participate in LEICC meetings in their county. </a:t>
            </a:r>
          </a:p>
        </p:txBody>
      </p:sp>
    </p:spTree>
    <p:extLst>
      <p:ext uri="{BB962C8B-B14F-4D97-AF65-F5344CB8AC3E}">
        <p14:creationId xmlns:p14="http://schemas.microsoft.com/office/powerpoint/2010/main" val="30417222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58E5EAD7-B642-4967-BC3E-207AB4276E52}" type="slidenum">
              <a:rPr lang="en-US" smtClean="0">
                <a:latin typeface="Times New Roman" pitchFamily="18" charset="0"/>
              </a:rPr>
              <a:pPr>
                <a:defRPr/>
              </a:pPr>
              <a:t>41</a:t>
            </a:fld>
            <a:endParaRPr lang="en-US" dirty="0" smtClean="0">
              <a:latin typeface="Times New Roman" pitchFamily="18" charset="0"/>
            </a:endParaRPr>
          </a:p>
        </p:txBody>
      </p:sp>
      <p:sp>
        <p:nvSpPr>
          <p:cNvPr id="367619"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308228"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308229" name="Rectangle 2"/>
          <p:cNvSpPr>
            <a:spLocks noGrp="1" noRot="1" noChangeAspect="1" noChangeArrowheads="1" noTextEdit="1"/>
          </p:cNvSpPr>
          <p:nvPr>
            <p:ph type="sldImg"/>
          </p:nvPr>
        </p:nvSpPr>
        <p:spPr>
          <a:ln/>
        </p:spPr>
      </p:sp>
      <p:sp>
        <p:nvSpPr>
          <p:cNvPr id="353286" name="Rectangle 3"/>
          <p:cNvSpPr>
            <a:spLocks noGrp="1" noChangeArrowheads="1"/>
          </p:cNvSpPr>
          <p:nvPr>
            <p:ph type="body" idx="1"/>
          </p:nvPr>
        </p:nvSpPr>
        <p:spPr>
          <a:xfrm>
            <a:off x="762208" y="3581273"/>
            <a:ext cx="5790236" cy="5055630"/>
          </a:xfrm>
          <a:ln/>
        </p:spPr>
        <p:txBody>
          <a:bodyPr lIns="90649" tIns="45322" rIns="90649" bIns="45322"/>
          <a:lstStyle/>
          <a:p>
            <a:pPr marL="112649" indent="-112649">
              <a:defRPr/>
            </a:pPr>
            <a:endParaRPr lang="en-US" dirty="0" smtClean="0">
              <a:latin typeface="Arial" charset="0"/>
              <a:cs typeface="Arial" charset="0"/>
            </a:endParaRPr>
          </a:p>
        </p:txBody>
      </p:sp>
    </p:spTree>
    <p:extLst>
      <p:ext uri="{BB962C8B-B14F-4D97-AF65-F5344CB8AC3E}">
        <p14:creationId xmlns:p14="http://schemas.microsoft.com/office/powerpoint/2010/main" val="12111952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6BD58E0C-E9C0-448A-A0F4-A99EE35AC587}" type="slidenum">
              <a:rPr lang="en-US" smtClean="0">
                <a:latin typeface="Times New Roman" pitchFamily="18" charset="0"/>
              </a:rPr>
              <a:pPr>
                <a:defRPr/>
              </a:pPr>
              <a:t>42</a:t>
            </a:fld>
            <a:endParaRPr lang="en-US" dirty="0" smtClean="0">
              <a:latin typeface="Times New Roman" pitchFamily="18" charset="0"/>
            </a:endParaRPr>
          </a:p>
        </p:txBody>
      </p:sp>
      <p:sp>
        <p:nvSpPr>
          <p:cNvPr id="368643"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309252"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309253" name="Rectangle 2"/>
          <p:cNvSpPr>
            <a:spLocks noGrp="1" noRot="1" noChangeAspect="1" noChangeArrowheads="1" noTextEdit="1"/>
          </p:cNvSpPr>
          <p:nvPr>
            <p:ph type="sldImg"/>
          </p:nvPr>
        </p:nvSpPr>
        <p:spPr>
          <a:ln/>
        </p:spPr>
      </p:sp>
      <p:sp>
        <p:nvSpPr>
          <p:cNvPr id="309254" name="Rectangle 3"/>
          <p:cNvSpPr>
            <a:spLocks noGrp="1" noChangeArrowheads="1"/>
          </p:cNvSpPr>
          <p:nvPr>
            <p:ph type="body" idx="1"/>
          </p:nvPr>
        </p:nvSpPr>
        <p:spPr>
          <a:xfrm>
            <a:off x="914332" y="3762001"/>
            <a:ext cx="5257800" cy="50572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2" rIns="90649" bIns="45322"/>
          <a:lstStyle/>
          <a:p>
            <a:pPr marL="109347" indent="-109347"/>
            <a:endParaRPr lang="en-US" altLang="en-US" dirty="0" smtClean="0">
              <a:latin typeface="Arial" charset="0"/>
              <a:cs typeface="Arial" charset="0"/>
            </a:endParaRPr>
          </a:p>
        </p:txBody>
      </p:sp>
    </p:spTree>
    <p:extLst>
      <p:ext uri="{BB962C8B-B14F-4D97-AF65-F5344CB8AC3E}">
        <p14:creationId xmlns:p14="http://schemas.microsoft.com/office/powerpoint/2010/main" val="12402454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a:spLocks noGrp="1" noChangeArrowheads="1"/>
          </p:cNvSpPr>
          <p:nvPr>
            <p:ph type="sldNum" sz="quarter" idx="5"/>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06057" eaLnBrk="0" hangingPunct="0">
              <a:defRPr>
                <a:solidFill>
                  <a:schemeClr val="tx1"/>
                </a:solidFill>
                <a:latin typeface="Arial" charset="0"/>
              </a:defRPr>
            </a:lvl1pPr>
            <a:lvl2pPr marL="742616" indent="-285624" defTabSz="906057" eaLnBrk="0" hangingPunct="0">
              <a:defRPr>
                <a:solidFill>
                  <a:schemeClr val="tx1"/>
                </a:solidFill>
                <a:latin typeface="Arial" charset="0"/>
              </a:defRPr>
            </a:lvl2pPr>
            <a:lvl3pPr marL="1142488" indent="-228499" defTabSz="906057" eaLnBrk="0" hangingPunct="0">
              <a:defRPr>
                <a:solidFill>
                  <a:schemeClr val="tx1"/>
                </a:solidFill>
                <a:latin typeface="Arial" charset="0"/>
              </a:defRPr>
            </a:lvl3pPr>
            <a:lvl4pPr marL="1599483" indent="-228499" defTabSz="906057" eaLnBrk="0" hangingPunct="0">
              <a:defRPr>
                <a:solidFill>
                  <a:schemeClr val="tx1"/>
                </a:solidFill>
                <a:latin typeface="Arial" charset="0"/>
              </a:defRPr>
            </a:lvl4pPr>
            <a:lvl5pPr marL="2056479" indent="-228499" defTabSz="906057" eaLnBrk="0" hangingPunct="0">
              <a:defRPr>
                <a:solidFill>
                  <a:schemeClr val="tx1"/>
                </a:solidFill>
                <a:latin typeface="Arial" charset="0"/>
              </a:defRPr>
            </a:lvl5pPr>
            <a:lvl6pPr marL="2513474" indent="-228499" defTabSz="906057" eaLnBrk="0" fontAlgn="base" hangingPunct="0">
              <a:spcBef>
                <a:spcPct val="0"/>
              </a:spcBef>
              <a:spcAft>
                <a:spcPct val="0"/>
              </a:spcAft>
              <a:defRPr>
                <a:solidFill>
                  <a:schemeClr val="tx1"/>
                </a:solidFill>
                <a:latin typeface="Arial" charset="0"/>
              </a:defRPr>
            </a:lvl6pPr>
            <a:lvl7pPr marL="2970468" indent="-228499" defTabSz="906057" eaLnBrk="0" fontAlgn="base" hangingPunct="0">
              <a:spcBef>
                <a:spcPct val="0"/>
              </a:spcBef>
              <a:spcAft>
                <a:spcPct val="0"/>
              </a:spcAft>
              <a:defRPr>
                <a:solidFill>
                  <a:schemeClr val="tx1"/>
                </a:solidFill>
                <a:latin typeface="Arial" charset="0"/>
              </a:defRPr>
            </a:lvl7pPr>
            <a:lvl8pPr marL="3427463" indent="-228499" defTabSz="906057" eaLnBrk="0" fontAlgn="base" hangingPunct="0">
              <a:spcBef>
                <a:spcPct val="0"/>
              </a:spcBef>
              <a:spcAft>
                <a:spcPct val="0"/>
              </a:spcAft>
              <a:defRPr>
                <a:solidFill>
                  <a:schemeClr val="tx1"/>
                </a:solidFill>
                <a:latin typeface="Arial" charset="0"/>
              </a:defRPr>
            </a:lvl8pPr>
            <a:lvl9pPr marL="3884459" indent="-228499" defTabSz="906057" eaLnBrk="0" fontAlgn="base" hangingPunct="0">
              <a:spcBef>
                <a:spcPct val="0"/>
              </a:spcBef>
              <a:spcAft>
                <a:spcPct val="0"/>
              </a:spcAft>
              <a:defRPr>
                <a:solidFill>
                  <a:schemeClr val="tx1"/>
                </a:solidFill>
                <a:latin typeface="Arial" charset="0"/>
              </a:defRPr>
            </a:lvl9pPr>
          </a:lstStyle>
          <a:p>
            <a:pPr>
              <a:defRPr/>
            </a:pPr>
            <a:fld id="{FFDD0191-FC9D-4877-9722-AA76A162DD3B}" type="slidenum">
              <a:rPr lang="en-US" smtClean="0">
                <a:latin typeface="Times New Roman" pitchFamily="18" charset="0"/>
              </a:rPr>
              <a:pPr>
                <a:defRPr/>
              </a:pPr>
              <a:t>43</a:t>
            </a:fld>
            <a:endParaRPr lang="en-US" dirty="0" smtClean="0">
              <a:latin typeface="Times New Roman" pitchFamily="18" charset="0"/>
            </a:endParaRPr>
          </a:p>
        </p:txBody>
      </p:sp>
      <p:sp>
        <p:nvSpPr>
          <p:cNvPr id="369667" name="Header Placeholder 6"/>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02" eaLnBrk="0" hangingPunct="0">
              <a:defRPr>
                <a:solidFill>
                  <a:schemeClr val="tx1"/>
                </a:solidFill>
                <a:latin typeface="Arial" charset="0"/>
              </a:defRPr>
            </a:lvl1pPr>
            <a:lvl2pPr marL="742616" indent="-285624" defTabSz="912402" eaLnBrk="0" hangingPunct="0">
              <a:defRPr>
                <a:solidFill>
                  <a:schemeClr val="tx1"/>
                </a:solidFill>
                <a:latin typeface="Arial" charset="0"/>
              </a:defRPr>
            </a:lvl2pPr>
            <a:lvl3pPr marL="1142488" indent="-228499" defTabSz="912402" eaLnBrk="0" hangingPunct="0">
              <a:defRPr>
                <a:solidFill>
                  <a:schemeClr val="tx1"/>
                </a:solidFill>
                <a:latin typeface="Arial" charset="0"/>
              </a:defRPr>
            </a:lvl3pPr>
            <a:lvl4pPr marL="1599483" indent="-228499" defTabSz="912402" eaLnBrk="0" hangingPunct="0">
              <a:defRPr>
                <a:solidFill>
                  <a:schemeClr val="tx1"/>
                </a:solidFill>
                <a:latin typeface="Arial" charset="0"/>
              </a:defRPr>
            </a:lvl4pPr>
            <a:lvl5pPr marL="2056479" indent="-228499" defTabSz="912402" eaLnBrk="0" hangingPunct="0">
              <a:defRPr>
                <a:solidFill>
                  <a:schemeClr val="tx1"/>
                </a:solidFill>
                <a:latin typeface="Arial" charset="0"/>
              </a:defRPr>
            </a:lvl5pPr>
            <a:lvl6pPr marL="2513474" indent="-228499" defTabSz="912402" eaLnBrk="0" fontAlgn="base" hangingPunct="0">
              <a:spcBef>
                <a:spcPct val="0"/>
              </a:spcBef>
              <a:spcAft>
                <a:spcPct val="0"/>
              </a:spcAft>
              <a:defRPr>
                <a:solidFill>
                  <a:schemeClr val="tx1"/>
                </a:solidFill>
                <a:latin typeface="Arial" charset="0"/>
              </a:defRPr>
            </a:lvl6pPr>
            <a:lvl7pPr marL="2970468" indent="-228499" defTabSz="912402" eaLnBrk="0" fontAlgn="base" hangingPunct="0">
              <a:spcBef>
                <a:spcPct val="0"/>
              </a:spcBef>
              <a:spcAft>
                <a:spcPct val="0"/>
              </a:spcAft>
              <a:defRPr>
                <a:solidFill>
                  <a:schemeClr val="tx1"/>
                </a:solidFill>
                <a:latin typeface="Arial" charset="0"/>
              </a:defRPr>
            </a:lvl7pPr>
            <a:lvl8pPr marL="3427463" indent="-228499" defTabSz="912402" eaLnBrk="0" fontAlgn="base" hangingPunct="0">
              <a:spcBef>
                <a:spcPct val="0"/>
              </a:spcBef>
              <a:spcAft>
                <a:spcPct val="0"/>
              </a:spcAft>
              <a:defRPr>
                <a:solidFill>
                  <a:schemeClr val="tx1"/>
                </a:solidFill>
                <a:latin typeface="Arial" charset="0"/>
              </a:defRPr>
            </a:lvl8pPr>
            <a:lvl9pPr marL="3884459" indent="-228499" defTabSz="912402" eaLnBrk="0" fontAlgn="base" hangingPunct="0">
              <a:spcBef>
                <a:spcPct val="0"/>
              </a:spcBef>
              <a:spcAft>
                <a:spcPct val="0"/>
              </a:spcAft>
              <a:defRPr>
                <a:solidFill>
                  <a:schemeClr val="tx1"/>
                </a:solidFill>
                <a:latin typeface="Arial" charset="0"/>
              </a:defRPr>
            </a:lvl9pPr>
          </a:lstStyle>
          <a:p>
            <a:pPr eaLnBrk="1" hangingPunct="1">
              <a:defRPr/>
            </a:pPr>
            <a:endParaRPr lang="en-US" dirty="0" smtClean="0"/>
          </a:p>
        </p:txBody>
      </p:sp>
      <p:sp>
        <p:nvSpPr>
          <p:cNvPr id="310276" name="Rectangle 7"/>
          <p:cNvSpPr txBox="1">
            <a:spLocks noGrp="1" noChangeArrowheads="1"/>
          </p:cNvSpPr>
          <p:nvPr/>
        </p:nvSpPr>
        <p:spPr bwMode="auto">
          <a:xfrm>
            <a:off x="4007528" y="8819217"/>
            <a:ext cx="3002872" cy="45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953" tIns="44976" rIns="89953" bIns="44976" anchor="b"/>
          <a:lstStyle>
            <a:lvl1pPr defTabSz="901700" eaLnBrk="0" hangingPunct="0">
              <a:spcBef>
                <a:spcPts val="600"/>
              </a:spcBef>
              <a:spcAft>
                <a:spcPts val="600"/>
              </a:spcAft>
              <a:defRPr kumimoji="1" sz="1200">
                <a:solidFill>
                  <a:schemeClr val="tx1"/>
                </a:solidFill>
                <a:latin typeface="Arial" charset="0"/>
                <a:cs typeface="Arial" charset="0"/>
              </a:defRPr>
            </a:lvl1pPr>
            <a:lvl2pPr marL="742950" indent="-285750" defTabSz="901700" eaLnBrk="0" hangingPunct="0">
              <a:spcBef>
                <a:spcPts val="600"/>
              </a:spcBef>
              <a:spcAft>
                <a:spcPts val="600"/>
              </a:spcAft>
              <a:defRPr kumimoji="1" sz="1200">
                <a:solidFill>
                  <a:schemeClr val="tx1"/>
                </a:solidFill>
                <a:latin typeface="Arial" charset="0"/>
                <a:cs typeface="Arial" charset="0"/>
              </a:defRPr>
            </a:lvl2pPr>
            <a:lvl3pPr marL="1143000" indent="-228600" defTabSz="901700" eaLnBrk="0" hangingPunct="0">
              <a:spcBef>
                <a:spcPts val="600"/>
              </a:spcBef>
              <a:spcAft>
                <a:spcPts val="600"/>
              </a:spcAft>
              <a:defRPr kumimoji="1" sz="1200">
                <a:solidFill>
                  <a:schemeClr val="tx1"/>
                </a:solidFill>
                <a:latin typeface="Arial" charset="0"/>
                <a:cs typeface="Arial" charset="0"/>
              </a:defRPr>
            </a:lvl3pPr>
            <a:lvl4pPr marL="1600200" indent="-228600" defTabSz="901700" eaLnBrk="0" hangingPunct="0">
              <a:spcBef>
                <a:spcPts val="600"/>
              </a:spcBef>
              <a:spcAft>
                <a:spcPts val="600"/>
              </a:spcAft>
              <a:defRPr kumimoji="1" sz="1200">
                <a:solidFill>
                  <a:schemeClr val="tx1"/>
                </a:solidFill>
                <a:latin typeface="Arial" charset="0"/>
                <a:cs typeface="Arial" charset="0"/>
              </a:defRPr>
            </a:lvl4pPr>
            <a:lvl5pPr marL="2057400" indent="-228600" defTabSz="901700" eaLnBrk="0" hangingPunct="0">
              <a:spcBef>
                <a:spcPts val="600"/>
              </a:spcBef>
              <a:spcAft>
                <a:spcPts val="600"/>
              </a:spcAft>
              <a:defRPr kumimoji="1" sz="1200">
                <a:solidFill>
                  <a:schemeClr val="tx1"/>
                </a:solidFill>
                <a:latin typeface="Arial" charset="0"/>
                <a:cs typeface="Arial" charset="0"/>
              </a:defRPr>
            </a:lvl5pPr>
            <a:lvl6pPr marL="2514600" indent="-228600" defTabSz="901700" eaLnBrk="0" fontAlgn="base" hangingPunct="0">
              <a:spcBef>
                <a:spcPts val="600"/>
              </a:spcBef>
              <a:spcAft>
                <a:spcPts val="600"/>
              </a:spcAft>
              <a:defRPr kumimoji="1" sz="1200">
                <a:solidFill>
                  <a:schemeClr val="tx1"/>
                </a:solidFill>
                <a:latin typeface="Arial" charset="0"/>
                <a:cs typeface="Arial" charset="0"/>
              </a:defRPr>
            </a:lvl6pPr>
            <a:lvl7pPr marL="2971800" indent="-228600" defTabSz="901700" eaLnBrk="0" fontAlgn="base" hangingPunct="0">
              <a:spcBef>
                <a:spcPts val="600"/>
              </a:spcBef>
              <a:spcAft>
                <a:spcPts val="600"/>
              </a:spcAft>
              <a:defRPr kumimoji="1" sz="1200">
                <a:solidFill>
                  <a:schemeClr val="tx1"/>
                </a:solidFill>
                <a:latin typeface="Arial" charset="0"/>
                <a:cs typeface="Arial" charset="0"/>
              </a:defRPr>
            </a:lvl7pPr>
            <a:lvl8pPr marL="3429000" indent="-228600" defTabSz="901700" eaLnBrk="0" fontAlgn="base" hangingPunct="0">
              <a:spcBef>
                <a:spcPts val="600"/>
              </a:spcBef>
              <a:spcAft>
                <a:spcPts val="600"/>
              </a:spcAft>
              <a:defRPr kumimoji="1" sz="1200">
                <a:solidFill>
                  <a:schemeClr val="tx1"/>
                </a:solidFill>
                <a:latin typeface="Arial" charset="0"/>
                <a:cs typeface="Arial" charset="0"/>
              </a:defRPr>
            </a:lvl8pPr>
            <a:lvl9pPr marL="3886200" indent="-228600" defTabSz="901700" eaLnBrk="0" fontAlgn="base" hangingPunct="0">
              <a:spcBef>
                <a:spcPts val="600"/>
              </a:spcBef>
              <a:spcAft>
                <a:spcPts val="600"/>
              </a:spcAft>
              <a:defRPr kumimoji="1" sz="1200">
                <a:solidFill>
                  <a:schemeClr val="tx1"/>
                </a:solidFill>
                <a:latin typeface="Arial" charset="0"/>
                <a:cs typeface="Arial" charset="0"/>
              </a:defRPr>
            </a:lvl9pPr>
          </a:lstStyle>
          <a:p>
            <a:pPr algn="r">
              <a:spcBef>
                <a:spcPct val="0"/>
              </a:spcBef>
              <a:spcAft>
                <a:spcPct val="0"/>
              </a:spcAft>
            </a:pPr>
            <a:endParaRPr kumimoji="0" lang="en-US" altLang="en-US" dirty="0">
              <a:latin typeface="Times New Roman" pitchFamily="18" charset="0"/>
            </a:endParaRPr>
          </a:p>
        </p:txBody>
      </p:sp>
      <p:sp>
        <p:nvSpPr>
          <p:cNvPr id="310277" name="Rectangle 2"/>
          <p:cNvSpPr>
            <a:spLocks noGrp="1" noRot="1" noChangeAspect="1" noChangeArrowheads="1" noTextEdit="1"/>
          </p:cNvSpPr>
          <p:nvPr>
            <p:ph type="sldImg"/>
          </p:nvPr>
        </p:nvSpPr>
        <p:spPr>
          <a:ln/>
        </p:spPr>
      </p:sp>
      <p:sp>
        <p:nvSpPr>
          <p:cNvPr id="355334" name="Rectangle 3"/>
          <p:cNvSpPr>
            <a:spLocks noGrp="1" noChangeArrowheads="1"/>
          </p:cNvSpPr>
          <p:nvPr>
            <p:ph type="body" idx="1"/>
          </p:nvPr>
        </p:nvSpPr>
        <p:spPr>
          <a:xfrm>
            <a:off x="762209" y="4572000"/>
            <a:ext cx="5714173" cy="4028440"/>
          </a:xfrm>
          <a:ln/>
        </p:spPr>
        <p:txBody>
          <a:bodyPr lIns="90649" tIns="45322" rIns="90649" bIns="45322"/>
          <a:lstStyle/>
          <a:p>
            <a:pPr marL="225301" indent="-225301">
              <a:spcBef>
                <a:spcPts val="600"/>
              </a:spcBef>
              <a:buFontTx/>
              <a:buChar char="•"/>
              <a:defRPr/>
            </a:pPr>
            <a:r>
              <a:rPr lang="en-US" dirty="0" smtClean="0">
                <a:cs typeface="Arial" charset="0"/>
              </a:rPr>
              <a:t>These activities have been factored into the Department's reimbursement rate for service coordination services. </a:t>
            </a:r>
          </a:p>
          <a:p>
            <a:pPr marL="225301" indent="-225301">
              <a:spcBef>
                <a:spcPts val="600"/>
              </a:spcBef>
              <a:buFontTx/>
              <a:buChar char="•"/>
              <a:defRPr/>
            </a:pPr>
            <a:r>
              <a:rPr lang="en-US" dirty="0" smtClean="0">
                <a:cs typeface="Arial" charset="0"/>
              </a:rPr>
              <a:t>Even if parents sign the consent form to use email, this remains a non-billable activity.</a:t>
            </a:r>
          </a:p>
          <a:p>
            <a:pPr marL="225301" indent="-225301">
              <a:spcBef>
                <a:spcPts val="600"/>
              </a:spcBef>
              <a:buFontTx/>
              <a:buChar char="•"/>
              <a:defRPr/>
            </a:pPr>
            <a:r>
              <a:rPr lang="en-US" dirty="0" smtClean="0">
                <a:cs typeface="Arial" charset="0"/>
              </a:rPr>
              <a:t>Texting, emailing, letter writing, and case recording are identified by Medicaid as non-billable activities </a:t>
            </a:r>
            <a:r>
              <a:rPr lang="en-US" b="0" dirty="0" smtClean="0">
                <a:cs typeface="Arial" charset="0"/>
              </a:rPr>
              <a:t>and will remain as such,</a:t>
            </a:r>
            <a:r>
              <a:rPr lang="en-US" b="0" baseline="0" dirty="0" smtClean="0">
                <a:cs typeface="Arial" charset="0"/>
              </a:rPr>
              <a:t> absent a change to Medicaid rules. </a:t>
            </a:r>
            <a:endParaRPr lang="en-US" dirty="0" smtClean="0">
              <a:cs typeface="Arial" charset="0"/>
            </a:endParaRPr>
          </a:p>
        </p:txBody>
      </p:sp>
    </p:spTree>
    <p:extLst>
      <p:ext uri="{BB962C8B-B14F-4D97-AF65-F5344CB8AC3E}">
        <p14:creationId xmlns:p14="http://schemas.microsoft.com/office/powerpoint/2010/main" val="19251337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115715"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11571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89275B-DCEC-403B-8B67-5D941F73CCC2}" type="slidenum">
              <a:rPr lang="en-US" smtClean="0"/>
              <a:pPr fontAlgn="base">
                <a:spcBef>
                  <a:spcPct val="0"/>
                </a:spcBef>
                <a:spcAft>
                  <a:spcPct val="0"/>
                </a:spcAft>
                <a:defRPr/>
              </a:pPr>
              <a:t>44</a:t>
            </a:fld>
            <a:endParaRPr lang="en-US" dirty="0" smtClean="0"/>
          </a:p>
        </p:txBody>
      </p:sp>
      <p:sp>
        <p:nvSpPr>
          <p:cNvPr id="11674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1674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ts val="600"/>
              </a:spcBef>
              <a:buFont typeface="Arial" panose="020B0604020202020204" pitchFamily="34" charset="0"/>
              <a:buChar char="•"/>
            </a:pPr>
            <a:r>
              <a:rPr lang="en-US" dirty="0" smtClean="0"/>
              <a:t>Please visit</a:t>
            </a:r>
            <a:r>
              <a:rPr lang="en-US" baseline="0" dirty="0" smtClean="0"/>
              <a:t> the Bureau of Early Intervention’s web page for information about:</a:t>
            </a:r>
          </a:p>
          <a:p>
            <a:pPr marL="628650" lvl="1" indent="-171450" eaLnBrk="1" hangingPunct="1">
              <a:spcBef>
                <a:spcPts val="300"/>
              </a:spcBef>
              <a:buFont typeface="Arial" panose="020B0604020202020204" pitchFamily="34" charset="0"/>
              <a:buChar char="•"/>
            </a:pPr>
            <a:r>
              <a:rPr lang="en-US" baseline="0" dirty="0" smtClean="0"/>
              <a:t>EIP Laws and Regulations</a:t>
            </a:r>
          </a:p>
          <a:p>
            <a:pPr marL="628650" lvl="1" indent="-171450" eaLnBrk="1" hangingPunct="1">
              <a:spcBef>
                <a:spcPts val="300"/>
              </a:spcBef>
              <a:buFont typeface="Arial" panose="020B0604020202020204" pitchFamily="34" charset="0"/>
              <a:buChar char="•"/>
            </a:pPr>
            <a:r>
              <a:rPr lang="en-US" baseline="0" dirty="0" smtClean="0"/>
              <a:t>Guidance Documents and Service Coordination Tool Kits</a:t>
            </a:r>
          </a:p>
          <a:p>
            <a:pPr marL="628650" lvl="1" indent="-171450" eaLnBrk="1" hangingPunct="1">
              <a:spcBef>
                <a:spcPts val="300"/>
              </a:spcBef>
              <a:buFont typeface="Arial" panose="020B0604020202020204" pitchFamily="34" charset="0"/>
              <a:buChar char="•"/>
            </a:pPr>
            <a:r>
              <a:rPr lang="en-US" baseline="0" dirty="0" smtClean="0"/>
              <a:t>Early Intervention Coordinating Council</a:t>
            </a:r>
          </a:p>
          <a:p>
            <a:pPr marL="628650" lvl="1" indent="-171450" eaLnBrk="1" hangingPunct="1">
              <a:spcBef>
                <a:spcPts val="300"/>
              </a:spcBef>
              <a:buFont typeface="Arial" panose="020B0604020202020204" pitchFamily="34" charset="0"/>
              <a:buChar char="•"/>
            </a:pPr>
            <a:r>
              <a:rPr lang="en-US" baseline="0" dirty="0" smtClean="0"/>
              <a:t>Informational Brochures</a:t>
            </a:r>
          </a:p>
          <a:p>
            <a:pPr marL="628650" lvl="1" indent="-171450" eaLnBrk="1" hangingPunct="1">
              <a:spcBef>
                <a:spcPts val="300"/>
              </a:spcBef>
              <a:buFont typeface="Arial" panose="020B0604020202020204" pitchFamily="34" charset="0"/>
              <a:buChar char="•"/>
            </a:pPr>
            <a:r>
              <a:rPr lang="en-US" baseline="0" dirty="0" smtClean="0"/>
              <a:t>Clinical Practice Guidelines</a:t>
            </a:r>
          </a:p>
          <a:p>
            <a:pPr marL="628650" lvl="1" indent="-171450" eaLnBrk="1" hangingPunct="1">
              <a:spcBef>
                <a:spcPts val="300"/>
              </a:spcBef>
              <a:buFont typeface="Arial" panose="020B0604020202020204" pitchFamily="34" charset="0"/>
              <a:buChar char="•"/>
            </a:pPr>
            <a:r>
              <a:rPr lang="en-US" baseline="0" dirty="0" smtClean="0"/>
              <a:t>NYEIS, and more</a:t>
            </a:r>
          </a:p>
          <a:p>
            <a:pPr marL="171450" indent="-171450" eaLnBrk="1" hangingPunct="1">
              <a:spcBef>
                <a:spcPts val="600"/>
              </a:spcBef>
              <a:buFont typeface="Arial" panose="020B0604020202020204" pitchFamily="34" charset="0"/>
              <a:buChar char="•"/>
            </a:pPr>
            <a:r>
              <a:rPr lang="en-US" dirty="0" smtClean="0"/>
              <a:t>Also visit the Early Intervention Learning Network website for information about other statewide</a:t>
            </a:r>
            <a:r>
              <a:rPr lang="en-US" baseline="0" dirty="0" smtClean="0"/>
              <a:t> </a:t>
            </a:r>
            <a:r>
              <a:rPr lang="en-US" dirty="0" smtClean="0"/>
              <a:t>trainings that provide more detailed information on:</a:t>
            </a:r>
          </a:p>
          <a:p>
            <a:pPr marL="628650" lvl="1" indent="-171450" eaLnBrk="1" hangingPunct="1">
              <a:spcBef>
                <a:spcPts val="300"/>
              </a:spcBef>
              <a:buFont typeface="Arial" panose="020B0604020202020204" pitchFamily="34" charset="0"/>
              <a:buChar char="•"/>
            </a:pPr>
            <a:r>
              <a:rPr lang="en-US" baseline="0" dirty="0" smtClean="0"/>
              <a:t>Service Coordination</a:t>
            </a:r>
          </a:p>
          <a:p>
            <a:pPr marL="628650" lvl="1" indent="-171450" eaLnBrk="1" hangingPunct="1">
              <a:spcBef>
                <a:spcPts val="300"/>
              </a:spcBef>
              <a:buFont typeface="Arial" panose="020B0604020202020204" pitchFamily="34" charset="0"/>
              <a:buChar char="•"/>
            </a:pPr>
            <a:r>
              <a:rPr lang="en-US" baseline="0" dirty="0" smtClean="0"/>
              <a:t>Evaluation and Eligibility</a:t>
            </a:r>
          </a:p>
          <a:p>
            <a:pPr marL="628650" lvl="1" indent="-171450" eaLnBrk="1" hangingPunct="1">
              <a:spcBef>
                <a:spcPts val="300"/>
              </a:spcBef>
              <a:buFont typeface="Arial" panose="020B0604020202020204" pitchFamily="34" charset="0"/>
              <a:buChar char="•"/>
            </a:pPr>
            <a:r>
              <a:rPr lang="en-US" baseline="0" dirty="0" smtClean="0"/>
              <a:t>Cultural Diversity</a:t>
            </a:r>
          </a:p>
          <a:p>
            <a:pPr marL="628650" lvl="1" indent="-171450" eaLnBrk="1" hangingPunct="1">
              <a:spcBef>
                <a:spcPts val="300"/>
              </a:spcBef>
              <a:buFont typeface="Arial" panose="020B0604020202020204" pitchFamily="34" charset="0"/>
              <a:buChar char="•"/>
            </a:pPr>
            <a:r>
              <a:rPr lang="en-US" baseline="0" dirty="0" smtClean="0"/>
              <a:t>EIP Program Records</a:t>
            </a:r>
          </a:p>
          <a:p>
            <a:pPr marL="628650" lvl="1" indent="-171450" eaLnBrk="1" hangingPunct="1">
              <a:spcBef>
                <a:spcPts val="300"/>
              </a:spcBef>
              <a:buFont typeface="Arial" panose="020B0604020202020204" pitchFamily="34" charset="0"/>
              <a:buChar char="•"/>
            </a:pPr>
            <a:r>
              <a:rPr lang="en-US" baseline="0" dirty="0" smtClean="0"/>
              <a:t>Overview of the Early Intervention Program</a:t>
            </a:r>
          </a:p>
          <a:p>
            <a:pPr marL="628650" lvl="1" indent="-171450" eaLnBrk="1" hangingPunct="1">
              <a:spcBef>
                <a:spcPts val="300"/>
              </a:spcBef>
              <a:buFont typeface="Arial" panose="020B0604020202020204" pitchFamily="34" charset="0"/>
              <a:buChar char="•"/>
            </a:pPr>
            <a:r>
              <a:rPr lang="en-US" dirty="0" smtClean="0"/>
              <a:t>IFSPs, and many other topics.</a:t>
            </a:r>
          </a:p>
        </p:txBody>
      </p:sp>
    </p:spTree>
    <p:extLst>
      <p:ext uri="{BB962C8B-B14F-4D97-AF65-F5344CB8AC3E}">
        <p14:creationId xmlns:p14="http://schemas.microsoft.com/office/powerpoint/2010/main" val="293733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19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839BA-4834-4EBC-B14A-C0389C846741}" type="slidenum">
              <a:rPr lang="en-US" smtClean="0"/>
              <a:pPr fontAlgn="base">
                <a:spcBef>
                  <a:spcPct val="0"/>
                </a:spcBef>
                <a:spcAft>
                  <a:spcPct val="0"/>
                </a:spcAft>
                <a:defRPr/>
              </a:pPr>
              <a:t>6</a:t>
            </a:fld>
            <a:endParaRPr lang="en-US" dirty="0" smtClean="0"/>
          </a:p>
        </p:txBody>
      </p:sp>
      <p:sp>
        <p:nvSpPr>
          <p:cNvPr id="82949" name="Rectangle 2"/>
          <p:cNvSpPr>
            <a:spLocks noGrp="1" noRot="1" noChangeAspect="1" noChangeArrowheads="1" noTextEdit="1"/>
          </p:cNvSpPr>
          <p:nvPr>
            <p:ph type="sldImg"/>
          </p:nvPr>
        </p:nvSpPr>
        <p:spPr bwMode="auto">
          <a:xfrm>
            <a:off x="1524000" y="533400"/>
            <a:ext cx="4000500" cy="3000375"/>
          </a:xfrm>
          <a:noFill/>
          <a:ln>
            <a:solidFill>
              <a:srgbClr val="000000"/>
            </a:solidFill>
            <a:miter lim="800000"/>
            <a:headEnd/>
            <a:tailEnd/>
          </a:ln>
        </p:spPr>
      </p:sp>
      <p:sp>
        <p:nvSpPr>
          <p:cNvPr id="82950" name="Rectangle 3"/>
          <p:cNvSpPr>
            <a:spLocks noGrp="1" noChangeArrowheads="1"/>
          </p:cNvSpPr>
          <p:nvPr>
            <p:ph type="body" idx="1"/>
          </p:nvPr>
        </p:nvSpPr>
        <p:spPr bwMode="auto">
          <a:xfrm>
            <a:off x="381000" y="3581400"/>
            <a:ext cx="6248400" cy="4648200"/>
          </a:xfrm>
          <a:noFill/>
        </p:spPr>
        <p:txBody>
          <a:bodyPr wrap="square" numCol="1" anchor="t" anchorCtr="0" compatLnSpc="1">
            <a:prstTxWarp prst="textNoShape">
              <a:avLst/>
            </a:prstTxWarp>
          </a:bodyPr>
          <a:lstStyle/>
          <a:p>
            <a:pPr>
              <a:defRPr/>
            </a:pPr>
            <a:r>
              <a:rPr lang="en-US" sz="1000" dirty="0" smtClean="0"/>
              <a:t>There</a:t>
            </a:r>
            <a:r>
              <a:rPr lang="en-US" sz="1000" baseline="0" dirty="0" smtClean="0"/>
              <a:t> is an EIO in every county of New York State.  EIOs can designate an EIO/D to act on their behalf, such as a service coordinator. </a:t>
            </a:r>
            <a:r>
              <a:rPr lang="en-US" sz="1000" dirty="0" smtClean="0">
                <a:cs typeface="Arial" pitchFamily="34" charset="0"/>
              </a:rPr>
              <a:t>The EIO/EIOD is the person that the county or municipality has appointed to be responsible for the Early Intervention Program in that county.  The EIO/EIOD is responsible for: </a:t>
            </a:r>
          </a:p>
          <a:p>
            <a:pPr marL="681211" lvl="1" indent="-224011">
              <a:buFontTx/>
              <a:buChar char="•"/>
              <a:defRPr/>
            </a:pPr>
            <a:r>
              <a:rPr lang="en-US" sz="1000" dirty="0" smtClean="0">
                <a:cs typeface="Arial" pitchFamily="34" charset="0"/>
              </a:rPr>
              <a:t>ensuring that children referred to the EIP are assigned an ISC to help the child and family;</a:t>
            </a:r>
          </a:p>
          <a:p>
            <a:pPr marL="681211" lvl="1" indent="-224011">
              <a:buFontTx/>
              <a:buChar char="•"/>
              <a:defRPr/>
            </a:pPr>
            <a:r>
              <a:rPr lang="en-US" sz="1000" dirty="0" smtClean="0">
                <a:cs typeface="Arial" pitchFamily="34" charset="0"/>
              </a:rPr>
              <a:t>ensuring that the EI Program timelines are met, and that families are fully informed of their rights &amp; entitlements under the EIP;</a:t>
            </a:r>
          </a:p>
          <a:p>
            <a:pPr marL="681211" lvl="1" indent="-224011">
              <a:buFontTx/>
              <a:buChar char="•"/>
              <a:defRPr/>
            </a:pPr>
            <a:r>
              <a:rPr lang="en-US" sz="1000" dirty="0" smtClean="0">
                <a:cs typeface="Arial" pitchFamily="34" charset="0"/>
              </a:rPr>
              <a:t>reporting to the NYS DOH as required about the status of the EIP in their county,</a:t>
            </a:r>
          </a:p>
          <a:p>
            <a:pPr marL="681211" lvl="1" indent="-224011">
              <a:buFontTx/>
              <a:buChar char="•"/>
              <a:defRPr/>
            </a:pPr>
            <a:r>
              <a:rPr lang="en-US" sz="1000" dirty="0" smtClean="0">
                <a:cs typeface="Arial" pitchFamily="34" charset="0"/>
              </a:rPr>
              <a:t>forming a Local Early Intervention Coordinating Council (LEICC) and convene meetings, preferably quarterly, but at least every 6 months.</a:t>
            </a:r>
          </a:p>
          <a:p>
            <a:pPr marL="228600" indent="-228600" eaLnBrk="1" hangingPunct="1">
              <a:spcBef>
                <a:spcPct val="0"/>
              </a:spcBef>
              <a:buFontTx/>
              <a:buChar char="•"/>
            </a:pPr>
            <a:r>
              <a:rPr lang="en-US" sz="1000" baseline="0" dirty="0" smtClean="0"/>
              <a:t>There are two types of service coordinators.  The ISC is designated by the EIO upon referral of a child to the EIP in the county in which the child lives.  The OSC is chosen by the parent at the initial Individualized Family Service Plan (IFSP) meeting which is held after eligibility for the EIP has been established by the evaluation team.</a:t>
            </a:r>
          </a:p>
          <a:p>
            <a:pPr marL="628284" lvl="1" indent="-171084">
              <a:buFontTx/>
              <a:buChar char="•"/>
              <a:defRPr/>
            </a:pPr>
            <a:r>
              <a:rPr lang="en-US" sz="1000" dirty="0" smtClean="0"/>
              <a:t>Early intervention service coordination combines the traditional case management activities of organizing and coordinating needed services with the philosophy of family-centered care. </a:t>
            </a:r>
          </a:p>
          <a:p>
            <a:pPr marL="628284" lvl="1" indent="-171084">
              <a:buFontTx/>
              <a:buChar char="•"/>
              <a:defRPr/>
            </a:pPr>
            <a:r>
              <a:rPr lang="en-US" sz="1000" dirty="0" smtClean="0"/>
              <a:t>A major goal of service coordination is to create opportunities for the provision of collaborative, family-centered, community-based services for infants and toddlers with disabilities and their families.</a:t>
            </a:r>
          </a:p>
          <a:p>
            <a:pPr marL="628284" lvl="1" indent="-171084">
              <a:buFontTx/>
              <a:buChar char="•"/>
              <a:defRPr/>
            </a:pPr>
            <a:r>
              <a:rPr lang="en-US" sz="1000" dirty="0" smtClean="0"/>
              <a:t>Service coordinators help parents identify and prioritize concerns, develop plans and strategies to meet the needs of their child and family unit, and strengthen the family’s competencies and sense of control over life events. </a:t>
            </a:r>
            <a:endParaRPr lang="en-US" sz="1000" baseline="0" dirty="0" smtClean="0"/>
          </a:p>
          <a:p>
            <a:pPr marL="228600" indent="-228600" eaLnBrk="1" hangingPunct="1">
              <a:spcBef>
                <a:spcPct val="0"/>
              </a:spcBef>
              <a:buFontTx/>
              <a:buChar char="•"/>
            </a:pPr>
            <a:r>
              <a:rPr lang="en-US" sz="1000" baseline="0" dirty="0" smtClean="0"/>
              <a:t>Evaluators are agency providers who are approved to conduct multidisciplinary evaluations to determine a child’s eligibility for the EIP.</a:t>
            </a:r>
          </a:p>
          <a:p>
            <a:pPr marL="228600" marR="0" indent="-228600" algn="l" defTabSz="914400" rtl="0" eaLnBrk="1" fontAlgn="auto" latinLnBrk="0" hangingPunct="1">
              <a:lnSpc>
                <a:spcPct val="100000"/>
              </a:lnSpc>
              <a:spcBef>
                <a:spcPct val="0"/>
              </a:spcBef>
              <a:spcAft>
                <a:spcPts val="0"/>
              </a:spcAft>
              <a:buClrTx/>
              <a:buSzTx/>
              <a:buFontTx/>
              <a:buChar char="•"/>
              <a:tabLst/>
              <a:defRPr/>
            </a:pPr>
            <a:r>
              <a:rPr lang="en-US" sz="1000" baseline="0" dirty="0" smtClean="0"/>
              <a:t>Service providers, also known as “qualified personnel,” provide direct services to eligible children and their families. Q</a:t>
            </a:r>
            <a:r>
              <a:rPr lang="en-US" altLang="en-US" sz="1000" dirty="0" smtClean="0"/>
              <a:t>ualified personnel are licensed, certified or registered in their profession by the New York State Education Department.  Individual or Independent providers must seek approval</a:t>
            </a:r>
            <a:r>
              <a:rPr lang="en-US" altLang="en-US" sz="1000" baseline="0" dirty="0" smtClean="0"/>
              <a:t> by the New York State Department of Health before they can provide services to children and families.  Providers employed by approved Early Intervention agencies do not need to seek individual approval.  Approved providers must also enter into an Agreement with the Department of Health, some of which also have an Appendix to their Agreement which allows the provider to bill directly for the services they provide.</a:t>
            </a:r>
            <a:endParaRPr lang="en-US" sz="1000" dirty="0" smtClean="0"/>
          </a:p>
        </p:txBody>
      </p:sp>
    </p:spTree>
    <p:extLst>
      <p:ext uri="{BB962C8B-B14F-4D97-AF65-F5344CB8AC3E}">
        <p14:creationId xmlns:p14="http://schemas.microsoft.com/office/powerpoint/2010/main" val="234590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192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819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839BA-4834-4EBC-B14A-C0389C846741}" type="slidenum">
              <a:rPr lang="en-US" smtClean="0"/>
              <a:pPr fontAlgn="base">
                <a:spcBef>
                  <a:spcPct val="0"/>
                </a:spcBef>
                <a:spcAft>
                  <a:spcPct val="0"/>
                </a:spcAft>
                <a:defRPr/>
              </a:pPr>
              <a:t>7</a:t>
            </a:fld>
            <a:endParaRPr lang="en-US" dirty="0" smtClean="0"/>
          </a:p>
        </p:txBody>
      </p:sp>
      <p:sp>
        <p:nvSpPr>
          <p:cNvPr id="829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ts val="600"/>
              </a:spcBef>
              <a:buFontTx/>
              <a:buChar char="•"/>
            </a:pPr>
            <a:r>
              <a:rPr lang="en-US" dirty="0" smtClean="0"/>
              <a:t>Certain diagnosed conditions such as Down syndrome, autism, cerebral palsy,</a:t>
            </a:r>
            <a:r>
              <a:rPr lang="en-US" baseline="0" dirty="0" smtClean="0"/>
              <a:t> vision impairment, and hearing loss </a:t>
            </a:r>
            <a:r>
              <a:rPr lang="en-US" dirty="0" smtClean="0"/>
              <a:t>automatically qualify a child for the EIP.  An</a:t>
            </a:r>
            <a:r>
              <a:rPr lang="en-US" baseline="0" dirty="0" smtClean="0"/>
              <a:t> evaluation will still be completed to determine the child’s current level of functioning and to assess their needs and strengths.</a:t>
            </a:r>
          </a:p>
          <a:p>
            <a:pPr marL="171450" indent="-171450" eaLnBrk="1" hangingPunct="1">
              <a:spcBef>
                <a:spcPts val="600"/>
              </a:spcBef>
              <a:buFontTx/>
              <a:buChar char="•"/>
            </a:pPr>
            <a:r>
              <a:rPr lang="en-US" baseline="0" dirty="0" smtClean="0"/>
              <a:t>Once found eligible for the Early Intervention Program, there are 6 main steps that families will encounter as they proceed through the EI process.  We will discuss each of these steps throughout this training.</a:t>
            </a:r>
            <a:endParaRPr lang="en-US" dirty="0" smtClean="0"/>
          </a:p>
        </p:txBody>
      </p:sp>
    </p:spTree>
    <p:extLst>
      <p:ext uri="{BB962C8B-B14F-4D97-AF65-F5344CB8AC3E}">
        <p14:creationId xmlns:p14="http://schemas.microsoft.com/office/powerpoint/2010/main" val="2994198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192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819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839BA-4834-4EBC-B14A-C0389C846741}" type="slidenum">
              <a:rPr lang="en-US" smtClean="0"/>
              <a:pPr fontAlgn="base">
                <a:spcBef>
                  <a:spcPct val="0"/>
                </a:spcBef>
                <a:spcAft>
                  <a:spcPct val="0"/>
                </a:spcAft>
                <a:defRPr/>
              </a:pPr>
              <a:t>8</a:t>
            </a:fld>
            <a:endParaRPr lang="en-US" dirty="0" smtClean="0"/>
          </a:p>
        </p:txBody>
      </p:sp>
      <p:sp>
        <p:nvSpPr>
          <p:cNvPr id="829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Once a child is found eligible</a:t>
            </a:r>
            <a:r>
              <a:rPr lang="en-US" altLang="en-US" baseline="0" dirty="0" smtClean="0"/>
              <a:t> for the EIP by the evaluation team, they can receive any service that the IFSP team agrees is appropriate and necessary for the child to attain the outcomes outlined in their IFSP, or that they believe will benefit the family.  </a:t>
            </a:r>
            <a:endParaRPr lang="en-US" dirty="0" smtClean="0"/>
          </a:p>
        </p:txBody>
      </p:sp>
    </p:spTree>
    <p:extLst>
      <p:ext uri="{BB962C8B-B14F-4D97-AF65-F5344CB8AC3E}">
        <p14:creationId xmlns:p14="http://schemas.microsoft.com/office/powerpoint/2010/main" val="906435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18" eaLnBrk="0" hangingPunct="0">
              <a:defRPr sz="3300">
                <a:solidFill>
                  <a:schemeClr val="tx1"/>
                </a:solidFill>
                <a:latin typeface="Tahoma" charset="0"/>
              </a:defRPr>
            </a:lvl1pPr>
            <a:lvl2pPr marL="748814" indent="-288005" defTabSz="918418" eaLnBrk="0" hangingPunct="0">
              <a:defRPr sz="3300">
                <a:solidFill>
                  <a:schemeClr val="tx1"/>
                </a:solidFill>
                <a:latin typeface="Tahoma" charset="0"/>
              </a:defRPr>
            </a:lvl2pPr>
            <a:lvl3pPr marL="1152021" indent="-230404" defTabSz="918418" eaLnBrk="0" hangingPunct="0">
              <a:defRPr sz="3300">
                <a:solidFill>
                  <a:schemeClr val="tx1"/>
                </a:solidFill>
                <a:latin typeface="Tahoma" charset="0"/>
              </a:defRPr>
            </a:lvl3pPr>
            <a:lvl4pPr marL="1612830" indent="-230404" defTabSz="918418" eaLnBrk="0" hangingPunct="0">
              <a:defRPr sz="3300">
                <a:solidFill>
                  <a:schemeClr val="tx1"/>
                </a:solidFill>
                <a:latin typeface="Tahoma" charset="0"/>
              </a:defRPr>
            </a:lvl4pPr>
            <a:lvl5pPr marL="2073639" indent="-230404" defTabSz="918418" eaLnBrk="0" hangingPunct="0">
              <a:defRPr sz="3300">
                <a:solidFill>
                  <a:schemeClr val="tx1"/>
                </a:solidFill>
                <a:latin typeface="Tahoma" charset="0"/>
              </a:defRPr>
            </a:lvl5pPr>
            <a:lvl6pPr marL="2534448"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6pPr>
            <a:lvl7pPr marL="2995256"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7pPr>
            <a:lvl8pPr marL="3456065"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8pPr>
            <a:lvl9pPr marL="3916873" indent="-230404" defTabSz="918418" eaLnBrk="0" fontAlgn="base" hangingPunct="0">
              <a:lnSpc>
                <a:spcPct val="90000"/>
              </a:lnSpc>
              <a:spcBef>
                <a:spcPct val="20000"/>
              </a:spcBef>
              <a:spcAft>
                <a:spcPct val="0"/>
              </a:spcAft>
              <a:buClr>
                <a:schemeClr val="hlink"/>
              </a:buClr>
              <a:buSzPct val="70000"/>
              <a:buFont typeface="Wingdings" pitchFamily="2" charset="2"/>
              <a:buChar char="n"/>
              <a:defRPr sz="3300">
                <a:solidFill>
                  <a:schemeClr val="tx1"/>
                </a:solidFill>
                <a:latin typeface="Tahoma" charset="0"/>
              </a:defRPr>
            </a:lvl9pPr>
          </a:lstStyle>
          <a:p>
            <a:pPr eaLnBrk="1" hangingPunct="1"/>
            <a:fld id="{0A0164BA-7B3B-443C-9F65-CA95DED19FB4}" type="slidenum">
              <a:rPr lang="en-US" altLang="en-US" sz="1200">
                <a:latin typeface="Arial" charset="0"/>
              </a:rPr>
              <a:pPr eaLnBrk="1" hangingPunct="1"/>
              <a:t>9</a:t>
            </a:fld>
            <a:endParaRPr lang="en-US" altLang="en-US" sz="1200" dirty="0">
              <a:latin typeface="Arial" charset="0"/>
            </a:endParaRPr>
          </a:p>
        </p:txBody>
      </p:sp>
      <p:sp>
        <p:nvSpPr>
          <p:cNvPr id="5632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28600" indent="-228600">
              <a:spcBef>
                <a:spcPts val="600"/>
              </a:spcBef>
              <a:buFontTx/>
              <a:buChar char="•"/>
              <a:defRPr/>
            </a:pPr>
            <a:r>
              <a:rPr lang="en-US" dirty="0" smtClean="0"/>
              <a:t>Services </a:t>
            </a:r>
            <a:r>
              <a:rPr lang="en-US" dirty="0"/>
              <a:t>are provided in </a:t>
            </a:r>
            <a:r>
              <a:rPr lang="en-US" dirty="0" smtClean="0"/>
              <a:t>a variety of settings </a:t>
            </a:r>
            <a:r>
              <a:rPr lang="en-US" dirty="0"/>
              <a:t>and </a:t>
            </a:r>
            <a:r>
              <a:rPr lang="en-US" dirty="0" smtClean="0"/>
              <a:t>in ways </a:t>
            </a:r>
            <a:r>
              <a:rPr lang="en-US" dirty="0"/>
              <a:t>that best meet the needs of children and </a:t>
            </a:r>
            <a:r>
              <a:rPr lang="en-US" dirty="0" smtClean="0"/>
              <a:t>families,</a:t>
            </a:r>
            <a:r>
              <a:rPr lang="en-US" baseline="0" dirty="0" smtClean="0"/>
              <a:t> as discussed and agreed upon by the IFSP team.</a:t>
            </a:r>
            <a:endParaRPr lang="en-US" dirty="0"/>
          </a:p>
          <a:p>
            <a:pPr marL="228600" lvl="0" indent="-228600">
              <a:spcBef>
                <a:spcPts val="600"/>
              </a:spcBef>
              <a:buFontTx/>
              <a:buChar char="•"/>
              <a:defRPr/>
            </a:pPr>
            <a:r>
              <a:rPr lang="en-US" b="1" i="1" dirty="0" smtClean="0"/>
              <a:t>Home- </a:t>
            </a:r>
            <a:r>
              <a:rPr lang="en-US" b="1" i="1" dirty="0"/>
              <a:t>and community-based </a:t>
            </a:r>
            <a:r>
              <a:rPr lang="en-US" b="1" i="1" dirty="0" smtClean="0"/>
              <a:t>visits</a:t>
            </a:r>
            <a:r>
              <a:rPr lang="en-US" b="1" i="0" baseline="0" dirty="0" smtClean="0"/>
              <a:t> </a:t>
            </a:r>
            <a:r>
              <a:rPr lang="en-US" b="0" i="0" baseline="0" smtClean="0"/>
              <a:t>include</a:t>
            </a:r>
            <a:r>
              <a:rPr lang="en-US" b="1" i="0" baseline="0" smtClean="0"/>
              <a:t> </a:t>
            </a:r>
            <a:r>
              <a:rPr lang="en-US" b="0" i="0" baseline="0" smtClean="0"/>
              <a:t>services delivered by a qualified professional n the</a:t>
            </a:r>
            <a:r>
              <a:rPr lang="en-US" b="0" smtClean="0"/>
              <a:t> </a:t>
            </a:r>
            <a:r>
              <a:rPr lang="en-US" dirty="0"/>
              <a:t>child’s home, a relative’s home, child care center, family child care home, play </a:t>
            </a:r>
            <a:r>
              <a:rPr lang="en-US" dirty="0" smtClean="0"/>
              <a:t>group, library, playground, grocery store </a:t>
            </a:r>
            <a:r>
              <a:rPr lang="en-US" dirty="0"/>
              <a:t>or other places parents go with their children.</a:t>
            </a:r>
            <a:endParaRPr lang="en-US" b="1" i="1" dirty="0"/>
          </a:p>
          <a:p>
            <a:pPr marL="228600" lvl="0" indent="-228600">
              <a:spcBef>
                <a:spcPts val="600"/>
              </a:spcBef>
              <a:buFontTx/>
              <a:buChar char="•"/>
              <a:defRPr/>
            </a:pPr>
            <a:r>
              <a:rPr lang="en-US" b="1" i="1" dirty="0"/>
              <a:t>Facility-based </a:t>
            </a:r>
            <a:r>
              <a:rPr lang="en-US" b="1" i="1"/>
              <a:t>visits</a:t>
            </a:r>
            <a:r>
              <a:rPr lang="en-US"/>
              <a:t> </a:t>
            </a:r>
            <a:r>
              <a:rPr lang="en-US" smtClean="0"/>
              <a:t>services provided by a qualified professional at </a:t>
            </a:r>
            <a:r>
              <a:rPr lang="en-US" dirty="0"/>
              <a:t>an approved provider’s site (e.g., an office, hospital, clinic or early </a:t>
            </a:r>
            <a:r>
              <a:rPr lang="en-US"/>
              <a:t>intervention </a:t>
            </a:r>
            <a:r>
              <a:rPr lang="en-US" smtClean="0"/>
              <a:t>center/agency).</a:t>
            </a:r>
            <a:endParaRPr lang="en-US" b="1" i="1" dirty="0"/>
          </a:p>
          <a:p>
            <a:pPr marL="228600" lvl="0" indent="-228600">
              <a:spcBef>
                <a:spcPts val="600"/>
              </a:spcBef>
              <a:buFontTx/>
              <a:buChar char="•"/>
              <a:defRPr/>
            </a:pPr>
            <a:r>
              <a:rPr lang="en-US" b="1" i="1" dirty="0"/>
              <a:t>Parent-child groups</a:t>
            </a:r>
            <a:r>
              <a:rPr lang="en-US" i="1" dirty="0"/>
              <a:t> </a:t>
            </a:r>
            <a:r>
              <a:rPr lang="en-US" dirty="0"/>
              <a:t>made up of children, parents and/or caregivers </a:t>
            </a:r>
            <a:r>
              <a:rPr lang="en-US" dirty="0" smtClean="0"/>
              <a:t>from at</a:t>
            </a:r>
            <a:r>
              <a:rPr lang="en-US" baseline="0" dirty="0" smtClean="0"/>
              <a:t> least two different families, </a:t>
            </a:r>
            <a:r>
              <a:rPr lang="en-US" dirty="0" smtClean="0"/>
              <a:t>and </a:t>
            </a:r>
            <a:r>
              <a:rPr lang="en-US" dirty="0"/>
              <a:t>at least one qualified professional. </a:t>
            </a:r>
            <a:endParaRPr lang="en-US" b="1" i="1" dirty="0"/>
          </a:p>
          <a:p>
            <a:pPr marL="228600" lvl="0" indent="-228600">
              <a:spcBef>
                <a:spcPts val="600"/>
              </a:spcBef>
              <a:buFontTx/>
              <a:buChar char="•"/>
              <a:defRPr/>
            </a:pPr>
            <a:r>
              <a:rPr lang="en-US" b="1" i="1" dirty="0"/>
              <a:t>Family/caregiver/sibling support </a:t>
            </a:r>
            <a:r>
              <a:rPr lang="en-US" b="1" i="1"/>
              <a:t>groups</a:t>
            </a:r>
            <a:r>
              <a:rPr lang="en-US" i="1"/>
              <a:t> </a:t>
            </a:r>
            <a:r>
              <a:rPr lang="en-US" i="0" smtClean="0"/>
              <a:t>made up of </a:t>
            </a:r>
            <a:r>
              <a:rPr lang="en-US" baseline="0" smtClean="0"/>
              <a:t>parents, siblings, caregivers, etc. of eligible children, and a qualified professional, to provide increase skills for caring for the child</a:t>
            </a:r>
            <a:endParaRPr lang="en-US" b="1" i="1" dirty="0"/>
          </a:p>
          <a:p>
            <a:pPr marL="228600" lvl="0" indent="-228600">
              <a:spcBef>
                <a:spcPts val="600"/>
              </a:spcBef>
              <a:buFontTx/>
              <a:buChar char="•"/>
              <a:defRPr/>
            </a:pPr>
            <a:r>
              <a:rPr lang="en-US" b="1" i="1" dirty="0"/>
              <a:t>Group developmental intervention</a:t>
            </a:r>
            <a:r>
              <a:rPr lang="en-US" dirty="0"/>
              <a:t> </a:t>
            </a:r>
            <a:r>
              <a:rPr lang="en-US"/>
              <a:t>where </a:t>
            </a:r>
            <a:r>
              <a:rPr lang="en-US" smtClean="0"/>
              <a:t>a group of children </a:t>
            </a:r>
            <a:r>
              <a:rPr lang="en-US" dirty="0"/>
              <a:t>receive </a:t>
            </a:r>
            <a:r>
              <a:rPr lang="en-US"/>
              <a:t>services </a:t>
            </a:r>
            <a:r>
              <a:rPr lang="en-US" smtClean="0"/>
              <a:t>at </a:t>
            </a:r>
            <a:r>
              <a:rPr lang="en-US" dirty="0"/>
              <a:t>an approved provider’s site </a:t>
            </a:r>
            <a:r>
              <a:rPr lang="en-US" u="sng" dirty="0"/>
              <a:t>or</a:t>
            </a:r>
            <a:r>
              <a:rPr lang="en-US" dirty="0"/>
              <a:t> in a community-based setting where children under three years old are typically found</a:t>
            </a:r>
            <a:r>
              <a:rPr lang="en-US"/>
              <a:t>. </a:t>
            </a:r>
            <a:r>
              <a:rPr lang="en-US" smtClean="0"/>
              <a:t> These group can include typically</a:t>
            </a:r>
            <a:r>
              <a:rPr lang="en-US" baseline="0" smtClean="0"/>
              <a:t> developing children.  </a:t>
            </a:r>
            <a:endParaRPr lang="en-US" dirty="0"/>
          </a:p>
        </p:txBody>
      </p:sp>
      <p:sp>
        <p:nvSpPr>
          <p:cNvPr id="56326" name="Slide Number Placeholder 3"/>
          <p:cNvSpPr txBox="1">
            <a:spLocks noGrp="1"/>
          </p:cNvSpPr>
          <p:nvPr/>
        </p:nvSpPr>
        <p:spPr bwMode="auto">
          <a:xfrm>
            <a:off x="3970134" y="8828089"/>
            <a:ext cx="303864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97" tIns="46001" rIns="91997" bIns="46001" anchor="b"/>
          <a:lstStyle>
            <a:lvl1pPr defTabSz="911225" eaLnBrk="0" hangingPunct="0">
              <a:defRPr sz="3200">
                <a:solidFill>
                  <a:schemeClr val="tx1"/>
                </a:solidFill>
                <a:latin typeface="Tahoma" charset="0"/>
              </a:defRPr>
            </a:lvl1pPr>
            <a:lvl2pPr marL="742950" indent="-285750" defTabSz="911225" eaLnBrk="0" hangingPunct="0">
              <a:defRPr sz="3200">
                <a:solidFill>
                  <a:schemeClr val="tx1"/>
                </a:solidFill>
                <a:latin typeface="Tahoma" charset="0"/>
              </a:defRPr>
            </a:lvl2pPr>
            <a:lvl3pPr marL="1143000" indent="-228600" defTabSz="911225" eaLnBrk="0" hangingPunct="0">
              <a:defRPr sz="3200">
                <a:solidFill>
                  <a:schemeClr val="tx1"/>
                </a:solidFill>
                <a:latin typeface="Tahoma" charset="0"/>
              </a:defRPr>
            </a:lvl3pPr>
            <a:lvl4pPr marL="1600200" indent="-228600" defTabSz="911225" eaLnBrk="0" hangingPunct="0">
              <a:defRPr sz="3200">
                <a:solidFill>
                  <a:schemeClr val="tx1"/>
                </a:solidFill>
                <a:latin typeface="Tahoma" charset="0"/>
              </a:defRPr>
            </a:lvl4pPr>
            <a:lvl5pPr marL="2057400" indent="-228600" defTabSz="911225" eaLnBrk="0" hangingPunct="0">
              <a:defRPr sz="3200">
                <a:solidFill>
                  <a:schemeClr val="tx1"/>
                </a:solidFill>
                <a:latin typeface="Tahoma" charset="0"/>
              </a:defRPr>
            </a:lvl5pPr>
            <a:lvl6pPr marL="25146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6pPr>
            <a:lvl7pPr marL="29718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7pPr>
            <a:lvl8pPr marL="34290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8pPr>
            <a:lvl9pPr marL="3886200" indent="-228600" defTabSz="911225"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9pPr>
          </a:lstStyle>
          <a:p>
            <a:pPr algn="r" eaLnBrk="1" hangingPunct="1">
              <a:lnSpc>
                <a:spcPct val="100000"/>
              </a:lnSpc>
              <a:spcBef>
                <a:spcPct val="0"/>
              </a:spcBef>
              <a:buClrTx/>
              <a:buSzTx/>
              <a:buFont typeface="Wingdings" pitchFamily="2" charset="2"/>
              <a:buNone/>
            </a:pPr>
            <a:endParaRPr lang="en-US" altLang="en-US" sz="1200" dirty="0">
              <a:latin typeface="Arial" charset="0"/>
            </a:endParaRPr>
          </a:p>
        </p:txBody>
      </p:sp>
    </p:spTree>
    <p:extLst>
      <p:ext uri="{BB962C8B-B14F-4D97-AF65-F5344CB8AC3E}">
        <p14:creationId xmlns:p14="http://schemas.microsoft.com/office/powerpoint/2010/main" val="3643560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87043" name="Rectangle 6"/>
          <p:cNvSpPr>
            <a:spLocks noGrp="1" noChangeArrowheads="1"/>
          </p:cNvSpPr>
          <p:nvPr>
            <p:ph type="ftr" sz="quarter" idx="4"/>
          </p:nvPr>
        </p:nvSpPr>
        <p:spPr bwMode="auto">
          <a:xfrm>
            <a:off x="0" y="8829967"/>
            <a:ext cx="3037840" cy="464820"/>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870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8E4665-7FB8-43D1-BD7F-37172C9F4269}" type="slidenum">
              <a:rPr lang="en-US" smtClean="0"/>
              <a:pPr fontAlgn="base">
                <a:spcBef>
                  <a:spcPct val="0"/>
                </a:spcBef>
                <a:spcAft>
                  <a:spcPct val="0"/>
                </a:spcAft>
                <a:defRPr/>
              </a:pPr>
              <a:t>10</a:t>
            </a:fld>
            <a:endParaRPr lang="en-US" dirty="0" smtClean="0"/>
          </a:p>
        </p:txBody>
      </p:sp>
      <p:sp>
        <p:nvSpPr>
          <p:cNvPr id="880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70" name="Rectangle 3"/>
          <p:cNvSpPr>
            <a:spLocks noGrp="1" noChangeArrowheads="1"/>
          </p:cNvSpPr>
          <p:nvPr>
            <p:ph type="body" idx="1"/>
          </p:nvPr>
        </p:nvSpPr>
        <p:spPr bwMode="auto">
          <a:xfrm>
            <a:off x="701040" y="4415790"/>
            <a:ext cx="5775960" cy="4183380"/>
          </a:xfrm>
          <a:noFill/>
        </p:spPr>
        <p:txBody>
          <a:bodyPr wrap="square" numCol="1" anchor="t" anchorCtr="0" compatLnSpc="1">
            <a:prstTxWarp prst="textNoShape">
              <a:avLst/>
            </a:prstTxWarp>
          </a:bodyPr>
          <a:lstStyle/>
          <a:p>
            <a:r>
              <a:rPr lang="en-US" altLang="en-US" sz="1600" b="0" dirty="0" smtClean="0"/>
              <a:t>Referral</a:t>
            </a:r>
            <a:r>
              <a:rPr lang="en-US" altLang="en-US" sz="1600" b="0" baseline="0" dirty="0" smtClean="0"/>
              <a:t> is the first step in the EIP process.</a:t>
            </a:r>
          </a:p>
          <a:p>
            <a:endParaRPr lang="en-US" altLang="en-US" sz="1600" b="1" baseline="0" dirty="0" smtClean="0"/>
          </a:p>
          <a:p>
            <a:pPr marL="171450" indent="-171450">
              <a:spcBef>
                <a:spcPts val="600"/>
              </a:spcBef>
              <a:buFont typeface="Arial" panose="020B0604020202020204" pitchFamily="34" charset="0"/>
              <a:buChar char="•"/>
            </a:pPr>
            <a:r>
              <a:rPr lang="en-US" altLang="en-US" dirty="0" smtClean="0"/>
              <a:t>Parents </a:t>
            </a:r>
            <a:r>
              <a:rPr lang="en-US" altLang="en-US" dirty="0"/>
              <a:t>are often the first to notice a problem and can refer their child to the EIO directly or with assistance of a doctor or another trusted professional.   </a:t>
            </a:r>
          </a:p>
          <a:p>
            <a:pPr marL="171450" marR="0" indent="-171450" algn="l" defTabSz="914400" rtl="0" eaLnBrk="1" fontAlgn="auto" latinLnBrk="0" hangingPunct="1">
              <a:spcBef>
                <a:spcPts val="600"/>
              </a:spcBef>
              <a:buClrTx/>
              <a:buSzTx/>
              <a:buFont typeface="Arial" panose="020B0604020202020204" pitchFamily="34" charset="0"/>
              <a:buChar char="•"/>
              <a:tabLst/>
              <a:defRPr/>
            </a:pPr>
            <a:r>
              <a:rPr lang="en-US" altLang="en-US" dirty="0" smtClean="0"/>
              <a:t>New York State Public Health Law requires certain professionals (e.g., hospitals, child care, healthcare providers, etc.) to refer infants and toddlers to the EIO if a problem with a suspected developmental delay or a condition likely to result in a developmental delay (such as; Down syndrome, Fetal Alcohol syndrome) is suspected,</a:t>
            </a:r>
            <a:r>
              <a:rPr lang="en-US" altLang="en-US" baseline="0" dirty="0" smtClean="0"/>
              <a:t> however; these referrals cannot be made when the parent objects to such referral.</a:t>
            </a:r>
            <a:endParaRPr lang="en-US" altLang="en-US" dirty="0" smtClean="0"/>
          </a:p>
          <a:p>
            <a:pPr marL="0" marR="0" indent="0" algn="l" defTabSz="914400" rtl="0" eaLnBrk="1" fontAlgn="auto" latinLnBrk="0" hangingPunct="1">
              <a:lnSpc>
                <a:spcPct val="100000"/>
              </a:lnSpc>
              <a:spcBef>
                <a:spcPct val="0"/>
              </a:spcBef>
              <a:spcAft>
                <a:spcPts val="0"/>
              </a:spcAft>
              <a:buClrTx/>
              <a:buSzTx/>
              <a:buFontTx/>
              <a:buNone/>
              <a:tabLst/>
              <a:defRPr/>
            </a:pPr>
            <a:endParaRPr lang="en-US" altLang="en-US" sz="1600" dirty="0" smtClean="0"/>
          </a:p>
        </p:txBody>
      </p:sp>
    </p:spTree>
    <p:extLst>
      <p:ext uri="{BB962C8B-B14F-4D97-AF65-F5344CB8AC3E}">
        <p14:creationId xmlns:p14="http://schemas.microsoft.com/office/powerpoint/2010/main" val="108286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FBA73-30FC-4C4A-A957-ABA418BB523E}" type="datetime1">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64537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E55B2-FA08-4F0E-BC3A-C72DE5D1ED78}" type="datetime1">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194138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9D7AC-037B-4F4D-B996-7B61C11547D5}" type="datetime1">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68198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5FEDA-9A7F-4E5D-B340-CD2BFA069187}" type="datetime1">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40D3BF96-6EF6-411B-8B58-36B2AD10BFDE}" type="slidenum">
              <a:rPr lang="en-US" smtClean="0"/>
              <a:pPr/>
              <a:t>‹#›</a:t>
            </a:fld>
            <a:endParaRPr lang="en-US" dirty="0"/>
          </a:p>
        </p:txBody>
      </p:sp>
    </p:spTree>
    <p:extLst>
      <p:ext uri="{BB962C8B-B14F-4D97-AF65-F5344CB8AC3E}">
        <p14:creationId xmlns:p14="http://schemas.microsoft.com/office/powerpoint/2010/main" val="116221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F65A5-2EBF-4A93-8CD8-19AAD4501623}" type="datetime1">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104376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6F926-0624-4ECE-91B4-610FC52E62D0}" type="datetime1">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236454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2ADCE-1CA1-4A8D-9342-886F9E394C2A}" type="datetime1">
              <a:rPr lang="en-US" smtClean="0"/>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135561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7729E-C6C5-4EBA-B545-B199880E22A0}" type="datetime1">
              <a:rPr lang="en-US" smtClean="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68082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1E811-82D3-4C92-A0E8-8D874304E866}" type="datetime1">
              <a:rPr lang="en-US" smtClean="0"/>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5813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8CA8C-2D7A-48D4-B4BB-AAE25D1DDD0D}" type="datetime1">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237247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305A2-F2C8-4378-AD7B-F9FCF7E89839}" type="datetime1">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3BF96-6EF6-411B-8B58-36B2AD10BFDE}" type="slidenum">
              <a:rPr lang="en-US" smtClean="0"/>
              <a:t>‹#›</a:t>
            </a:fld>
            <a:endParaRPr lang="en-US" dirty="0"/>
          </a:p>
        </p:txBody>
      </p:sp>
    </p:spTree>
    <p:extLst>
      <p:ext uri="{BB962C8B-B14F-4D97-AF65-F5344CB8AC3E}">
        <p14:creationId xmlns:p14="http://schemas.microsoft.com/office/powerpoint/2010/main" val="339370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A6839-7330-44C0-9450-02D447E2FAC8}" type="datetime1">
              <a:rPr lang="en-US" smtClean="0"/>
              <a:t>8/31/2016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3BF96-6EF6-411B-8B58-36B2AD10BFDE}" type="slidenum">
              <a:rPr lang="en-US" smtClean="0"/>
              <a:t>‹#›</a:t>
            </a:fld>
            <a:endParaRPr lang="en-US" dirty="0"/>
          </a:p>
        </p:txBody>
      </p:sp>
    </p:spTree>
    <p:extLst>
      <p:ext uri="{BB962C8B-B14F-4D97-AF65-F5344CB8AC3E}">
        <p14:creationId xmlns:p14="http://schemas.microsoft.com/office/powerpoint/2010/main" val="60151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s://www.eilearningnetwork.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DRAFT </a:t>
            </a:r>
            <a:br>
              <a:rPr lang="en-US" smtClean="0"/>
            </a:br>
            <a:r>
              <a:rPr lang="en-US" smtClean="0"/>
              <a:t>Training for Health Home Care Managers</a:t>
            </a:r>
            <a:endParaRPr lang="en-US" dirty="0"/>
          </a:p>
        </p:txBody>
      </p:sp>
      <p:sp>
        <p:nvSpPr>
          <p:cNvPr id="3" name="Subtitle 2"/>
          <p:cNvSpPr>
            <a:spLocks noGrp="1"/>
          </p:cNvSpPr>
          <p:nvPr>
            <p:ph type="subTitle" idx="1"/>
          </p:nvPr>
        </p:nvSpPr>
        <p:spPr/>
        <p:txBody>
          <a:bodyPr>
            <a:normAutofit/>
          </a:bodyPr>
          <a:lstStyle/>
          <a:p>
            <a:r>
              <a:rPr lang="en-US" sz="4000" smtClean="0"/>
              <a:t>Early Intervention Program</a:t>
            </a:r>
            <a:endParaRPr lang="en-US" sz="4000" dirty="0"/>
          </a:p>
        </p:txBody>
      </p:sp>
      <p:sp>
        <p:nvSpPr>
          <p:cNvPr id="4" name="Slide Number Placeholder 3"/>
          <p:cNvSpPr>
            <a:spLocks noGrp="1"/>
          </p:cNvSpPr>
          <p:nvPr>
            <p:ph type="sldNum" sz="quarter" idx="12"/>
          </p:nvPr>
        </p:nvSpPr>
        <p:spPr/>
        <p:txBody>
          <a:bodyPr/>
          <a:lstStyle/>
          <a:p>
            <a:fld id="{40D3BF96-6EF6-411B-8B58-36B2AD10BFDE}" type="slidenum">
              <a:rPr lang="en-US" smtClean="0"/>
              <a:t>1</a:t>
            </a:fld>
            <a:endParaRPr lang="en-US" dirty="0"/>
          </a:p>
        </p:txBody>
      </p:sp>
    </p:spTree>
    <p:extLst>
      <p:ext uri="{BB962C8B-B14F-4D97-AF65-F5344CB8AC3E}">
        <p14:creationId xmlns:p14="http://schemas.microsoft.com/office/powerpoint/2010/main" val="2860214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fontAlgn="auto" hangingPunct="1">
              <a:spcAft>
                <a:spcPts val="0"/>
              </a:spcAft>
              <a:defRPr/>
            </a:pPr>
            <a:r>
              <a:rPr lang="en-US" dirty="0" smtClean="0"/>
              <a:t>Step 1:  Referral</a:t>
            </a:r>
            <a:endParaRPr lang="en-US" dirty="0"/>
          </a:p>
        </p:txBody>
      </p:sp>
      <p:sp>
        <p:nvSpPr>
          <p:cNvPr id="36869" name="Slide Number Placeholder 7"/>
          <p:cNvSpPr>
            <a:spLocks noGrp="1"/>
          </p:cNvSpPr>
          <p:nvPr>
            <p:ph type="sldNum" sz="quarter" idx="4294967295"/>
          </p:nvPr>
        </p:nvSpPr>
        <p:spPr bwMode="auto">
          <a:xfrm>
            <a:off x="8382000" y="6172200"/>
            <a:ext cx="366713"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D8FD9E8-DFEC-4BDD-B88A-142296BC1808}" type="slidenum">
              <a:rPr lang="en-US" sz="1400" smtClean="0">
                <a:latin typeface="Arial" charset="0"/>
                <a:cs typeface="Arial" charset="0"/>
              </a:rPr>
              <a:pPr fontAlgn="base">
                <a:spcBef>
                  <a:spcPct val="0"/>
                </a:spcBef>
                <a:spcAft>
                  <a:spcPct val="0"/>
                </a:spcAft>
              </a:pPr>
              <a:t>10</a:t>
            </a:fld>
            <a:endParaRPr lang="en-US" sz="1400" dirty="0" smtClean="0">
              <a:latin typeface="Arial" charset="0"/>
              <a:cs typeface="Arial" charset="0"/>
            </a:endParaRPr>
          </a:p>
        </p:txBody>
      </p:sp>
      <p:sp>
        <p:nvSpPr>
          <p:cNvPr id="2" name="Content Placeholder 1"/>
          <p:cNvSpPr>
            <a:spLocks noGrp="1"/>
          </p:cNvSpPr>
          <p:nvPr>
            <p:ph idx="1"/>
          </p:nvPr>
        </p:nvSpPr>
        <p:spPr>
          <a:xfrm>
            <a:off x="685800" y="1828800"/>
            <a:ext cx="7772400" cy="3962400"/>
          </a:xfrm>
        </p:spPr>
        <p:txBody>
          <a:bodyPr/>
          <a:lstStyle/>
          <a:p>
            <a:pPr lvl="0">
              <a:spcBef>
                <a:spcPts val="600"/>
              </a:spcBef>
              <a:spcAft>
                <a:spcPts val="600"/>
              </a:spcAft>
              <a:defRPr/>
            </a:pPr>
            <a:r>
              <a:rPr lang="en-US" sz="2400" dirty="0" smtClean="0"/>
              <a:t>Parents can make a referral for their own child to the EIO in the county in which </a:t>
            </a:r>
            <a:r>
              <a:rPr lang="en-US" sz="2400" smtClean="0"/>
              <a:t>they live</a:t>
            </a:r>
            <a:endParaRPr lang="en-US" sz="2400" dirty="0" smtClean="0"/>
          </a:p>
          <a:p>
            <a:pPr lvl="0">
              <a:spcBef>
                <a:spcPts val="600"/>
              </a:spcBef>
              <a:spcAft>
                <a:spcPts val="600"/>
              </a:spcAft>
              <a:defRPr/>
            </a:pPr>
            <a:r>
              <a:rPr lang="en-US" sz="2400" dirty="0" smtClean="0"/>
              <a:t>Primary </a:t>
            </a:r>
            <a:r>
              <a:rPr lang="en-US" sz="2400" dirty="0"/>
              <a:t>Care </a:t>
            </a:r>
            <a:r>
              <a:rPr lang="en-US" sz="2400" dirty="0" smtClean="0"/>
              <a:t>Physician and certain other </a:t>
            </a:r>
            <a:r>
              <a:rPr lang="en-US" sz="2400" dirty="0"/>
              <a:t>health care professional </a:t>
            </a:r>
            <a:r>
              <a:rPr lang="en-US" sz="2400" dirty="0" smtClean="0"/>
              <a:t>must make referrals when there is a concern about a child’s development, unless the </a:t>
            </a:r>
            <a:r>
              <a:rPr lang="en-US" sz="2400" smtClean="0"/>
              <a:t>parent objects</a:t>
            </a:r>
            <a:endParaRPr lang="en-US" sz="2400" dirty="0"/>
          </a:p>
          <a:p>
            <a:pPr lvl="0">
              <a:spcBef>
                <a:spcPts val="600"/>
              </a:spcBef>
              <a:spcAft>
                <a:spcPts val="600"/>
              </a:spcAft>
              <a:defRPr/>
            </a:pPr>
            <a:r>
              <a:rPr lang="en-US" sz="2400" dirty="0"/>
              <a:t>EIO </a:t>
            </a:r>
            <a:r>
              <a:rPr lang="en-US" sz="2400"/>
              <a:t>receives </a:t>
            </a:r>
            <a:r>
              <a:rPr lang="en-US" sz="2400" smtClean="0"/>
              <a:t>referral</a:t>
            </a:r>
            <a:endParaRPr lang="en-US" sz="2400" dirty="0"/>
          </a:p>
          <a:p>
            <a:pPr lvl="0">
              <a:spcBef>
                <a:spcPts val="600"/>
              </a:spcBef>
              <a:spcAft>
                <a:spcPts val="600"/>
              </a:spcAft>
              <a:defRPr/>
            </a:pPr>
            <a:r>
              <a:rPr lang="en-US" sz="2400" dirty="0"/>
              <a:t>EIO </a:t>
            </a:r>
            <a:r>
              <a:rPr lang="en-US" sz="2400"/>
              <a:t>assigns </a:t>
            </a:r>
            <a:r>
              <a:rPr lang="en-US" sz="2400" smtClean="0"/>
              <a:t>ISC</a:t>
            </a:r>
            <a:endParaRPr lang="en-US" sz="2400" dirty="0"/>
          </a:p>
          <a:p>
            <a:pPr marL="0" lvl="0" indent="0">
              <a:spcBef>
                <a:spcPct val="0"/>
              </a:spcBef>
              <a:buNone/>
              <a:defRPr/>
            </a:pPr>
            <a:endParaRPr lang="en-US" dirty="0"/>
          </a:p>
          <a:p>
            <a:pPr marL="0" lvl="0" indent="0">
              <a:spcBef>
                <a:spcPct val="0"/>
              </a:spcBef>
              <a:buNone/>
              <a:defRPr/>
            </a:pPr>
            <a:endParaRPr lang="en-US" dirty="0"/>
          </a:p>
          <a:p>
            <a:pPr marL="0" indent="0">
              <a:spcBef>
                <a:spcPct val="0"/>
              </a:spcBef>
              <a:buNone/>
              <a:defRPr/>
            </a:pPr>
            <a:endParaRPr lang="en-US" altLang="en-US" dirty="0"/>
          </a:p>
          <a:p>
            <a:endParaRPr lang="en-US" dirty="0"/>
          </a:p>
        </p:txBody>
      </p:sp>
    </p:spTree>
    <p:custDataLst>
      <p:tags r:id="rId1"/>
    </p:custDataLst>
    <p:extLst>
      <p:ext uri="{BB962C8B-B14F-4D97-AF65-F5344CB8AC3E}">
        <p14:creationId xmlns:p14="http://schemas.microsoft.com/office/powerpoint/2010/main" val="1315531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71500" y="457200"/>
            <a:ext cx="8229600" cy="762000"/>
          </a:xfrm>
        </p:spPr>
        <p:txBody>
          <a:bodyPr anchor="t" anchorCtr="0">
            <a:noAutofit/>
          </a:bodyPr>
          <a:lstStyle/>
          <a:p>
            <a:pPr>
              <a:defRPr/>
            </a:pPr>
            <a:r>
              <a:rPr lang="en-US" sz="4000" dirty="0" smtClean="0"/>
              <a:t>Step 2:  Initial </a:t>
            </a:r>
            <a:r>
              <a:rPr lang="en-US" sz="4000" dirty="0"/>
              <a:t>Service </a:t>
            </a:r>
            <a:r>
              <a:rPr lang="en-US" sz="4000" dirty="0" smtClean="0"/>
              <a:t>Coordinator</a:t>
            </a:r>
            <a:br>
              <a:rPr lang="en-US" sz="4000" dirty="0" smtClean="0"/>
            </a:br>
            <a:endParaRPr lang="en-US" sz="1600" dirty="0"/>
          </a:p>
        </p:txBody>
      </p:sp>
      <p:sp>
        <p:nvSpPr>
          <p:cNvPr id="2" name="Slide Number Placeholder 1"/>
          <p:cNvSpPr>
            <a:spLocks noGrp="1"/>
          </p:cNvSpPr>
          <p:nvPr>
            <p:ph type="sldNum" sz="quarter" idx="12"/>
          </p:nvPr>
        </p:nvSpPr>
        <p:spPr/>
        <p:txBody>
          <a:bodyPr/>
          <a:lstStyle/>
          <a:p>
            <a:fld id="{40D3BF96-6EF6-411B-8B58-36B2AD10BFDE}" type="slidenum">
              <a:rPr lang="en-US" smtClean="0"/>
              <a:t>11</a:t>
            </a:fld>
            <a:endParaRPr lang="en-US" dirty="0"/>
          </a:p>
        </p:txBody>
      </p:sp>
      <p:sp>
        <p:nvSpPr>
          <p:cNvPr id="3" name="Rectangle 2"/>
          <p:cNvSpPr/>
          <p:nvPr/>
        </p:nvSpPr>
        <p:spPr>
          <a:xfrm>
            <a:off x="1179871" y="2133600"/>
            <a:ext cx="6705600" cy="3048000"/>
          </a:xfrm>
          <a:prstGeom prst="rect">
            <a:avLst/>
          </a:prstGeom>
        </p:spPr>
        <p:txBody>
          <a:bodyPr wrap="square">
            <a:noAutofit/>
          </a:bodyPr>
          <a:lstStyle/>
          <a:p>
            <a:pPr algn="ctr"/>
            <a:r>
              <a:rPr lang="en-US" altLang="en-US" sz="2400" dirty="0"/>
              <a:t>Is defined in EIP regulations as “the service coordinator designated by the early intervention official upon receipt of a referral of a child thought to be eligible for early intervention services who functions as the service coordinator who participates in the formulation of the Individualized Family </a:t>
            </a:r>
            <a:r>
              <a:rPr lang="en-US" altLang="en-US" sz="2400"/>
              <a:t>Service </a:t>
            </a:r>
            <a:r>
              <a:rPr lang="en-US" altLang="en-US" sz="2400" smtClean="0"/>
              <a:t>Plan.”</a:t>
            </a:r>
            <a:r>
              <a:rPr lang="en-US" altLang="en-US" sz="2400" dirty="0"/>
              <a:t/>
            </a:r>
            <a:br>
              <a:rPr lang="en-US" altLang="en-US" sz="2400" dirty="0"/>
            </a:br>
            <a:endParaRPr lang="en-US" sz="2400" dirty="0"/>
          </a:p>
        </p:txBody>
      </p:sp>
    </p:spTree>
    <p:custDataLst>
      <p:tags r:id="rId1"/>
    </p:custDataLst>
    <p:extLst>
      <p:ext uri="{BB962C8B-B14F-4D97-AF65-F5344CB8AC3E}">
        <p14:creationId xmlns:p14="http://schemas.microsoft.com/office/powerpoint/2010/main" val="778245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ISC Responsibilities</a:t>
            </a:r>
            <a:endParaRPr lang="en-US" dirty="0"/>
          </a:p>
        </p:txBody>
      </p:sp>
      <p:sp>
        <p:nvSpPr>
          <p:cNvPr id="3" name="Content Placeholder 2"/>
          <p:cNvSpPr>
            <a:spLocks noGrp="1"/>
          </p:cNvSpPr>
          <p:nvPr>
            <p:ph idx="1"/>
          </p:nvPr>
        </p:nvSpPr>
        <p:spPr>
          <a:xfrm>
            <a:off x="762000" y="1600200"/>
            <a:ext cx="7924800" cy="4800600"/>
          </a:xfrm>
        </p:spPr>
        <p:txBody>
          <a:bodyPr>
            <a:noAutofit/>
          </a:bodyPr>
          <a:lstStyle/>
          <a:p>
            <a:pPr lvl="0">
              <a:spcBef>
                <a:spcPts val="600"/>
              </a:spcBef>
            </a:pPr>
            <a:r>
              <a:rPr lang="en-US" sz="2400" dirty="0"/>
              <a:t>Acts as the primary point of contact for the family from the time of the referral to the Initial IFSP </a:t>
            </a:r>
            <a:r>
              <a:rPr lang="en-US" sz="2400" dirty="0" smtClean="0"/>
              <a:t>meeting</a:t>
            </a:r>
          </a:p>
          <a:p>
            <a:pPr>
              <a:spcBef>
                <a:spcPts val="600"/>
              </a:spcBef>
            </a:pPr>
            <a:r>
              <a:rPr lang="en-US" sz="2400" dirty="0"/>
              <a:t>Explains </a:t>
            </a:r>
            <a:r>
              <a:rPr lang="en-US" sz="2400" dirty="0" smtClean="0"/>
              <a:t>the </a:t>
            </a:r>
            <a:r>
              <a:rPr lang="en-US" sz="2400" dirty="0"/>
              <a:t>EIP and helps </a:t>
            </a:r>
            <a:r>
              <a:rPr lang="en-US" sz="2400" dirty="0" smtClean="0"/>
              <a:t>parents </a:t>
            </a:r>
            <a:r>
              <a:rPr lang="en-US" sz="2400" dirty="0"/>
              <a:t>understand their </a:t>
            </a:r>
            <a:r>
              <a:rPr lang="en-US" sz="2400" dirty="0" smtClean="0"/>
              <a:t>due process </a:t>
            </a:r>
            <a:r>
              <a:rPr lang="en-US" sz="2400" dirty="0"/>
              <a:t>rights</a:t>
            </a:r>
          </a:p>
          <a:p>
            <a:pPr>
              <a:spcBef>
                <a:spcPts val="600"/>
              </a:spcBef>
            </a:pPr>
            <a:r>
              <a:rPr lang="en-US" sz="2400" b="1" dirty="0"/>
              <a:t>Discusses the use of the family’s private insurance and/or Medicaid, and obtains all health insurance information </a:t>
            </a:r>
            <a:endParaRPr lang="en-US" sz="2400" dirty="0"/>
          </a:p>
          <a:p>
            <a:pPr>
              <a:spcBef>
                <a:spcPts val="600"/>
              </a:spcBef>
            </a:pPr>
            <a:r>
              <a:rPr lang="en-US" sz="2400" dirty="0"/>
              <a:t>Assists the family with applying </a:t>
            </a:r>
            <a:r>
              <a:rPr lang="en-US" sz="2400" dirty="0" smtClean="0"/>
              <a:t>for any </a:t>
            </a:r>
            <a:r>
              <a:rPr lang="en-US" sz="2400" dirty="0"/>
              <a:t>health benefit programs for which they may be </a:t>
            </a:r>
            <a:r>
              <a:rPr lang="en-US" sz="2400" dirty="0" smtClean="0"/>
              <a:t>eligible</a:t>
            </a:r>
          </a:p>
          <a:p>
            <a:pPr>
              <a:spcBef>
                <a:spcPts val="600"/>
              </a:spcBef>
              <a:defRPr/>
            </a:pPr>
            <a:r>
              <a:rPr lang="en-US" sz="2400" dirty="0"/>
              <a:t>Coordinates </a:t>
            </a:r>
            <a:r>
              <a:rPr lang="en-US" sz="2400" dirty="0" smtClean="0"/>
              <a:t>the </a:t>
            </a:r>
            <a:r>
              <a:rPr lang="en-US" sz="2400" dirty="0"/>
              <a:t>planning of the evaluation and helps parents select an evaluator from an approved evaluator list</a:t>
            </a:r>
          </a:p>
          <a:p>
            <a:pPr lvl="0">
              <a:spcBef>
                <a:spcPts val="600"/>
              </a:spcBef>
              <a:defRPr/>
            </a:pPr>
            <a:r>
              <a:rPr lang="en-US" sz="2400" dirty="0"/>
              <a:t>Coordinates with medical and health care providers</a:t>
            </a:r>
          </a:p>
          <a:p>
            <a:endParaRPr lang="en-US" sz="2400" dirty="0"/>
          </a:p>
          <a:p>
            <a:pPr lvl="0"/>
            <a:endParaRPr lang="en-US" dirty="0"/>
          </a:p>
          <a:p>
            <a:endParaRPr lang="en-US" dirty="0" smtClean="0"/>
          </a:p>
        </p:txBody>
      </p:sp>
      <p:sp>
        <p:nvSpPr>
          <p:cNvPr id="5" name="Slide Number Placeholder 4"/>
          <p:cNvSpPr>
            <a:spLocks noGrp="1"/>
          </p:cNvSpPr>
          <p:nvPr>
            <p:ph type="sldNum" sz="quarter" idx="12"/>
          </p:nvPr>
        </p:nvSpPr>
        <p:spPr/>
        <p:txBody>
          <a:bodyPr/>
          <a:lstStyle/>
          <a:p>
            <a:fld id="{40D3BF96-6EF6-411B-8B58-36B2AD10BFDE}" type="slidenum">
              <a:rPr lang="en-US" smtClean="0"/>
              <a:t>12</a:t>
            </a:fld>
            <a:endParaRPr lang="en-US" dirty="0"/>
          </a:p>
        </p:txBody>
      </p:sp>
    </p:spTree>
    <p:extLst>
      <p:ext uri="{BB962C8B-B14F-4D97-AF65-F5344CB8AC3E}">
        <p14:creationId xmlns:p14="http://schemas.microsoft.com/office/powerpoint/2010/main" val="3306482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fontAlgn="auto" hangingPunct="1">
              <a:spcAft>
                <a:spcPts val="0"/>
              </a:spcAft>
              <a:defRPr/>
            </a:pPr>
            <a:r>
              <a:rPr lang="en-US" dirty="0" smtClean="0"/>
              <a:t>ISC Responsibilities (cont’d.)</a:t>
            </a:r>
            <a:endParaRPr lang="en-US" dirty="0"/>
          </a:p>
        </p:txBody>
      </p:sp>
      <p:sp>
        <p:nvSpPr>
          <p:cNvPr id="36869" name="Slide Number Placeholder 7"/>
          <p:cNvSpPr>
            <a:spLocks noGrp="1"/>
          </p:cNvSpPr>
          <p:nvPr>
            <p:ph type="sldNum" sz="quarter" idx="4294967295"/>
          </p:nvPr>
        </p:nvSpPr>
        <p:spPr bwMode="auto">
          <a:xfrm>
            <a:off x="7010400" y="6172200"/>
            <a:ext cx="1738313"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D8FD9E8-DFEC-4BDD-B88A-142296BC1808}" type="slidenum">
              <a:rPr lang="en-US" sz="1400" smtClean="0">
                <a:latin typeface="Arial" charset="0"/>
                <a:cs typeface="Arial" charset="0"/>
              </a:rPr>
              <a:pPr fontAlgn="base">
                <a:spcBef>
                  <a:spcPct val="0"/>
                </a:spcBef>
                <a:spcAft>
                  <a:spcPct val="0"/>
                </a:spcAft>
              </a:pPr>
              <a:t>13</a:t>
            </a:fld>
            <a:endParaRPr lang="en-US" sz="1400" dirty="0" smtClean="0">
              <a:latin typeface="Arial" charset="0"/>
              <a:cs typeface="Arial" charset="0"/>
            </a:endParaRPr>
          </a:p>
        </p:txBody>
      </p:sp>
      <p:sp>
        <p:nvSpPr>
          <p:cNvPr id="2" name="Content Placeholder 1"/>
          <p:cNvSpPr>
            <a:spLocks noGrp="1"/>
          </p:cNvSpPr>
          <p:nvPr>
            <p:ph idx="1"/>
          </p:nvPr>
        </p:nvSpPr>
        <p:spPr>
          <a:xfrm>
            <a:off x="685800" y="1828800"/>
            <a:ext cx="7772400" cy="3962400"/>
          </a:xfrm>
        </p:spPr>
        <p:txBody>
          <a:bodyPr>
            <a:noAutofit/>
          </a:bodyPr>
          <a:lstStyle/>
          <a:p>
            <a:pPr>
              <a:spcBef>
                <a:spcPts val="600"/>
              </a:spcBef>
              <a:defRPr/>
            </a:pPr>
            <a:r>
              <a:rPr lang="en-US" sz="2400" dirty="0" smtClean="0"/>
              <a:t>Helps to ensure </a:t>
            </a:r>
            <a:r>
              <a:rPr lang="en-US" sz="2400" dirty="0"/>
              <a:t>that the </a:t>
            </a:r>
            <a:r>
              <a:rPr lang="en-US" sz="2400" dirty="0" smtClean="0"/>
              <a:t>federally-required </a:t>
            </a:r>
            <a:r>
              <a:rPr lang="en-US" sz="2400" dirty="0"/>
              <a:t>timeline of </a:t>
            </a:r>
            <a:r>
              <a:rPr lang="en-US" altLang="en-US" sz="2400" dirty="0">
                <a:cs typeface="Arial" charset="0"/>
              </a:rPr>
              <a:t>45 days between the child’s referral to the EIP and the date of the initial IFSP meeting is </a:t>
            </a:r>
            <a:r>
              <a:rPr lang="en-US" altLang="en-US" sz="2400" dirty="0" smtClean="0">
                <a:cs typeface="Arial" charset="0"/>
              </a:rPr>
              <a:t>met</a:t>
            </a:r>
          </a:p>
          <a:p>
            <a:pPr lvl="0">
              <a:spcBef>
                <a:spcPts val="600"/>
              </a:spcBef>
              <a:defRPr/>
            </a:pPr>
            <a:r>
              <a:rPr lang="en-US" sz="2400" dirty="0"/>
              <a:t>In conjunction with the evaluator, notifies </a:t>
            </a:r>
            <a:r>
              <a:rPr lang="en-US" sz="2400" dirty="0" smtClean="0"/>
              <a:t>OPWDD </a:t>
            </a:r>
            <a:r>
              <a:rPr lang="en-US" sz="2400" dirty="0"/>
              <a:t>if a child is thought to be potentially </a:t>
            </a:r>
            <a:r>
              <a:rPr lang="en-US" sz="2400" dirty="0" smtClean="0"/>
              <a:t>eligible for OPWDD services</a:t>
            </a:r>
            <a:endParaRPr lang="en-US" sz="2400" dirty="0"/>
          </a:p>
          <a:p>
            <a:pPr lvl="0">
              <a:spcBef>
                <a:spcPts val="600"/>
              </a:spcBef>
              <a:defRPr/>
            </a:pPr>
            <a:r>
              <a:rPr lang="en-US" sz="2400" dirty="0" smtClean="0"/>
              <a:t>Attends </a:t>
            </a:r>
            <a:r>
              <a:rPr lang="en-US" sz="2400" dirty="0"/>
              <a:t>and participates in the Initial IFSP meeting</a:t>
            </a:r>
          </a:p>
          <a:p>
            <a:pPr>
              <a:spcBef>
                <a:spcPct val="0"/>
              </a:spcBef>
              <a:defRPr/>
            </a:pPr>
            <a:endParaRPr lang="en-US" sz="2400" dirty="0"/>
          </a:p>
          <a:p>
            <a:pPr lvl="0">
              <a:spcBef>
                <a:spcPct val="0"/>
              </a:spcBef>
              <a:defRPr/>
            </a:pPr>
            <a:endParaRPr lang="en-US" dirty="0"/>
          </a:p>
          <a:p>
            <a:pPr>
              <a:spcBef>
                <a:spcPct val="0"/>
              </a:spcBef>
              <a:defRPr/>
            </a:pPr>
            <a:endParaRPr lang="en-US" dirty="0" smtClean="0"/>
          </a:p>
          <a:p>
            <a:pPr>
              <a:spcBef>
                <a:spcPct val="0"/>
              </a:spcBef>
              <a:defRPr/>
            </a:pPr>
            <a:endParaRPr lang="en-US" dirty="0"/>
          </a:p>
          <a:p>
            <a:pPr marL="0" lvl="0" indent="0">
              <a:spcBef>
                <a:spcPct val="0"/>
              </a:spcBef>
              <a:buNone/>
              <a:defRPr/>
            </a:pPr>
            <a:endParaRPr lang="en-US" dirty="0"/>
          </a:p>
          <a:p>
            <a:pPr marL="0" indent="0">
              <a:spcBef>
                <a:spcPct val="0"/>
              </a:spcBef>
              <a:buNone/>
              <a:defRPr/>
            </a:pPr>
            <a:endParaRPr lang="en-US" altLang="en-US" dirty="0"/>
          </a:p>
          <a:p>
            <a:endParaRPr lang="en-US" dirty="0"/>
          </a:p>
        </p:txBody>
      </p:sp>
    </p:spTree>
    <p:custDataLst>
      <p:tags r:id="rId1"/>
    </p:custDataLst>
    <p:extLst>
      <p:ext uri="{BB962C8B-B14F-4D97-AF65-F5344CB8AC3E}">
        <p14:creationId xmlns:p14="http://schemas.microsoft.com/office/powerpoint/2010/main" val="2335447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ISC Responsibilities:  Collection of Insurance Information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0" indent="0">
              <a:spcBef>
                <a:spcPts val="600"/>
              </a:spcBef>
              <a:buNone/>
            </a:pPr>
            <a:r>
              <a:rPr lang="en-US" sz="2400" dirty="0" smtClean="0"/>
              <a:t>At the initial visit with the family, the ISC will:</a:t>
            </a:r>
          </a:p>
          <a:p>
            <a:pPr>
              <a:spcBef>
                <a:spcPts val="600"/>
              </a:spcBef>
            </a:pPr>
            <a:r>
              <a:rPr lang="en-US" sz="2400" dirty="0" smtClean="0"/>
              <a:t>Discuss with families the requirements for collecting their insurance information and that insurance can only be used when their plan/policy is “regulated” by New York State Insurance Law</a:t>
            </a:r>
          </a:p>
          <a:p>
            <a:pPr>
              <a:spcBef>
                <a:spcPts val="600"/>
              </a:spcBef>
            </a:pPr>
            <a:r>
              <a:rPr lang="en-US" sz="2400" dirty="0" smtClean="0"/>
              <a:t>Explain the protections afforded to families under Insurance Law for regulated plans</a:t>
            </a:r>
          </a:p>
          <a:p>
            <a:pPr>
              <a:spcBef>
                <a:spcPts val="600"/>
              </a:spcBef>
            </a:pPr>
            <a:r>
              <a:rPr lang="en-US" sz="2400" dirty="0" smtClean="0"/>
              <a:t>Inform families that they can provide written consent for their “non-regulated” insurance to be billed, and  ensure they are aware of the potential risks</a:t>
            </a:r>
          </a:p>
          <a:p>
            <a:pPr>
              <a:spcBef>
                <a:spcPts val="600"/>
              </a:spcBef>
            </a:pPr>
            <a:r>
              <a:rPr lang="en-US" sz="2400" dirty="0" smtClean="0"/>
              <a:t>Assist families in determining whether their insurance plan is regulated or non-regulated, if they are uncertain</a:t>
            </a:r>
          </a:p>
        </p:txBody>
      </p:sp>
      <p:sp>
        <p:nvSpPr>
          <p:cNvPr id="5" name="Slide Number Placeholder 4"/>
          <p:cNvSpPr>
            <a:spLocks noGrp="1"/>
          </p:cNvSpPr>
          <p:nvPr>
            <p:ph type="sldNum" sz="quarter" idx="12"/>
          </p:nvPr>
        </p:nvSpPr>
        <p:spPr/>
        <p:txBody>
          <a:bodyPr/>
          <a:lstStyle/>
          <a:p>
            <a:fld id="{40D3BF96-6EF6-411B-8B58-36B2AD10BFDE}" type="slidenum">
              <a:rPr lang="en-US" smtClean="0"/>
              <a:t>14</a:t>
            </a:fld>
            <a:endParaRPr lang="en-US" dirty="0"/>
          </a:p>
        </p:txBody>
      </p:sp>
    </p:spTree>
    <p:extLst>
      <p:ext uri="{BB962C8B-B14F-4D97-AF65-F5344CB8AC3E}">
        <p14:creationId xmlns:p14="http://schemas.microsoft.com/office/powerpoint/2010/main" val="235820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ISC Responsibilities:  Collection of Insurance Information (cont’d.)</a:t>
            </a:r>
            <a:endParaRPr lang="en-US" dirty="0"/>
          </a:p>
        </p:txBody>
      </p:sp>
      <p:sp>
        <p:nvSpPr>
          <p:cNvPr id="3" name="Content Placeholder 2"/>
          <p:cNvSpPr>
            <a:spLocks noGrp="1"/>
          </p:cNvSpPr>
          <p:nvPr>
            <p:ph idx="1"/>
          </p:nvPr>
        </p:nvSpPr>
        <p:spPr>
          <a:xfrm>
            <a:off x="457200" y="1828800"/>
            <a:ext cx="8229600" cy="4114800"/>
          </a:xfrm>
        </p:spPr>
        <p:txBody>
          <a:bodyPr>
            <a:normAutofit/>
          </a:bodyPr>
          <a:lstStyle/>
          <a:p>
            <a:pPr>
              <a:spcBef>
                <a:spcPts val="600"/>
              </a:spcBef>
            </a:pPr>
            <a:r>
              <a:rPr lang="en-US" sz="2400" dirty="0" smtClean="0"/>
              <a:t>Complete all required third party insurance forms and paperwork </a:t>
            </a:r>
          </a:p>
          <a:p>
            <a:pPr>
              <a:spcBef>
                <a:spcPts val="600"/>
              </a:spcBef>
            </a:pPr>
            <a:r>
              <a:rPr lang="en-US" sz="2400" dirty="0" smtClean="0"/>
              <a:t>Accurately enter into the New York Early Intervention System (NYEIS) all commercial insurance and Medicaid policy information</a:t>
            </a:r>
          </a:p>
          <a:p>
            <a:pPr>
              <a:spcBef>
                <a:spcPts val="600"/>
              </a:spcBef>
            </a:pPr>
            <a:r>
              <a:rPr lang="en-US" sz="2400" dirty="0" smtClean="0"/>
              <a:t>Confirm/update all third party insurance information with the family on a frequent basis</a:t>
            </a:r>
          </a:p>
          <a:p>
            <a:pPr>
              <a:spcBef>
                <a:spcPts val="600"/>
              </a:spcBef>
            </a:pPr>
            <a:r>
              <a:rPr lang="en-US" sz="2400" dirty="0" smtClean="0"/>
              <a:t>Ensure that the child’s service providers receive the most current insurance information</a:t>
            </a:r>
          </a:p>
          <a:p>
            <a:pPr>
              <a:spcBef>
                <a:spcPts val="600"/>
              </a:spcBef>
            </a:pPr>
            <a:endParaRPr lang="en-US" sz="2400" dirty="0" smtClean="0"/>
          </a:p>
        </p:txBody>
      </p:sp>
      <p:sp>
        <p:nvSpPr>
          <p:cNvPr id="5" name="Slide Number Placeholder 4"/>
          <p:cNvSpPr>
            <a:spLocks noGrp="1"/>
          </p:cNvSpPr>
          <p:nvPr>
            <p:ph type="sldNum" sz="quarter" idx="12"/>
          </p:nvPr>
        </p:nvSpPr>
        <p:spPr/>
        <p:txBody>
          <a:bodyPr/>
          <a:lstStyle/>
          <a:p>
            <a:fld id="{40D3BF96-6EF6-411B-8B58-36B2AD10BFDE}" type="slidenum">
              <a:rPr lang="en-US" smtClean="0"/>
              <a:t>15</a:t>
            </a:fld>
            <a:endParaRPr lang="en-US" dirty="0"/>
          </a:p>
        </p:txBody>
      </p:sp>
    </p:spTree>
    <p:extLst>
      <p:ext uri="{BB962C8B-B14F-4D97-AF65-F5344CB8AC3E}">
        <p14:creationId xmlns:p14="http://schemas.microsoft.com/office/powerpoint/2010/main" val="944787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Multidisciplinary </a:t>
            </a:r>
            <a:r>
              <a:rPr lang="en-US" dirty="0" smtClean="0"/>
              <a:t>Evaluation</a:t>
            </a:r>
            <a:endParaRPr lang="en-US" dirty="0"/>
          </a:p>
        </p:txBody>
      </p:sp>
      <p:sp>
        <p:nvSpPr>
          <p:cNvPr id="3" name="Content Placeholder 2"/>
          <p:cNvSpPr>
            <a:spLocks noGrp="1"/>
          </p:cNvSpPr>
          <p:nvPr>
            <p:ph idx="1"/>
          </p:nvPr>
        </p:nvSpPr>
        <p:spPr>
          <a:xfrm>
            <a:off x="533400" y="1371600"/>
            <a:ext cx="8229600" cy="5029200"/>
          </a:xfrm>
        </p:spPr>
        <p:txBody>
          <a:bodyPr>
            <a:noAutofit/>
          </a:bodyPr>
          <a:lstStyle/>
          <a:p>
            <a:pPr marL="0" indent="0">
              <a:spcBef>
                <a:spcPts val="600"/>
              </a:spcBef>
              <a:spcAft>
                <a:spcPts val="600"/>
              </a:spcAft>
              <a:buNone/>
            </a:pPr>
            <a:r>
              <a:rPr lang="en-US" sz="2400" dirty="0" smtClean="0"/>
              <a:t>Only a </a:t>
            </a:r>
            <a:r>
              <a:rPr lang="en-US" sz="2400" b="1" dirty="0" smtClean="0"/>
              <a:t>Multidisciplinary </a:t>
            </a:r>
            <a:r>
              <a:rPr lang="en-US" sz="2400" b="1" dirty="0"/>
              <a:t>Evaluation</a:t>
            </a:r>
            <a:r>
              <a:rPr lang="en-US" sz="2400" dirty="0"/>
              <a:t> </a:t>
            </a:r>
            <a:r>
              <a:rPr lang="en-US" sz="2400" dirty="0" smtClean="0"/>
              <a:t>can determine eligibility.  It includes</a:t>
            </a:r>
            <a:r>
              <a:rPr lang="en-US" sz="2400" dirty="0"/>
              <a:t>:</a:t>
            </a:r>
          </a:p>
          <a:p>
            <a:pPr>
              <a:spcBef>
                <a:spcPts val="600"/>
              </a:spcBef>
              <a:spcAft>
                <a:spcPts val="600"/>
              </a:spcAft>
            </a:pPr>
            <a:r>
              <a:rPr lang="en-US" sz="2000" dirty="0" smtClean="0"/>
              <a:t>Use of appropriate standardized evaluation and assessment instruments by two or more qualified professionals to assess the 5 developmental domains:  physical</a:t>
            </a:r>
            <a:r>
              <a:rPr lang="en-US" sz="2000" dirty="0"/>
              <a:t>, cognitive, communication, social-emotional, and </a:t>
            </a:r>
            <a:r>
              <a:rPr lang="en-US" sz="2000" dirty="0" smtClean="0"/>
              <a:t>adaptive</a:t>
            </a:r>
            <a:endParaRPr lang="en-US" sz="2000" dirty="0"/>
          </a:p>
          <a:p>
            <a:pPr>
              <a:spcBef>
                <a:spcPts val="600"/>
              </a:spcBef>
              <a:spcAft>
                <a:spcPts val="600"/>
              </a:spcAft>
            </a:pPr>
            <a:r>
              <a:rPr lang="en-US" sz="2000" dirty="0"/>
              <a:t>Assessment of the child’s health status (e.g., vision and hearing screening, and neurological assessment), and review of health records</a:t>
            </a:r>
          </a:p>
          <a:p>
            <a:pPr>
              <a:spcBef>
                <a:spcPts val="600"/>
              </a:spcBef>
              <a:spcAft>
                <a:spcPts val="600"/>
              </a:spcAft>
            </a:pPr>
            <a:r>
              <a:rPr lang="en-US" sz="2000" dirty="0"/>
              <a:t>Use of Informed Clinical Opinion and direct observation</a:t>
            </a:r>
          </a:p>
          <a:p>
            <a:pPr>
              <a:spcBef>
                <a:spcPts val="600"/>
              </a:spcBef>
              <a:spcAft>
                <a:spcPts val="600"/>
              </a:spcAft>
            </a:pPr>
            <a:r>
              <a:rPr lang="en-US" sz="2000" dirty="0"/>
              <a:t>Parent Interview</a:t>
            </a:r>
          </a:p>
          <a:p>
            <a:pPr>
              <a:spcBef>
                <a:spcPts val="600"/>
              </a:spcBef>
              <a:spcAft>
                <a:spcPts val="600"/>
              </a:spcAft>
            </a:pPr>
            <a:r>
              <a:rPr lang="en-US" sz="2000" dirty="0"/>
              <a:t>Family Assessment (optional for family)</a:t>
            </a:r>
          </a:p>
          <a:p>
            <a:pPr>
              <a:spcBef>
                <a:spcPts val="600"/>
              </a:spcBef>
              <a:spcAft>
                <a:spcPts val="600"/>
              </a:spcAft>
            </a:pPr>
            <a:r>
              <a:rPr lang="en-US" sz="2000" dirty="0" smtClean="0"/>
              <a:t>Review of other </a:t>
            </a:r>
            <a:r>
              <a:rPr lang="en-US" sz="2000" dirty="0"/>
              <a:t>pertinent source of information about the </a:t>
            </a:r>
            <a:r>
              <a:rPr lang="en-US" sz="2000" dirty="0" smtClean="0"/>
              <a:t>child, with parental consent</a:t>
            </a:r>
            <a:endParaRPr lang="en-US" sz="2000" dirty="0"/>
          </a:p>
        </p:txBody>
      </p:sp>
      <p:sp>
        <p:nvSpPr>
          <p:cNvPr id="5" name="Slide Number Placeholder 4"/>
          <p:cNvSpPr>
            <a:spLocks noGrp="1"/>
          </p:cNvSpPr>
          <p:nvPr>
            <p:ph type="sldNum" sz="quarter" idx="12"/>
          </p:nvPr>
        </p:nvSpPr>
        <p:spPr/>
        <p:txBody>
          <a:bodyPr/>
          <a:lstStyle/>
          <a:p>
            <a:fld id="{40D3BF96-6EF6-411B-8B58-36B2AD10BFDE}" type="slidenum">
              <a:rPr lang="en-US" smtClean="0"/>
              <a:t>16</a:t>
            </a:fld>
            <a:endParaRPr lang="en-US" dirty="0"/>
          </a:p>
        </p:txBody>
      </p:sp>
    </p:spTree>
    <p:extLst>
      <p:ext uri="{BB962C8B-B14F-4D97-AF65-F5344CB8AC3E}">
        <p14:creationId xmlns:p14="http://schemas.microsoft.com/office/powerpoint/2010/main" val="3686769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5BC330B-8152-4709-BA4D-1CB535EE9E6C}" type="slidenum">
              <a:rPr lang="en-US"/>
              <a:pPr>
                <a:defRPr/>
              </a:pPr>
              <a:t>17</a:t>
            </a:fld>
            <a:endParaRPr lang="en-US" dirty="0"/>
          </a:p>
        </p:txBody>
      </p:sp>
      <p:sp>
        <p:nvSpPr>
          <p:cNvPr id="67587" name="Rectangle 2"/>
          <p:cNvSpPr>
            <a:spLocks noGrp="1" noChangeArrowheads="1"/>
          </p:cNvSpPr>
          <p:nvPr>
            <p:ph type="title"/>
          </p:nvPr>
        </p:nvSpPr>
        <p:spPr>
          <a:xfrm>
            <a:off x="381000" y="304800"/>
            <a:ext cx="8458200" cy="1277938"/>
          </a:xfrm>
          <a:noFill/>
        </p:spPr>
        <p:txBody>
          <a:bodyPr>
            <a:normAutofit fontScale="90000"/>
          </a:bodyPr>
          <a:lstStyle/>
          <a:p>
            <a:pPr eaLnBrk="1" hangingPunct="1"/>
            <a:r>
              <a:rPr lang="en-US" altLang="en-US" dirty="0" smtClean="0"/>
              <a:t>Initial Eligibility Criteria</a:t>
            </a:r>
            <a:br>
              <a:rPr lang="en-US" altLang="en-US" dirty="0" smtClean="0"/>
            </a:br>
            <a:r>
              <a:rPr lang="en-US" altLang="en-US" dirty="0" smtClean="0"/>
              <a:t>Based on Developmental Delay</a:t>
            </a:r>
          </a:p>
        </p:txBody>
      </p:sp>
      <p:sp>
        <p:nvSpPr>
          <p:cNvPr id="67588" name="Rectangle 3"/>
          <p:cNvSpPr>
            <a:spLocks noGrp="1" noChangeArrowheads="1"/>
          </p:cNvSpPr>
          <p:nvPr>
            <p:ph type="body" idx="1"/>
          </p:nvPr>
        </p:nvSpPr>
        <p:spPr>
          <a:xfrm>
            <a:off x="838200" y="2667000"/>
            <a:ext cx="7313613" cy="2667000"/>
          </a:xfrm>
          <a:noFill/>
        </p:spPr>
        <p:txBody>
          <a:bodyPr>
            <a:normAutofit/>
          </a:bodyPr>
          <a:lstStyle/>
          <a:p>
            <a:pPr marL="457200" indent="-457200" eaLnBrk="1" hangingPunct="1">
              <a:buSzPct val="90000"/>
              <a:buFontTx/>
              <a:buChar char="•"/>
            </a:pPr>
            <a:r>
              <a:rPr lang="en-US" altLang="en-US" sz="2400" dirty="0" smtClean="0"/>
              <a:t>12-month or 33 percent delay, or a score of at least 2 standard deviations (SDs) below the mean in </a:t>
            </a:r>
            <a:r>
              <a:rPr lang="en-US" altLang="en-US" sz="2400" u="sng" dirty="0" smtClean="0"/>
              <a:t>one</a:t>
            </a:r>
            <a:r>
              <a:rPr lang="en-US" altLang="en-US" sz="2400" dirty="0" smtClean="0"/>
              <a:t> functional area </a:t>
            </a:r>
          </a:p>
          <a:p>
            <a:pPr marL="457200" indent="-457200" algn="ctr" eaLnBrk="1" hangingPunct="1">
              <a:buSzPct val="90000"/>
              <a:buFontTx/>
              <a:buNone/>
            </a:pPr>
            <a:r>
              <a:rPr lang="en-US" altLang="en-US" sz="2400" b="1" dirty="0" smtClean="0"/>
              <a:t>OR</a:t>
            </a:r>
          </a:p>
          <a:p>
            <a:pPr marL="457200" indent="-457200" eaLnBrk="1" hangingPunct="1">
              <a:buSzPct val="90000"/>
              <a:buFontTx/>
              <a:buChar char="•"/>
            </a:pPr>
            <a:r>
              <a:rPr lang="en-US" altLang="en-US" sz="2400" dirty="0" smtClean="0"/>
              <a:t>25 percent delay or a score of 1.5 SDs below the mean in at least </a:t>
            </a:r>
            <a:r>
              <a:rPr lang="en-US" altLang="en-US" sz="2400" u="sng" dirty="0" smtClean="0"/>
              <a:t>two</a:t>
            </a:r>
            <a:r>
              <a:rPr lang="en-US" altLang="en-US" sz="2400" dirty="0" smtClean="0"/>
              <a:t> functional areas</a:t>
            </a:r>
          </a:p>
        </p:txBody>
      </p:sp>
    </p:spTree>
    <p:extLst>
      <p:ext uri="{BB962C8B-B14F-4D97-AF65-F5344CB8AC3E}">
        <p14:creationId xmlns:p14="http://schemas.microsoft.com/office/powerpoint/2010/main" val="1273028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3AF9B72-AA50-4E6D-A9EB-53EE80629C4D}" type="slidenum">
              <a:rPr lang="en-US"/>
              <a:pPr>
                <a:defRPr/>
              </a:pPr>
              <a:t>18</a:t>
            </a:fld>
            <a:endParaRPr lang="en-US" dirty="0"/>
          </a:p>
        </p:txBody>
      </p:sp>
      <p:sp>
        <p:nvSpPr>
          <p:cNvPr id="68611" name="Rectangle 2"/>
          <p:cNvSpPr>
            <a:spLocks noGrp="1" noChangeArrowheads="1"/>
          </p:cNvSpPr>
          <p:nvPr>
            <p:ph type="title"/>
          </p:nvPr>
        </p:nvSpPr>
        <p:spPr>
          <a:xfrm>
            <a:off x="457200" y="381000"/>
            <a:ext cx="8382000" cy="1139825"/>
          </a:xfrm>
        </p:spPr>
        <p:txBody>
          <a:bodyPr/>
          <a:lstStyle/>
          <a:p>
            <a:pPr eaLnBrk="1" hangingPunct="1"/>
            <a:r>
              <a:rPr lang="en-US" altLang="en-US" sz="3200" dirty="0" smtClean="0"/>
              <a:t>Eligibility Criteria Based on Communication Delay Only</a:t>
            </a:r>
          </a:p>
        </p:txBody>
      </p:sp>
      <p:sp>
        <p:nvSpPr>
          <p:cNvPr id="68612" name="Rectangle 3"/>
          <p:cNvSpPr>
            <a:spLocks noGrp="1" noChangeArrowheads="1"/>
          </p:cNvSpPr>
          <p:nvPr>
            <p:ph type="body" idx="1"/>
          </p:nvPr>
        </p:nvSpPr>
        <p:spPr>
          <a:xfrm>
            <a:off x="609600" y="1752600"/>
            <a:ext cx="8077200" cy="4419600"/>
          </a:xfrm>
        </p:spPr>
        <p:txBody>
          <a:bodyPr>
            <a:noAutofit/>
          </a:bodyPr>
          <a:lstStyle/>
          <a:p>
            <a:pPr marL="0" indent="0" eaLnBrk="1" hangingPunct="1">
              <a:lnSpc>
                <a:spcPct val="110000"/>
              </a:lnSpc>
              <a:spcBef>
                <a:spcPts val="600"/>
              </a:spcBef>
              <a:buSzPct val="90000"/>
              <a:buNone/>
            </a:pPr>
            <a:r>
              <a:rPr lang="en-US" altLang="en-US" sz="2400" dirty="0" smtClean="0"/>
              <a:t>For children found to have a delay </a:t>
            </a:r>
            <a:r>
              <a:rPr lang="en-US" altLang="en-US" sz="2400" b="1" i="1" dirty="0" smtClean="0">
                <a:solidFill>
                  <a:schemeClr val="tx2"/>
                </a:solidFill>
              </a:rPr>
              <a:t>in only the communication domain</a:t>
            </a:r>
            <a:r>
              <a:rPr lang="en-US" altLang="en-US" sz="2400" dirty="0" smtClean="0"/>
              <a:t>, delay is defined as:</a:t>
            </a:r>
          </a:p>
          <a:p>
            <a:pPr>
              <a:lnSpc>
                <a:spcPct val="110000"/>
              </a:lnSpc>
              <a:spcBef>
                <a:spcPts val="600"/>
              </a:spcBef>
              <a:buClr>
                <a:schemeClr val="tx2"/>
              </a:buClr>
              <a:buSzPct val="90000"/>
              <a:buFontTx/>
              <a:buChar char="•"/>
            </a:pPr>
            <a:r>
              <a:rPr lang="en-US" altLang="en-US" sz="2400" dirty="0" smtClean="0"/>
              <a:t>Score of 2 SDs below the mean in the entire communication domain; </a:t>
            </a:r>
          </a:p>
          <a:p>
            <a:pPr marL="457200" lvl="1" indent="0" algn="ctr" eaLnBrk="1" hangingPunct="1">
              <a:lnSpc>
                <a:spcPct val="110000"/>
              </a:lnSpc>
              <a:spcBef>
                <a:spcPts val="600"/>
              </a:spcBef>
              <a:buClr>
                <a:schemeClr val="tx2"/>
              </a:buClr>
              <a:buSzPct val="90000"/>
              <a:buNone/>
            </a:pPr>
            <a:r>
              <a:rPr lang="en-US" altLang="en-US" sz="2400" b="1" i="1" dirty="0" smtClean="0"/>
              <a:t>OR</a:t>
            </a:r>
          </a:p>
          <a:p>
            <a:pPr>
              <a:lnSpc>
                <a:spcPct val="110000"/>
              </a:lnSpc>
              <a:spcBef>
                <a:spcPts val="600"/>
              </a:spcBef>
              <a:buClr>
                <a:schemeClr val="tx2"/>
              </a:buClr>
              <a:buSzPct val="90000"/>
              <a:buFontTx/>
              <a:buChar char="•"/>
            </a:pPr>
            <a:r>
              <a:rPr lang="en-US" altLang="en-US" sz="2400" dirty="0" smtClean="0"/>
              <a:t>If no standardized test is available or appropriate for the child, or</a:t>
            </a:r>
            <a:r>
              <a:rPr lang="en-US" altLang="en-US" sz="2400" i="1" dirty="0" smtClean="0"/>
              <a:t> </a:t>
            </a:r>
            <a:r>
              <a:rPr lang="en-US" altLang="en-US" sz="2400" dirty="0" smtClean="0"/>
              <a:t>the tests are inadequate to accurately represent the child’s development in the </a:t>
            </a:r>
            <a:r>
              <a:rPr lang="en-US" altLang="en-US" sz="2400" i="1" dirty="0" smtClean="0"/>
              <a:t>informed clinical opinion of the evaluator</a:t>
            </a:r>
            <a:r>
              <a:rPr lang="en-US" altLang="en-US" sz="2400" dirty="0" smtClean="0"/>
              <a:t>, a delay in communication shall be a severe or marked regression in communication development</a:t>
            </a:r>
          </a:p>
        </p:txBody>
      </p:sp>
    </p:spTree>
    <p:extLst>
      <p:ext uri="{BB962C8B-B14F-4D97-AF65-F5344CB8AC3E}">
        <p14:creationId xmlns:p14="http://schemas.microsoft.com/office/powerpoint/2010/main" val="2794366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ISC Responsibilities After the Evaluation</a:t>
            </a:r>
            <a:endParaRPr lang="en-US" dirty="0"/>
          </a:p>
        </p:txBody>
      </p:sp>
      <p:sp>
        <p:nvSpPr>
          <p:cNvPr id="3" name="Content Placeholder 2"/>
          <p:cNvSpPr>
            <a:spLocks noGrp="1"/>
          </p:cNvSpPr>
          <p:nvPr>
            <p:ph idx="1"/>
          </p:nvPr>
        </p:nvSpPr>
        <p:spPr>
          <a:xfrm>
            <a:off x="762000" y="1828800"/>
            <a:ext cx="7772400" cy="4191000"/>
          </a:xfrm>
        </p:spPr>
        <p:txBody>
          <a:bodyPr>
            <a:normAutofit fontScale="85000" lnSpcReduction="20000"/>
          </a:bodyPr>
          <a:lstStyle/>
          <a:p>
            <a:pPr marL="0" indent="0">
              <a:spcBef>
                <a:spcPts val="600"/>
              </a:spcBef>
              <a:spcAft>
                <a:spcPts val="600"/>
              </a:spcAft>
              <a:buNone/>
            </a:pPr>
            <a:r>
              <a:rPr lang="en-US" sz="2400" u="sng" dirty="0" smtClean="0"/>
              <a:t>Child Found Not Eligible</a:t>
            </a:r>
          </a:p>
          <a:p>
            <a:pPr>
              <a:lnSpc>
                <a:spcPct val="120000"/>
              </a:lnSpc>
              <a:spcBef>
                <a:spcPts val="600"/>
              </a:spcBef>
            </a:pPr>
            <a:r>
              <a:rPr lang="en-US" sz="2400" dirty="0" smtClean="0"/>
              <a:t>Review </a:t>
            </a:r>
            <a:r>
              <a:rPr lang="en-US" sz="2400" dirty="0"/>
              <a:t>due process rights with </a:t>
            </a:r>
            <a:r>
              <a:rPr lang="en-US" sz="2400" dirty="0" smtClean="0"/>
              <a:t>the parents and assist them in accessing these rights if they disagree with the eligibility determination</a:t>
            </a:r>
            <a:endParaRPr lang="en-US" sz="2400" dirty="0"/>
          </a:p>
          <a:p>
            <a:pPr>
              <a:lnSpc>
                <a:spcPct val="120000"/>
              </a:lnSpc>
              <a:spcBef>
                <a:spcPts val="600"/>
              </a:spcBef>
            </a:pPr>
            <a:r>
              <a:rPr lang="en-US" sz="2400" dirty="0" smtClean="0"/>
              <a:t>Assist the family with referrals to other recommended community programs and resources</a:t>
            </a:r>
          </a:p>
          <a:p>
            <a:pPr>
              <a:lnSpc>
                <a:spcPct val="120000"/>
              </a:lnSpc>
              <a:spcBef>
                <a:spcPts val="600"/>
              </a:spcBef>
            </a:pPr>
            <a:r>
              <a:rPr lang="en-US" sz="2400" dirty="0" smtClean="0"/>
              <a:t>Ensure the family has received information about developmental milestones from the evaluator, and are aware that the child can be re-referred to the EIP at a future time if concerns persist or new concerns emerge</a:t>
            </a:r>
          </a:p>
          <a:p>
            <a:pPr>
              <a:lnSpc>
                <a:spcPct val="120000"/>
              </a:lnSpc>
              <a:spcBef>
                <a:spcPts val="600"/>
              </a:spcBef>
            </a:pPr>
            <a:r>
              <a:rPr lang="en-US" sz="2400" dirty="0" smtClean="0"/>
              <a:t>Ensure the family is aware of the Child Find Program (screening and tracking), if appropriate</a:t>
            </a:r>
          </a:p>
          <a:p>
            <a:pPr>
              <a:spcBef>
                <a:spcPts val="600"/>
              </a:spcBef>
              <a:spcAft>
                <a:spcPts val="600"/>
              </a:spcAft>
            </a:pPr>
            <a:endParaRPr lang="en-US" sz="2400" dirty="0" smtClean="0"/>
          </a:p>
          <a:p>
            <a:pPr marL="0" indent="0">
              <a:spcBef>
                <a:spcPts val="600"/>
              </a:spcBef>
              <a:spcAft>
                <a:spcPts val="600"/>
              </a:spcAft>
              <a:buNone/>
            </a:pPr>
            <a:endParaRPr lang="en-US" dirty="0"/>
          </a:p>
        </p:txBody>
      </p:sp>
      <p:sp>
        <p:nvSpPr>
          <p:cNvPr id="4" name="Slide Number Placeholder 3"/>
          <p:cNvSpPr>
            <a:spLocks noGrp="1"/>
          </p:cNvSpPr>
          <p:nvPr>
            <p:ph type="sldNum" sz="quarter" idx="12"/>
          </p:nvPr>
        </p:nvSpPr>
        <p:spPr/>
        <p:txBody>
          <a:bodyPr/>
          <a:lstStyle/>
          <a:p>
            <a:fld id="{40D3BF96-6EF6-411B-8B58-36B2AD10BFDE}" type="slidenum">
              <a:rPr lang="en-US" smtClean="0"/>
              <a:t>19</a:t>
            </a:fld>
            <a:endParaRPr lang="en-US" dirty="0"/>
          </a:p>
        </p:txBody>
      </p:sp>
    </p:spTree>
    <p:extLst>
      <p:ext uri="{BB962C8B-B14F-4D97-AF65-F5344CB8AC3E}">
        <p14:creationId xmlns:p14="http://schemas.microsoft.com/office/powerpoint/2010/main" val="1694529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1219200" y="2514600"/>
            <a:ext cx="6705600" cy="2286000"/>
          </a:xfrm>
        </p:spPr>
        <p:txBody>
          <a:bodyPr>
            <a:normAutofit/>
          </a:bodyPr>
          <a:lstStyle/>
          <a:p>
            <a:pPr marL="0" indent="0" algn="ctr" eaLnBrk="1" hangingPunct="1">
              <a:buNone/>
            </a:pPr>
            <a:r>
              <a:rPr lang="en-US" sz="2800" dirty="0" smtClean="0"/>
              <a:t>A statewide program that provides many different types of therapeutic and supportive services to infants and toddlers birth to three years of age with disabilities and their families.</a:t>
            </a:r>
          </a:p>
        </p:txBody>
      </p:sp>
      <p:sp>
        <p:nvSpPr>
          <p:cNvPr id="14336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a:t/>
            </a:r>
            <a:br>
              <a:rPr lang="en-US" dirty="0"/>
            </a:br>
            <a:r>
              <a:rPr lang="en-US" dirty="0" smtClean="0"/>
              <a:t>The </a:t>
            </a:r>
            <a:r>
              <a:rPr lang="en-US" dirty="0" smtClean="0"/>
              <a:t>Early </a:t>
            </a:r>
            <a:r>
              <a:rPr lang="en-US" dirty="0"/>
              <a:t>Intervention </a:t>
            </a:r>
            <a:r>
              <a:rPr lang="en-US" dirty="0" smtClean="0"/>
              <a:t>Program</a:t>
            </a:r>
            <a:endParaRPr lang="en-US" dirty="0"/>
          </a:p>
        </p:txBody>
      </p:sp>
      <p:sp>
        <p:nvSpPr>
          <p:cNvPr id="2" name="Slide Number Placeholder 1"/>
          <p:cNvSpPr>
            <a:spLocks noGrp="1"/>
          </p:cNvSpPr>
          <p:nvPr>
            <p:ph type="sldNum" sz="quarter" idx="12"/>
          </p:nvPr>
        </p:nvSpPr>
        <p:spPr/>
        <p:txBody>
          <a:bodyPr/>
          <a:lstStyle/>
          <a:p>
            <a:fld id="{40D3BF96-6EF6-411B-8B58-36B2AD10BFDE}" type="slidenum">
              <a:rPr lang="en-US" sz="1400" smtClean="0"/>
              <a:t>2</a:t>
            </a:fld>
            <a:endParaRPr lang="en-US" sz="1400" dirty="0"/>
          </a:p>
        </p:txBody>
      </p:sp>
    </p:spTree>
    <p:custDataLst>
      <p:tags r:id="rId1"/>
    </p:custDataLst>
    <p:extLst>
      <p:ext uri="{BB962C8B-B14F-4D97-AF65-F5344CB8AC3E}">
        <p14:creationId xmlns:p14="http://schemas.microsoft.com/office/powerpoint/2010/main" val="1525080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219200"/>
            <a:ext cx="8229600" cy="5410200"/>
          </a:xfrm>
        </p:spPr>
        <p:txBody>
          <a:bodyPr>
            <a:noAutofit/>
          </a:bodyPr>
          <a:lstStyle/>
          <a:p>
            <a:pPr marL="0" indent="0" eaLnBrk="1" hangingPunct="1">
              <a:spcBef>
                <a:spcPts val="0"/>
              </a:spcBef>
              <a:buFont typeface="Wingdings" pitchFamily="2" charset="2"/>
              <a:buNone/>
            </a:pPr>
            <a:r>
              <a:rPr lang="en-US" sz="2000" dirty="0" smtClean="0"/>
              <a:t>When a child is found eligible through an MDE, an IFSP meeting is convened by the EIO. </a:t>
            </a:r>
          </a:p>
          <a:p>
            <a:pPr eaLnBrk="1" hangingPunct="1">
              <a:spcBef>
                <a:spcPts val="1200"/>
              </a:spcBef>
              <a:spcAft>
                <a:spcPts val="600"/>
              </a:spcAft>
            </a:pPr>
            <a:r>
              <a:rPr lang="en-US" sz="2000" dirty="0" smtClean="0"/>
              <a:t>The ISC, evaluator, EIO/D, and parents are required to attend</a:t>
            </a:r>
          </a:p>
          <a:p>
            <a:pPr eaLnBrk="1" hangingPunct="1">
              <a:spcBef>
                <a:spcPts val="600"/>
              </a:spcBef>
              <a:spcAft>
                <a:spcPts val="600"/>
              </a:spcAft>
            </a:pPr>
            <a:r>
              <a:rPr lang="en-US" sz="2000" dirty="0" smtClean="0"/>
              <a:t>The parents play an important role at this meeting and help to identify the outcomes and objectives they want their child and family to accomplish </a:t>
            </a:r>
          </a:p>
          <a:p>
            <a:pPr>
              <a:spcBef>
                <a:spcPts val="600"/>
              </a:spcBef>
              <a:spcAft>
                <a:spcPts val="600"/>
              </a:spcAft>
            </a:pPr>
            <a:r>
              <a:rPr lang="en-US" sz="2000" dirty="0"/>
              <a:t>The family chooses an </a:t>
            </a:r>
            <a:r>
              <a:rPr lang="en-US" sz="2000" dirty="0" smtClean="0"/>
              <a:t>OSC</a:t>
            </a:r>
            <a:endParaRPr lang="en-US" sz="2000" dirty="0"/>
          </a:p>
          <a:p>
            <a:pPr eaLnBrk="1" hangingPunct="1">
              <a:spcBef>
                <a:spcPts val="600"/>
              </a:spcBef>
              <a:spcAft>
                <a:spcPts val="600"/>
              </a:spcAft>
            </a:pPr>
            <a:r>
              <a:rPr lang="en-US" sz="2000" dirty="0" smtClean="0"/>
              <a:t>EI services (including frequency, intensity, duration) are determined and a service plan (IFSP) is written</a:t>
            </a:r>
          </a:p>
          <a:p>
            <a:pPr eaLnBrk="1" hangingPunct="1">
              <a:spcBef>
                <a:spcPts val="600"/>
              </a:spcBef>
              <a:spcAft>
                <a:spcPts val="600"/>
              </a:spcAft>
            </a:pPr>
            <a:r>
              <a:rPr lang="en-US" sz="2000" dirty="0" smtClean="0"/>
              <a:t>All members of the IFSP team, including the EIO and the Parent, agree to the services outlined in the IFSP</a:t>
            </a:r>
          </a:p>
          <a:p>
            <a:pPr eaLnBrk="1" hangingPunct="1">
              <a:spcBef>
                <a:spcPts val="600"/>
              </a:spcBef>
              <a:spcAft>
                <a:spcPts val="600"/>
              </a:spcAft>
            </a:pPr>
            <a:r>
              <a:rPr lang="en-US" sz="2000" dirty="0" smtClean="0"/>
              <a:t>EIO and parent sign the IFSP and the OSC begins to initiate services </a:t>
            </a:r>
          </a:p>
          <a:p>
            <a:pPr>
              <a:spcBef>
                <a:spcPts val="600"/>
              </a:spcBef>
              <a:spcAft>
                <a:spcPts val="600"/>
              </a:spcAft>
            </a:pPr>
            <a:r>
              <a:rPr lang="en-US" sz="2000" dirty="0"/>
              <a:t>In conjunction with the evaluator, </a:t>
            </a:r>
            <a:r>
              <a:rPr lang="en-US" sz="2000" dirty="0" smtClean="0"/>
              <a:t>the ISC notifies the Office of People with Developmental Disabilities if the child </a:t>
            </a:r>
            <a:r>
              <a:rPr lang="en-US" sz="2000" dirty="0"/>
              <a:t>is thought to be potentially eligible for </a:t>
            </a:r>
            <a:r>
              <a:rPr lang="en-US" sz="2000" dirty="0" smtClean="0"/>
              <a:t>OPWDD services</a:t>
            </a:r>
            <a:endParaRPr lang="en-US" sz="2000" dirty="0"/>
          </a:p>
        </p:txBody>
      </p:sp>
      <p:sp>
        <p:nvSpPr>
          <p:cNvPr id="168962" name="Rectangle 2"/>
          <p:cNvSpPr>
            <a:spLocks noGrp="1" noChangeArrowheads="1"/>
          </p:cNvSpPr>
          <p:nvPr>
            <p:ph type="title"/>
          </p:nvPr>
        </p:nvSpPr>
        <p:spPr>
          <a:xfrm>
            <a:off x="457200" y="274638"/>
            <a:ext cx="8458200" cy="715962"/>
          </a:xfrm>
        </p:spPr>
        <p:txBody>
          <a:bodyPr>
            <a:normAutofit/>
          </a:bodyPr>
          <a:lstStyle/>
          <a:p>
            <a:pPr eaLnBrk="1" fontAlgn="auto" hangingPunct="1">
              <a:spcAft>
                <a:spcPts val="0"/>
              </a:spcAft>
              <a:defRPr/>
            </a:pPr>
            <a:r>
              <a:rPr lang="en-US" sz="3600" dirty="0" smtClean="0"/>
              <a:t>Step 4:  Initial IFSP Meeting</a:t>
            </a:r>
            <a:endParaRPr lang="en-US" sz="3600" dirty="0"/>
          </a:p>
        </p:txBody>
      </p:sp>
      <p:sp>
        <p:nvSpPr>
          <p:cNvPr id="2" name="Slide Number Placeholder 1"/>
          <p:cNvSpPr>
            <a:spLocks noGrp="1"/>
          </p:cNvSpPr>
          <p:nvPr>
            <p:ph type="sldNum" sz="quarter" idx="12"/>
          </p:nvPr>
        </p:nvSpPr>
        <p:spPr/>
        <p:txBody>
          <a:bodyPr/>
          <a:lstStyle/>
          <a:p>
            <a:fld id="{40D3BF96-6EF6-411B-8B58-36B2AD10BFDE}" type="slidenum">
              <a:rPr lang="en-US" smtClean="0"/>
              <a:t>20</a:t>
            </a:fld>
            <a:endParaRPr lang="en-US" dirty="0"/>
          </a:p>
        </p:txBody>
      </p:sp>
    </p:spTree>
    <p:custDataLst>
      <p:tags r:id="rId1"/>
    </p:custDataLst>
    <p:extLst>
      <p:ext uri="{BB962C8B-B14F-4D97-AF65-F5344CB8AC3E}">
        <p14:creationId xmlns:p14="http://schemas.microsoft.com/office/powerpoint/2010/main" val="1436222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609600" y="1448434"/>
            <a:ext cx="7848600" cy="4922838"/>
          </a:xfrm>
        </p:spPr>
        <p:txBody>
          <a:bodyPr>
            <a:noAutofit/>
          </a:bodyPr>
          <a:lstStyle/>
          <a:p>
            <a:pPr marL="0" lvl="1" indent="0">
              <a:spcBef>
                <a:spcPts val="600"/>
              </a:spcBef>
              <a:spcAft>
                <a:spcPts val="600"/>
              </a:spcAft>
              <a:buNone/>
            </a:pPr>
            <a:r>
              <a:rPr lang="en-US" sz="2200" dirty="0" smtClean="0"/>
              <a:t>The ISC is a member of the Initial IFSP Team.  They are required to:</a:t>
            </a:r>
          </a:p>
          <a:p>
            <a:pPr marL="339725" lvl="1" indent="-339725">
              <a:spcBef>
                <a:spcPts val="600"/>
              </a:spcBef>
              <a:spcAft>
                <a:spcPts val="600"/>
              </a:spcAft>
              <a:buFont typeface="Arial" panose="020B0604020202020204" pitchFamily="34" charset="0"/>
              <a:buChar char="•"/>
            </a:pPr>
            <a:r>
              <a:rPr lang="en-US" sz="2200" dirty="0" smtClean="0"/>
              <a:t>Attend </a:t>
            </a:r>
            <a:r>
              <a:rPr lang="en-US" sz="2200" dirty="0"/>
              <a:t>the </a:t>
            </a:r>
            <a:r>
              <a:rPr lang="en-US" sz="2200" dirty="0" smtClean="0"/>
              <a:t>IFSP meeting </a:t>
            </a:r>
            <a:r>
              <a:rPr lang="en-US" sz="2200" dirty="0"/>
              <a:t>and participate in the development of the child’s first </a:t>
            </a:r>
            <a:r>
              <a:rPr lang="en-US" sz="2200"/>
              <a:t>service </a:t>
            </a:r>
            <a:r>
              <a:rPr lang="en-US" sz="2200" smtClean="0"/>
              <a:t>plan</a:t>
            </a:r>
            <a:endParaRPr lang="en-US" sz="2200" dirty="0"/>
          </a:p>
          <a:p>
            <a:pPr marL="339725" lvl="1" indent="-339725">
              <a:spcBef>
                <a:spcPts val="600"/>
              </a:spcBef>
              <a:spcAft>
                <a:spcPts val="600"/>
              </a:spcAft>
              <a:buFont typeface="Arial" panose="020B0604020202020204" pitchFamily="34" charset="0"/>
              <a:buChar char="•"/>
            </a:pPr>
            <a:r>
              <a:rPr lang="en-US" sz="2200" dirty="0" smtClean="0"/>
              <a:t>Facilitate communication between the family and evaluator, and ensure </a:t>
            </a:r>
            <a:r>
              <a:rPr lang="en-US" sz="2200" dirty="0"/>
              <a:t>that the parents’ </a:t>
            </a:r>
            <a:r>
              <a:rPr lang="en-US" sz="2200" dirty="0" smtClean="0"/>
              <a:t>concerns</a:t>
            </a:r>
            <a:r>
              <a:rPr lang="en-US" sz="2200" dirty="0"/>
              <a:t>, </a:t>
            </a:r>
            <a:r>
              <a:rPr lang="en-US" sz="2200" dirty="0" smtClean="0"/>
              <a:t>priorities</a:t>
            </a:r>
            <a:r>
              <a:rPr lang="en-US" sz="2200" dirty="0"/>
              <a:t>, and </a:t>
            </a:r>
            <a:r>
              <a:rPr lang="en-US" sz="2200" dirty="0" smtClean="0"/>
              <a:t>resources </a:t>
            </a:r>
            <a:r>
              <a:rPr lang="en-US" sz="2200" dirty="0"/>
              <a:t>have been addressed by the evaluation team</a:t>
            </a:r>
          </a:p>
          <a:p>
            <a:pPr marL="339725" lvl="1" indent="-339725">
              <a:spcBef>
                <a:spcPts val="600"/>
              </a:spcBef>
              <a:spcAft>
                <a:spcPts val="600"/>
              </a:spcAft>
              <a:buFont typeface="Arial" panose="020B0604020202020204" pitchFamily="34" charset="0"/>
              <a:buChar char="•"/>
            </a:pPr>
            <a:r>
              <a:rPr lang="en-US" sz="2200" dirty="0" smtClean="0"/>
              <a:t>Ensure that a statement of other services not required or funded by the EIP but needed by the child and family, including medical services, is included in the IFSP, and the steps the service coordinator will take to secure or help the family secure </a:t>
            </a:r>
            <a:r>
              <a:rPr lang="en-US" sz="2200" smtClean="0"/>
              <a:t>these services</a:t>
            </a:r>
            <a:endParaRPr lang="en-US" sz="2200" dirty="0" smtClean="0"/>
          </a:p>
          <a:p>
            <a:pPr marL="0" indent="0" eaLnBrk="1" hangingPunct="1">
              <a:buNone/>
            </a:pPr>
            <a:endParaRPr lang="en-US" sz="2400" dirty="0" smtClean="0"/>
          </a:p>
        </p:txBody>
      </p:sp>
      <p:sp>
        <p:nvSpPr>
          <p:cNvPr id="168962" name="Rectangle 2"/>
          <p:cNvSpPr>
            <a:spLocks noGrp="1" noChangeArrowheads="1"/>
          </p:cNvSpPr>
          <p:nvPr>
            <p:ph type="title"/>
          </p:nvPr>
        </p:nvSpPr>
        <p:spPr>
          <a:xfrm>
            <a:off x="457200" y="457200"/>
            <a:ext cx="8458200" cy="715962"/>
          </a:xfrm>
        </p:spPr>
        <p:txBody>
          <a:bodyPr>
            <a:normAutofit/>
          </a:bodyPr>
          <a:lstStyle/>
          <a:p>
            <a:pPr eaLnBrk="1" fontAlgn="auto" hangingPunct="1">
              <a:spcAft>
                <a:spcPts val="0"/>
              </a:spcAft>
              <a:defRPr/>
            </a:pPr>
            <a:r>
              <a:rPr lang="en-US" sz="3600" dirty="0" smtClean="0"/>
              <a:t>ISC Responsibilities</a:t>
            </a:r>
            <a:endParaRPr lang="en-US" sz="3600" dirty="0"/>
          </a:p>
        </p:txBody>
      </p:sp>
      <p:sp>
        <p:nvSpPr>
          <p:cNvPr id="2" name="Slide Number Placeholder 1"/>
          <p:cNvSpPr>
            <a:spLocks noGrp="1"/>
          </p:cNvSpPr>
          <p:nvPr>
            <p:ph type="sldNum" sz="quarter" idx="12"/>
          </p:nvPr>
        </p:nvSpPr>
        <p:spPr/>
        <p:txBody>
          <a:bodyPr/>
          <a:lstStyle/>
          <a:p>
            <a:fld id="{40D3BF96-6EF6-411B-8B58-36B2AD10BFDE}" type="slidenum">
              <a:rPr lang="en-US" smtClean="0"/>
              <a:t>21</a:t>
            </a:fld>
            <a:endParaRPr lang="en-US" dirty="0"/>
          </a:p>
        </p:txBody>
      </p:sp>
    </p:spTree>
    <p:custDataLst>
      <p:tags r:id="rId1"/>
    </p:custDataLst>
    <p:extLst>
      <p:ext uri="{BB962C8B-B14F-4D97-AF65-F5344CB8AC3E}">
        <p14:creationId xmlns:p14="http://schemas.microsoft.com/office/powerpoint/2010/main" val="1275841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685800" y="1539874"/>
            <a:ext cx="7620000" cy="4999038"/>
          </a:xfrm>
        </p:spPr>
        <p:txBody>
          <a:bodyPr>
            <a:noAutofit/>
          </a:bodyPr>
          <a:lstStyle/>
          <a:p>
            <a:pPr marL="339725" lvl="1" indent="-339725">
              <a:spcBef>
                <a:spcPts val="600"/>
              </a:spcBef>
              <a:spcAft>
                <a:spcPts val="600"/>
              </a:spcAft>
              <a:buFont typeface="Arial" panose="020B0604020202020204" pitchFamily="34" charset="0"/>
              <a:buChar char="•"/>
            </a:pPr>
            <a:r>
              <a:rPr lang="en-US" sz="2200" dirty="0" smtClean="0"/>
              <a:t>Ensure that the IFSP contains a statement of measurable results/outcomes expected to be achieved for pre-literacy and language skills, as developmentally appropriate for </a:t>
            </a:r>
            <a:r>
              <a:rPr lang="en-US" sz="2200" smtClean="0"/>
              <a:t>the child</a:t>
            </a:r>
            <a:endParaRPr lang="en-US" sz="2200" dirty="0" smtClean="0"/>
          </a:p>
          <a:p>
            <a:pPr marL="339725" lvl="1" indent="-339725">
              <a:spcBef>
                <a:spcPts val="600"/>
              </a:spcBef>
              <a:spcAft>
                <a:spcPts val="600"/>
              </a:spcAft>
              <a:buFont typeface="Arial" panose="020B0604020202020204" pitchFamily="34" charset="0"/>
              <a:buChar char="•"/>
            </a:pPr>
            <a:r>
              <a:rPr lang="en-US" sz="2200" dirty="0" smtClean="0"/>
              <a:t>Ensure </a:t>
            </a:r>
            <a:r>
              <a:rPr lang="en-US" sz="2200" dirty="0"/>
              <a:t>that parents are provided with the opportunity to select an </a:t>
            </a:r>
            <a:r>
              <a:rPr lang="en-US" sz="2200" dirty="0" smtClean="0"/>
              <a:t>OSC</a:t>
            </a:r>
            <a:endParaRPr lang="en-US" sz="2200" dirty="0"/>
          </a:p>
          <a:p>
            <a:pPr marL="339725" lvl="1" indent="-339725">
              <a:spcBef>
                <a:spcPts val="600"/>
              </a:spcBef>
              <a:spcAft>
                <a:spcPts val="600"/>
              </a:spcAft>
              <a:buFont typeface="Arial" panose="020B0604020202020204" pitchFamily="34" charset="0"/>
              <a:buChar char="•"/>
            </a:pPr>
            <a:r>
              <a:rPr lang="en-US" sz="2200" dirty="0"/>
              <a:t>Ensure that the parents receive a copy of the IFSP</a:t>
            </a:r>
          </a:p>
          <a:p>
            <a:pPr eaLnBrk="1" hangingPunct="1"/>
            <a:endParaRPr lang="en-US" sz="2400" dirty="0" smtClean="0"/>
          </a:p>
        </p:txBody>
      </p:sp>
      <p:sp>
        <p:nvSpPr>
          <p:cNvPr id="168962" name="Rectangle 2"/>
          <p:cNvSpPr>
            <a:spLocks noGrp="1" noChangeArrowheads="1"/>
          </p:cNvSpPr>
          <p:nvPr>
            <p:ph type="title"/>
          </p:nvPr>
        </p:nvSpPr>
        <p:spPr>
          <a:xfrm>
            <a:off x="457200" y="457200"/>
            <a:ext cx="8458200" cy="715962"/>
          </a:xfrm>
        </p:spPr>
        <p:txBody>
          <a:bodyPr>
            <a:normAutofit/>
          </a:bodyPr>
          <a:lstStyle/>
          <a:p>
            <a:pPr eaLnBrk="1" fontAlgn="auto" hangingPunct="1">
              <a:spcAft>
                <a:spcPts val="0"/>
              </a:spcAft>
              <a:defRPr/>
            </a:pPr>
            <a:r>
              <a:rPr lang="en-US" sz="3600" dirty="0" smtClean="0"/>
              <a:t>ISC Responsibilities </a:t>
            </a:r>
            <a:r>
              <a:rPr lang="en-US" sz="2400" dirty="0" smtClean="0"/>
              <a:t>(cont’d.)</a:t>
            </a:r>
            <a:endParaRPr lang="en-US" sz="2400" dirty="0"/>
          </a:p>
        </p:txBody>
      </p:sp>
      <p:sp>
        <p:nvSpPr>
          <p:cNvPr id="2" name="Slide Number Placeholder 1"/>
          <p:cNvSpPr>
            <a:spLocks noGrp="1"/>
          </p:cNvSpPr>
          <p:nvPr>
            <p:ph type="sldNum" sz="quarter" idx="12"/>
          </p:nvPr>
        </p:nvSpPr>
        <p:spPr/>
        <p:txBody>
          <a:bodyPr/>
          <a:lstStyle/>
          <a:p>
            <a:fld id="{40D3BF96-6EF6-411B-8B58-36B2AD10BFDE}" type="slidenum">
              <a:rPr lang="en-US" smtClean="0"/>
              <a:t>22</a:t>
            </a:fld>
            <a:endParaRPr lang="en-US" dirty="0"/>
          </a:p>
        </p:txBody>
      </p:sp>
    </p:spTree>
    <p:custDataLst>
      <p:tags r:id="rId1"/>
    </p:custDataLst>
    <p:extLst>
      <p:ext uri="{BB962C8B-B14F-4D97-AF65-F5344CB8AC3E}">
        <p14:creationId xmlns:p14="http://schemas.microsoft.com/office/powerpoint/2010/main" val="3585618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533400"/>
            <a:ext cx="8229600" cy="1143000"/>
          </a:xfrm>
        </p:spPr>
        <p:txBody>
          <a:bodyPr>
            <a:normAutofit/>
          </a:bodyPr>
          <a:lstStyle/>
          <a:p>
            <a:pPr>
              <a:defRPr/>
            </a:pPr>
            <a:r>
              <a:rPr lang="en-US" dirty="0" smtClean="0"/>
              <a:t>Ongoing </a:t>
            </a:r>
            <a:r>
              <a:rPr lang="en-US" dirty="0"/>
              <a:t>Service Coordinator</a:t>
            </a:r>
            <a:br>
              <a:rPr lang="en-US" dirty="0"/>
            </a:br>
            <a:endParaRPr lang="en-US" sz="2200" dirty="0"/>
          </a:p>
        </p:txBody>
      </p:sp>
      <p:sp>
        <p:nvSpPr>
          <p:cNvPr id="2" name="Slide Number Placeholder 1"/>
          <p:cNvSpPr>
            <a:spLocks noGrp="1"/>
          </p:cNvSpPr>
          <p:nvPr>
            <p:ph type="sldNum" sz="quarter" idx="12"/>
          </p:nvPr>
        </p:nvSpPr>
        <p:spPr/>
        <p:txBody>
          <a:bodyPr/>
          <a:lstStyle/>
          <a:p>
            <a:fld id="{40D3BF96-6EF6-411B-8B58-36B2AD10BFDE}" type="slidenum">
              <a:rPr lang="en-US" smtClean="0"/>
              <a:t>23</a:t>
            </a:fld>
            <a:endParaRPr lang="en-US" dirty="0"/>
          </a:p>
        </p:txBody>
      </p:sp>
      <p:sp>
        <p:nvSpPr>
          <p:cNvPr id="3" name="Content Placeholder 2"/>
          <p:cNvSpPr>
            <a:spLocks noGrp="1"/>
          </p:cNvSpPr>
          <p:nvPr>
            <p:ph idx="1"/>
          </p:nvPr>
        </p:nvSpPr>
        <p:spPr>
          <a:xfrm>
            <a:off x="1066800" y="2438400"/>
            <a:ext cx="6781800" cy="1981200"/>
          </a:xfrm>
        </p:spPr>
        <p:txBody>
          <a:bodyPr>
            <a:normAutofit/>
          </a:bodyPr>
          <a:lstStyle/>
          <a:p>
            <a:pPr marL="0" indent="0" algn="ctr">
              <a:buNone/>
            </a:pPr>
            <a:r>
              <a:rPr lang="en-US" dirty="0"/>
              <a:t>The OSC is defined in EIP regulations as “the service coordinator designated in the individualized family service plan.” </a:t>
            </a:r>
          </a:p>
        </p:txBody>
      </p:sp>
    </p:spTree>
    <p:custDataLst>
      <p:tags r:id="rId1"/>
    </p:custDataLst>
    <p:extLst>
      <p:ext uri="{BB962C8B-B14F-4D97-AF65-F5344CB8AC3E}">
        <p14:creationId xmlns:p14="http://schemas.microsoft.com/office/powerpoint/2010/main" val="1660163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400" dirty="0"/>
          </a:p>
        </p:txBody>
      </p:sp>
      <p:sp>
        <p:nvSpPr>
          <p:cNvPr id="109571" name="Rectangle 2"/>
          <p:cNvSpPr>
            <a:spLocks noGrp="1" noChangeArrowheads="1"/>
          </p:cNvSpPr>
          <p:nvPr>
            <p:ph type="title" idx="4294967295"/>
          </p:nvPr>
        </p:nvSpPr>
        <p:spPr>
          <a:xfrm>
            <a:off x="685800" y="277813"/>
            <a:ext cx="8153400" cy="1143000"/>
          </a:xfrm>
        </p:spPr>
        <p:txBody>
          <a:bodyPr>
            <a:normAutofit/>
          </a:bodyPr>
          <a:lstStyle/>
          <a:p>
            <a:pPr eaLnBrk="1" hangingPunct="1"/>
            <a:r>
              <a:rPr lang="en-US" altLang="en-US" dirty="0" smtClean="0"/>
              <a:t>OSC Responsibilities</a:t>
            </a:r>
            <a:endParaRPr lang="en-US" altLang="en-US" dirty="0" smtClean="0">
              <a:solidFill>
                <a:srgbClr val="FF0000"/>
              </a:solidFill>
            </a:endParaRPr>
          </a:p>
        </p:txBody>
      </p:sp>
      <p:sp>
        <p:nvSpPr>
          <p:cNvPr id="123908" name="Rectangle 3"/>
          <p:cNvSpPr>
            <a:spLocks noGrp="1" noChangeArrowheads="1"/>
          </p:cNvSpPr>
          <p:nvPr>
            <p:ph type="body" idx="4294967295"/>
          </p:nvPr>
        </p:nvSpPr>
        <p:spPr>
          <a:xfrm>
            <a:off x="838200" y="1600200"/>
            <a:ext cx="7696200" cy="4648200"/>
          </a:xfrm>
        </p:spPr>
        <p:txBody>
          <a:bodyPr>
            <a:noAutofit/>
          </a:bodyPr>
          <a:lstStyle/>
          <a:p>
            <a:pPr marL="0" indent="0" eaLnBrk="1" hangingPunct="1">
              <a:spcBef>
                <a:spcPts val="600"/>
              </a:spcBef>
              <a:spcAft>
                <a:spcPts val="600"/>
              </a:spcAft>
              <a:buFont typeface="Wingdings" pitchFamily="2" charset="2"/>
              <a:buNone/>
              <a:defRPr/>
            </a:pPr>
            <a:r>
              <a:rPr lang="en-US" sz="2400" dirty="0" smtClean="0"/>
              <a:t>Immediately upon being chosen by the parent, the OSC must: </a:t>
            </a:r>
          </a:p>
          <a:p>
            <a:pPr eaLnBrk="1" hangingPunct="1">
              <a:spcBef>
                <a:spcPts val="600"/>
              </a:spcBef>
              <a:spcAft>
                <a:spcPts val="600"/>
              </a:spcAft>
              <a:defRPr/>
            </a:pPr>
            <a:r>
              <a:rPr lang="en-US" sz="2400" dirty="0" smtClean="0"/>
              <a:t>Consult with the ISC to identify family issues or needs that could impact provider assignment, such as demographics, language and communication, scheduling needs, and other unique family issues</a:t>
            </a:r>
          </a:p>
          <a:p>
            <a:pPr eaLnBrk="1" hangingPunct="1">
              <a:spcBef>
                <a:spcPts val="600"/>
              </a:spcBef>
              <a:spcAft>
                <a:spcPts val="600"/>
              </a:spcAft>
              <a:defRPr/>
            </a:pPr>
            <a:r>
              <a:rPr lang="en-US" sz="2400" dirty="0" smtClean="0"/>
              <a:t>Review the IFSP developed at the Initial IFSP meeting to understand the child’s and family’s service needs, including the services types and frequencies, and whether any specialties are needed </a:t>
            </a:r>
          </a:p>
          <a:p>
            <a:pPr eaLnBrk="1" hangingPunct="1">
              <a:spcBef>
                <a:spcPts val="600"/>
              </a:spcBef>
              <a:spcAft>
                <a:spcPts val="600"/>
              </a:spcAft>
              <a:defRPr/>
            </a:pPr>
            <a:r>
              <a:rPr lang="en-US" sz="2400" dirty="0" smtClean="0"/>
              <a:t>Contact the family</a:t>
            </a:r>
          </a:p>
        </p:txBody>
      </p:sp>
      <p:sp>
        <p:nvSpPr>
          <p:cNvPr id="2" name="Slide Number Placeholder 1"/>
          <p:cNvSpPr>
            <a:spLocks noGrp="1"/>
          </p:cNvSpPr>
          <p:nvPr>
            <p:ph type="sldNum" sz="quarter" idx="12"/>
          </p:nvPr>
        </p:nvSpPr>
        <p:spPr/>
        <p:txBody>
          <a:bodyPr/>
          <a:lstStyle/>
          <a:p>
            <a:fld id="{40D3BF96-6EF6-411B-8B58-36B2AD10BFDE}" type="slidenum">
              <a:rPr lang="en-US" sz="1400" smtClean="0">
                <a:latin typeface="Arial" panose="020B0604020202020204" pitchFamily="34" charset="0"/>
                <a:cs typeface="Arial" panose="020B0604020202020204" pitchFamily="34" charset="0"/>
              </a:rPr>
              <a:t>24</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867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400" dirty="0"/>
          </a:p>
        </p:txBody>
      </p:sp>
      <p:sp>
        <p:nvSpPr>
          <p:cNvPr id="115715" name="Rectangle 2"/>
          <p:cNvSpPr>
            <a:spLocks noGrp="1" noChangeArrowheads="1"/>
          </p:cNvSpPr>
          <p:nvPr>
            <p:ph type="title" idx="4294967295"/>
          </p:nvPr>
        </p:nvSpPr>
        <p:spPr>
          <a:xfrm>
            <a:off x="685800" y="277813"/>
            <a:ext cx="7772400" cy="1143000"/>
          </a:xfrm>
        </p:spPr>
        <p:txBody>
          <a:bodyPr/>
          <a:lstStyle/>
          <a:p>
            <a:pPr eaLnBrk="1" hangingPunct="1"/>
            <a:r>
              <a:rPr lang="en-US" altLang="en-US" dirty="0" smtClean="0"/>
              <a:t>OSC Responsibilities </a:t>
            </a:r>
            <a:r>
              <a:rPr lang="en-US" altLang="en-US" sz="2400" dirty="0" smtClean="0"/>
              <a:t>(cont’d)</a:t>
            </a:r>
            <a:endParaRPr lang="en-US" altLang="en-US" sz="2400" dirty="0" smtClean="0">
              <a:solidFill>
                <a:srgbClr val="FF0000"/>
              </a:solidFill>
            </a:endParaRPr>
          </a:p>
        </p:txBody>
      </p:sp>
      <p:sp>
        <p:nvSpPr>
          <p:cNvPr id="115716" name="Rectangle 3"/>
          <p:cNvSpPr>
            <a:spLocks noGrp="1" noChangeArrowheads="1"/>
          </p:cNvSpPr>
          <p:nvPr>
            <p:ph type="body" idx="4294967295"/>
          </p:nvPr>
        </p:nvSpPr>
        <p:spPr>
          <a:xfrm>
            <a:off x="533400" y="1524000"/>
            <a:ext cx="8001000" cy="4953000"/>
          </a:xfrm>
        </p:spPr>
        <p:txBody>
          <a:bodyPr>
            <a:noAutofit/>
          </a:bodyPr>
          <a:lstStyle/>
          <a:p>
            <a:pPr marL="465138" indent="-465138" eaLnBrk="1" hangingPunct="1">
              <a:spcBef>
                <a:spcPts val="600"/>
              </a:spcBef>
              <a:spcAft>
                <a:spcPts val="600"/>
              </a:spcAft>
            </a:pPr>
            <a:r>
              <a:rPr lang="en-US" altLang="en-US" sz="2300" dirty="0" smtClean="0"/>
              <a:t>Make referrals to providers for needed EI services and other services identified in the IFSP, and schedule appointments for children </a:t>
            </a:r>
            <a:r>
              <a:rPr lang="en-US" altLang="en-US" sz="2300" smtClean="0"/>
              <a:t>and families</a:t>
            </a:r>
            <a:endParaRPr lang="en-US" altLang="en-US" sz="2300" dirty="0" smtClean="0"/>
          </a:p>
          <a:p>
            <a:pPr marL="465138" indent="-465138" eaLnBrk="1" hangingPunct="1">
              <a:spcBef>
                <a:spcPts val="600"/>
              </a:spcBef>
              <a:spcAft>
                <a:spcPts val="600"/>
              </a:spcAft>
            </a:pPr>
            <a:r>
              <a:rPr lang="en-US" altLang="en-US" sz="2300" dirty="0" smtClean="0"/>
              <a:t>Coordinate the provision of EI services and other services that the child and family need (educational, social, and medical services for other than diagnostic and evaluation purposes)</a:t>
            </a:r>
          </a:p>
          <a:p>
            <a:pPr marL="465138" indent="-465138" eaLnBrk="1" hangingPunct="1">
              <a:spcBef>
                <a:spcPts val="600"/>
              </a:spcBef>
              <a:spcAft>
                <a:spcPts val="600"/>
              </a:spcAft>
            </a:pPr>
            <a:r>
              <a:rPr lang="en-US" altLang="en-US" sz="2300" dirty="0" smtClean="0"/>
              <a:t>Attend all IFSP reviews and participate in team discussions to identify and incorporate the family’s concerns, priorities, and resources into </a:t>
            </a:r>
            <a:r>
              <a:rPr lang="en-US" altLang="en-US" sz="2300" smtClean="0"/>
              <a:t>the IFSP</a:t>
            </a:r>
            <a:endParaRPr lang="en-US" altLang="en-US" sz="2300" dirty="0" smtClean="0"/>
          </a:p>
          <a:p>
            <a:pPr marL="465138" indent="-465138" eaLnBrk="1" hangingPunct="1">
              <a:spcBef>
                <a:spcPts val="600"/>
              </a:spcBef>
              <a:spcAft>
                <a:spcPts val="600"/>
              </a:spcAft>
            </a:pPr>
            <a:r>
              <a:rPr lang="en-US" altLang="en-US" sz="2300" dirty="0" smtClean="0"/>
              <a:t>Maintain documentation of all service coordination activities in the child’s record, including circumstances that </a:t>
            </a:r>
            <a:r>
              <a:rPr lang="en-US" altLang="en-US" sz="2300" smtClean="0"/>
              <a:t>impact timeliness</a:t>
            </a:r>
            <a:endParaRPr lang="en-US" altLang="en-US" sz="2300" dirty="0" smtClean="0"/>
          </a:p>
        </p:txBody>
      </p:sp>
      <p:sp>
        <p:nvSpPr>
          <p:cNvPr id="2" name="Slide Number Placeholder 1"/>
          <p:cNvSpPr>
            <a:spLocks noGrp="1"/>
          </p:cNvSpPr>
          <p:nvPr>
            <p:ph type="sldNum" sz="quarter" idx="12"/>
          </p:nvPr>
        </p:nvSpPr>
        <p:spPr/>
        <p:txBody>
          <a:bodyPr/>
          <a:lstStyle/>
          <a:p>
            <a:fld id="{40D3BF96-6EF6-411B-8B58-36B2AD10BFDE}" type="slidenum">
              <a:rPr lang="en-US" sz="1400" smtClean="0">
                <a:latin typeface="Arial" panose="020B0604020202020204" pitchFamily="34" charset="0"/>
                <a:cs typeface="Arial" panose="020B0604020202020204" pitchFamily="34" charset="0"/>
              </a:rPr>
              <a:t>25</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556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2"/>
          <p:cNvSpPr>
            <a:spLocks noGrp="1" noChangeArrowheads="1"/>
          </p:cNvSpPr>
          <p:nvPr>
            <p:ph type="title" idx="4294967295"/>
          </p:nvPr>
        </p:nvSpPr>
        <p:spPr>
          <a:xfrm>
            <a:off x="685800" y="304800"/>
            <a:ext cx="7772400" cy="1143000"/>
          </a:xfrm>
        </p:spPr>
        <p:txBody>
          <a:bodyPr/>
          <a:lstStyle/>
          <a:p>
            <a:pPr eaLnBrk="1" hangingPunct="1"/>
            <a:r>
              <a:rPr lang="en-US" altLang="en-US" dirty="0" smtClean="0"/>
              <a:t>OSC Responsibilities </a:t>
            </a:r>
            <a:r>
              <a:rPr lang="en-US" altLang="en-US" sz="2000" dirty="0" smtClean="0"/>
              <a:t>(cont’d.)</a:t>
            </a:r>
          </a:p>
        </p:txBody>
      </p:sp>
      <p:sp>
        <p:nvSpPr>
          <p:cNvPr id="116740" name="Rectangle 3"/>
          <p:cNvSpPr>
            <a:spLocks noGrp="1" noChangeArrowheads="1"/>
          </p:cNvSpPr>
          <p:nvPr>
            <p:ph type="body" idx="4294967295"/>
          </p:nvPr>
        </p:nvSpPr>
        <p:spPr>
          <a:xfrm>
            <a:off x="533400" y="1600200"/>
            <a:ext cx="8153400" cy="4876800"/>
          </a:xfrm>
        </p:spPr>
        <p:txBody>
          <a:bodyPr>
            <a:noAutofit/>
          </a:bodyPr>
          <a:lstStyle/>
          <a:p>
            <a:pPr marL="465138" indent="-465138">
              <a:spcBef>
                <a:spcPts val="600"/>
              </a:spcBef>
              <a:spcAft>
                <a:spcPts val="600"/>
              </a:spcAft>
            </a:pPr>
            <a:r>
              <a:rPr lang="en-US" altLang="en-US" sz="2400" dirty="0"/>
              <a:t>Maintain confidentiality of child records (including sensitive information) and of personally </a:t>
            </a:r>
            <a:r>
              <a:rPr lang="en-US" altLang="en-US" sz="2400"/>
              <a:t>identifiable </a:t>
            </a:r>
            <a:r>
              <a:rPr lang="en-US" altLang="en-US" sz="2400" smtClean="0"/>
              <a:t>information</a:t>
            </a:r>
            <a:endParaRPr lang="en-US" altLang="en-US" sz="2400" dirty="0"/>
          </a:p>
          <a:p>
            <a:pPr marL="465138" indent="-465138">
              <a:spcBef>
                <a:spcPts val="600"/>
              </a:spcBef>
              <a:spcAft>
                <a:spcPts val="600"/>
              </a:spcAft>
            </a:pPr>
            <a:r>
              <a:rPr lang="en-US" altLang="en-US" sz="2400" dirty="0" smtClean="0"/>
              <a:t>Coordinate, facilitate, and monitor the </a:t>
            </a:r>
            <a:r>
              <a:rPr lang="en-US" altLang="en-US" sz="2400" dirty="0"/>
              <a:t>delivery of services to ensure they are being delivered in </a:t>
            </a:r>
            <a:r>
              <a:rPr lang="en-US" altLang="en-US" sz="2400" dirty="0" smtClean="0"/>
              <a:t>a timely manner in accordance </a:t>
            </a:r>
            <a:r>
              <a:rPr lang="en-US" altLang="en-US" sz="2400" dirty="0"/>
              <a:t>with the IFSP through home visits, telephone contacts, and meetings with the parent and service providers to foster collaboration and integration of </a:t>
            </a:r>
            <a:r>
              <a:rPr lang="en-US" altLang="en-US" sz="2400"/>
              <a:t>service </a:t>
            </a:r>
            <a:r>
              <a:rPr lang="en-US" altLang="en-US" sz="2400" smtClean="0"/>
              <a:t>strategies</a:t>
            </a:r>
            <a:endParaRPr lang="en-US" altLang="en-US" sz="2400" dirty="0"/>
          </a:p>
          <a:p>
            <a:pPr marL="465138" indent="-465138" eaLnBrk="1" hangingPunct="1">
              <a:spcBef>
                <a:spcPts val="600"/>
              </a:spcBef>
              <a:spcAft>
                <a:spcPts val="600"/>
              </a:spcAft>
            </a:pPr>
            <a:r>
              <a:rPr lang="en-US" altLang="en-US" sz="2400" dirty="0" smtClean="0"/>
              <a:t>Coordinate the performance of any additional evaluations </a:t>
            </a:r>
            <a:r>
              <a:rPr lang="en-US" altLang="en-US" sz="2400" smtClean="0"/>
              <a:t>and assessments</a:t>
            </a:r>
            <a:endParaRPr lang="en-US" altLang="en-US" sz="2400" dirty="0" smtClean="0"/>
          </a:p>
          <a:p>
            <a:pPr marL="465138" indent="-465138" eaLnBrk="1" hangingPunct="1">
              <a:spcBef>
                <a:spcPts val="600"/>
              </a:spcBef>
              <a:spcAft>
                <a:spcPts val="600"/>
              </a:spcAft>
            </a:pPr>
            <a:r>
              <a:rPr lang="en-US" altLang="en-US" sz="2400" dirty="0" smtClean="0"/>
              <a:t>Consult with evaluator when a child is thought to be potentially eligible for </a:t>
            </a:r>
            <a:r>
              <a:rPr lang="en-US" altLang="en-US" sz="2400" smtClean="0"/>
              <a:t>OPWDD services</a:t>
            </a:r>
            <a:endParaRPr lang="en-US" altLang="en-US" sz="2400" dirty="0" smtClean="0"/>
          </a:p>
        </p:txBody>
      </p:sp>
      <p:sp>
        <p:nvSpPr>
          <p:cNvPr id="2" name="Slide Number Placeholder 1"/>
          <p:cNvSpPr>
            <a:spLocks noGrp="1"/>
          </p:cNvSpPr>
          <p:nvPr>
            <p:ph type="sldNum" sz="quarter" idx="12"/>
          </p:nvPr>
        </p:nvSpPr>
        <p:spPr/>
        <p:txBody>
          <a:bodyPr/>
          <a:lstStyle/>
          <a:p>
            <a:fld id="{40D3BF96-6EF6-411B-8B58-36B2AD10BFDE}" type="slidenum">
              <a:rPr lang="en-US" sz="1400" smtClean="0">
                <a:latin typeface="Arial" panose="020B0604020202020204" pitchFamily="34" charset="0"/>
                <a:cs typeface="Arial" panose="020B0604020202020204" pitchFamily="34" charset="0"/>
              </a:rPr>
              <a:t>26</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728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400" dirty="0"/>
          </a:p>
        </p:txBody>
      </p:sp>
      <p:sp>
        <p:nvSpPr>
          <p:cNvPr id="117763" name="Rectangle 2"/>
          <p:cNvSpPr>
            <a:spLocks noGrp="1" noChangeArrowheads="1"/>
          </p:cNvSpPr>
          <p:nvPr>
            <p:ph type="title" idx="4294967295"/>
          </p:nvPr>
        </p:nvSpPr>
        <p:spPr>
          <a:xfrm>
            <a:off x="685800" y="277813"/>
            <a:ext cx="7772400" cy="1143000"/>
          </a:xfrm>
        </p:spPr>
        <p:txBody>
          <a:bodyPr/>
          <a:lstStyle/>
          <a:p>
            <a:pPr eaLnBrk="1" hangingPunct="1"/>
            <a:r>
              <a:rPr lang="en-US" altLang="en-US" dirty="0" smtClean="0"/>
              <a:t>OSC Responsibilities </a:t>
            </a:r>
            <a:r>
              <a:rPr lang="en-US" altLang="en-US" sz="2000" dirty="0" smtClean="0"/>
              <a:t>(cont’d.)</a:t>
            </a:r>
          </a:p>
        </p:txBody>
      </p:sp>
      <p:sp>
        <p:nvSpPr>
          <p:cNvPr id="117764" name="Rectangle 3"/>
          <p:cNvSpPr>
            <a:spLocks noGrp="1" noChangeArrowheads="1"/>
          </p:cNvSpPr>
          <p:nvPr>
            <p:ph type="body" idx="4294967295"/>
          </p:nvPr>
        </p:nvSpPr>
        <p:spPr>
          <a:xfrm>
            <a:off x="472440" y="1528763"/>
            <a:ext cx="8229600" cy="4876800"/>
          </a:xfrm>
        </p:spPr>
        <p:txBody>
          <a:bodyPr>
            <a:noAutofit/>
          </a:bodyPr>
          <a:lstStyle/>
          <a:p>
            <a:pPr marL="465138" indent="-465138">
              <a:spcBef>
                <a:spcPts val="600"/>
              </a:spcBef>
              <a:spcAft>
                <a:spcPts val="600"/>
              </a:spcAft>
            </a:pPr>
            <a:r>
              <a:rPr lang="en-US" altLang="en-US" sz="2300" dirty="0" smtClean="0"/>
              <a:t>Conduct follow-up activities to ensure </a:t>
            </a:r>
            <a:r>
              <a:rPr lang="en-US" altLang="en-US" sz="2300" dirty="0"/>
              <a:t>that </a:t>
            </a:r>
            <a:r>
              <a:rPr lang="en-US" altLang="en-US" sz="2300" dirty="0" smtClean="0"/>
              <a:t>appropriate services are being provided and that the </a:t>
            </a:r>
            <a:r>
              <a:rPr lang="en-US" altLang="en-US" sz="2300" dirty="0"/>
              <a:t>IFSP consistently reflects the family’s current priorities, concerns, </a:t>
            </a:r>
            <a:r>
              <a:rPr lang="en-US" altLang="en-US" sz="2300"/>
              <a:t>and </a:t>
            </a:r>
            <a:r>
              <a:rPr lang="en-US" altLang="en-US" sz="2300" smtClean="0"/>
              <a:t>resources</a:t>
            </a:r>
            <a:endParaRPr lang="en-US" altLang="en-US" sz="2300" dirty="0"/>
          </a:p>
          <a:p>
            <a:pPr marL="465138" indent="-465138">
              <a:spcBef>
                <a:spcPts val="600"/>
              </a:spcBef>
              <a:spcAft>
                <a:spcPts val="600"/>
              </a:spcAft>
            </a:pPr>
            <a:r>
              <a:rPr lang="en-US" altLang="en-US" sz="2300" dirty="0"/>
              <a:t>Periodically discuss and update in NYEIS the family’s Medicaid or commercial insurance coverage and transmit this information to the child’s service providers and the Department’s </a:t>
            </a:r>
            <a:r>
              <a:rPr lang="en-US" altLang="en-US" sz="2300"/>
              <a:t>fiscal </a:t>
            </a:r>
            <a:r>
              <a:rPr lang="en-US" altLang="en-US" sz="2300" smtClean="0"/>
              <a:t>agent</a:t>
            </a:r>
            <a:endParaRPr lang="en-US" altLang="en-US" sz="2300" dirty="0"/>
          </a:p>
          <a:p>
            <a:pPr marL="465138" indent="-458788" eaLnBrk="1" hangingPunct="1">
              <a:spcBef>
                <a:spcPts val="600"/>
              </a:spcBef>
              <a:spcAft>
                <a:spcPts val="600"/>
              </a:spcAft>
            </a:pPr>
            <a:r>
              <a:rPr lang="en-US" altLang="en-US" sz="2300" dirty="0" smtClean="0"/>
              <a:t>Coordinate the funding sources for services required</a:t>
            </a:r>
          </a:p>
          <a:p>
            <a:pPr marL="465138" indent="-458788" eaLnBrk="1" hangingPunct="1">
              <a:spcBef>
                <a:spcPts val="600"/>
              </a:spcBef>
              <a:spcAft>
                <a:spcPts val="600"/>
              </a:spcAft>
            </a:pPr>
            <a:r>
              <a:rPr lang="en-US" altLang="en-US" sz="2300" dirty="0" smtClean="0"/>
              <a:t>Inform families of available advocacy services and assist them with a referral to a primary health care provider, </a:t>
            </a:r>
            <a:r>
              <a:rPr lang="en-US" altLang="en-US" sz="2300" smtClean="0"/>
              <a:t>if needed</a:t>
            </a:r>
            <a:endParaRPr lang="en-US" altLang="en-US" sz="2300" dirty="0" smtClean="0"/>
          </a:p>
          <a:p>
            <a:pPr marL="465138" indent="-458788" eaLnBrk="1" hangingPunct="1">
              <a:spcBef>
                <a:spcPts val="600"/>
              </a:spcBef>
              <a:spcAft>
                <a:spcPts val="600"/>
              </a:spcAft>
            </a:pPr>
            <a:r>
              <a:rPr lang="en-US" altLang="en-US" sz="2300" dirty="0" smtClean="0"/>
              <a:t>Ensure families are aware of their rights and procedural safeguards as needed throughout their participation in </a:t>
            </a:r>
            <a:r>
              <a:rPr lang="en-US" altLang="en-US" sz="2300" smtClean="0"/>
              <a:t>the EIP</a:t>
            </a:r>
            <a:endParaRPr lang="en-US" altLang="en-US" sz="2300" dirty="0" smtClean="0"/>
          </a:p>
        </p:txBody>
      </p:sp>
      <p:sp>
        <p:nvSpPr>
          <p:cNvPr id="2" name="Slide Number Placeholder 1"/>
          <p:cNvSpPr>
            <a:spLocks noGrp="1"/>
          </p:cNvSpPr>
          <p:nvPr>
            <p:ph type="sldNum" sz="quarter" idx="12"/>
          </p:nvPr>
        </p:nvSpPr>
        <p:spPr/>
        <p:txBody>
          <a:bodyPr/>
          <a:lstStyle/>
          <a:p>
            <a:fld id="{40D3BF96-6EF6-411B-8B58-36B2AD10BFDE}" type="slidenum">
              <a:rPr lang="en-US" sz="1400" smtClean="0">
                <a:latin typeface="Arial" panose="020B0604020202020204" pitchFamily="34" charset="0"/>
                <a:cs typeface="Arial" panose="020B0604020202020204" pitchFamily="34" charset="0"/>
              </a:rPr>
              <a:t>27</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635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400" dirty="0"/>
          </a:p>
        </p:txBody>
      </p:sp>
      <p:sp>
        <p:nvSpPr>
          <p:cNvPr id="118787" name="Rectangle 2"/>
          <p:cNvSpPr>
            <a:spLocks noGrp="1" noChangeArrowheads="1"/>
          </p:cNvSpPr>
          <p:nvPr>
            <p:ph type="title" idx="4294967295"/>
          </p:nvPr>
        </p:nvSpPr>
        <p:spPr>
          <a:xfrm>
            <a:off x="685800" y="277813"/>
            <a:ext cx="7772400" cy="1143000"/>
          </a:xfrm>
        </p:spPr>
        <p:txBody>
          <a:bodyPr/>
          <a:lstStyle/>
          <a:p>
            <a:pPr eaLnBrk="1" hangingPunct="1"/>
            <a:r>
              <a:rPr lang="en-US" altLang="en-US" dirty="0" smtClean="0"/>
              <a:t>OSC Responsibilities </a:t>
            </a:r>
            <a:r>
              <a:rPr lang="en-US" altLang="en-US" sz="2000" dirty="0" smtClean="0"/>
              <a:t>(cont’d.)</a:t>
            </a:r>
          </a:p>
        </p:txBody>
      </p:sp>
      <p:sp>
        <p:nvSpPr>
          <p:cNvPr id="106500" name="Rectangle 3"/>
          <p:cNvSpPr>
            <a:spLocks noGrp="1" noChangeArrowheads="1"/>
          </p:cNvSpPr>
          <p:nvPr>
            <p:ph type="body" idx="4294967295"/>
          </p:nvPr>
        </p:nvSpPr>
        <p:spPr>
          <a:xfrm>
            <a:off x="685800" y="1555750"/>
            <a:ext cx="8001000" cy="4800600"/>
          </a:xfrm>
        </p:spPr>
        <p:txBody>
          <a:bodyPr>
            <a:normAutofit/>
          </a:bodyPr>
          <a:lstStyle/>
          <a:p>
            <a:pPr marL="465138" indent="-458788">
              <a:spcBef>
                <a:spcPts val="600"/>
              </a:spcBef>
              <a:spcAft>
                <a:spcPts val="600"/>
              </a:spcAft>
            </a:pPr>
            <a:r>
              <a:rPr lang="en-US" altLang="en-US" sz="2400" dirty="0"/>
              <a:t>When child is in foster care, keep the Local Department of Social Services’ caseworker informed of the </a:t>
            </a:r>
            <a:r>
              <a:rPr lang="en-US" altLang="en-US" sz="2400"/>
              <a:t>child’s </a:t>
            </a:r>
            <a:r>
              <a:rPr lang="en-US" altLang="en-US" sz="2400" smtClean="0"/>
              <a:t>progress</a:t>
            </a:r>
            <a:endParaRPr lang="en-US" altLang="en-US" sz="2400" dirty="0">
              <a:solidFill>
                <a:srgbClr val="FF0000"/>
              </a:solidFill>
            </a:endParaRPr>
          </a:p>
          <a:p>
            <a:pPr marL="465138" indent="-465138" eaLnBrk="1" hangingPunct="1">
              <a:spcBef>
                <a:spcPts val="600"/>
              </a:spcBef>
              <a:spcAft>
                <a:spcPts val="600"/>
              </a:spcAft>
              <a:defRPr/>
            </a:pPr>
            <a:r>
              <a:rPr lang="en-US" sz="2400" dirty="0" smtClean="0"/>
              <a:t>Assist families moving to another municipality with the transfer of all appropriate case records, with </a:t>
            </a:r>
            <a:r>
              <a:rPr lang="en-US" sz="2400" smtClean="0"/>
              <a:t>parental consent</a:t>
            </a:r>
            <a:endParaRPr lang="en-US" sz="2400" dirty="0" smtClean="0"/>
          </a:p>
          <a:p>
            <a:pPr marL="465138" indent="-465138" eaLnBrk="1" hangingPunct="1">
              <a:spcBef>
                <a:spcPts val="600"/>
              </a:spcBef>
              <a:spcAft>
                <a:spcPts val="600"/>
              </a:spcAft>
              <a:defRPr/>
            </a:pPr>
            <a:r>
              <a:rPr lang="en-US" sz="2400" dirty="0" smtClean="0"/>
              <a:t>Assist families moving to another state with a referral to the EIP and with the transmittal of appropriate case records, with </a:t>
            </a:r>
            <a:r>
              <a:rPr lang="en-US" sz="2400" smtClean="0"/>
              <a:t>parental consent</a:t>
            </a:r>
            <a:endParaRPr lang="en-US" sz="2400" dirty="0" smtClean="0"/>
          </a:p>
          <a:p>
            <a:pPr marL="465138" indent="-465138" eaLnBrk="1" hangingPunct="1">
              <a:spcBef>
                <a:spcPts val="600"/>
              </a:spcBef>
              <a:spcAft>
                <a:spcPts val="600"/>
              </a:spcAft>
              <a:defRPr/>
            </a:pPr>
            <a:r>
              <a:rPr lang="en-US" sz="2400" dirty="0" smtClean="0"/>
              <a:t>Develop the transition plan to preschool or other appropriate supports and services and complete the required transition steps </a:t>
            </a:r>
            <a:r>
              <a:rPr lang="en-US" sz="2400" smtClean="0"/>
              <a:t>and services</a:t>
            </a:r>
            <a:endParaRPr lang="en-US" sz="2400" dirty="0" smtClean="0"/>
          </a:p>
          <a:p>
            <a:pPr marL="398463" indent="-392113" eaLnBrk="1" hangingPunct="1">
              <a:spcBef>
                <a:spcPts val="600"/>
              </a:spcBef>
              <a:spcAft>
                <a:spcPts val="600"/>
              </a:spcAft>
              <a:defRPr/>
            </a:pPr>
            <a:endParaRPr lang="en-US" sz="2400" dirty="0" smtClean="0">
              <a:solidFill>
                <a:srgbClr val="FF0000"/>
              </a:solidFill>
            </a:endParaRPr>
          </a:p>
        </p:txBody>
      </p:sp>
      <p:sp>
        <p:nvSpPr>
          <p:cNvPr id="2" name="Slide Number Placeholder 1"/>
          <p:cNvSpPr>
            <a:spLocks noGrp="1"/>
          </p:cNvSpPr>
          <p:nvPr>
            <p:ph type="sldNum" sz="quarter" idx="12"/>
          </p:nvPr>
        </p:nvSpPr>
        <p:spPr/>
        <p:txBody>
          <a:bodyPr/>
          <a:lstStyle/>
          <a:p>
            <a:fld id="{40D3BF96-6EF6-411B-8B58-36B2AD10BFDE}" type="slidenum">
              <a:rPr lang="en-US" sz="1400" smtClean="0">
                <a:latin typeface="Arial" panose="020B0604020202020204" pitchFamily="34" charset="0"/>
                <a:cs typeface="Arial" panose="020B0604020202020204" pitchFamily="34" charset="0"/>
              </a:rPr>
              <a:t>28</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7533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idx="4294967295"/>
          </p:nvPr>
        </p:nvSpPr>
        <p:spPr>
          <a:xfrm>
            <a:off x="685800" y="228600"/>
            <a:ext cx="7772400" cy="1143000"/>
          </a:xfrm>
        </p:spPr>
        <p:txBody>
          <a:bodyPr>
            <a:normAutofit fontScale="90000"/>
          </a:bodyPr>
          <a:lstStyle/>
          <a:p>
            <a:pPr eaLnBrk="1" hangingPunct="1"/>
            <a:r>
              <a:rPr lang="en-US" altLang="en-US" dirty="0" smtClean="0"/>
              <a:t>Step 4:  Implementing EIP Services</a:t>
            </a:r>
            <a:endParaRPr lang="en-US" altLang="en-US" b="1" dirty="0" smtClean="0"/>
          </a:p>
        </p:txBody>
      </p:sp>
      <p:sp>
        <p:nvSpPr>
          <p:cNvPr id="112644" name="Rectangle 3"/>
          <p:cNvSpPr>
            <a:spLocks noGrp="1" noChangeArrowheads="1"/>
          </p:cNvSpPr>
          <p:nvPr>
            <p:ph type="body" idx="4294967295"/>
          </p:nvPr>
        </p:nvSpPr>
        <p:spPr>
          <a:xfrm>
            <a:off x="914400" y="1661160"/>
            <a:ext cx="7239000" cy="4343400"/>
          </a:xfrm>
        </p:spPr>
        <p:txBody>
          <a:bodyPr>
            <a:noAutofit/>
          </a:bodyPr>
          <a:lstStyle/>
          <a:p>
            <a:pPr marL="0" indent="0">
              <a:spcBef>
                <a:spcPts val="600"/>
              </a:spcBef>
              <a:spcAft>
                <a:spcPts val="600"/>
              </a:spcAft>
              <a:buNone/>
            </a:pPr>
            <a:r>
              <a:rPr lang="en-US" sz="2400" dirty="0" smtClean="0"/>
              <a:t>Once the OSC is chosen by the parent at the Initial IFSP Meeting, the OSC:</a:t>
            </a:r>
          </a:p>
          <a:p>
            <a:pPr marL="465138" indent="-465138">
              <a:spcBef>
                <a:spcPts val="600"/>
              </a:spcBef>
              <a:spcAft>
                <a:spcPts val="600"/>
              </a:spcAft>
            </a:pPr>
            <a:r>
              <a:rPr lang="en-US" sz="2400" dirty="0" smtClean="0"/>
              <a:t>Implements </a:t>
            </a:r>
            <a:r>
              <a:rPr lang="en-US" sz="2400" dirty="0"/>
              <a:t>the IFSP by identifying appropriate service providers based on the individual needs of the child and family, and </a:t>
            </a:r>
            <a:r>
              <a:rPr lang="en-US" sz="2400" dirty="0" smtClean="0"/>
              <a:t>makes referrals to providers for needed EI and other services identified in </a:t>
            </a:r>
            <a:r>
              <a:rPr lang="en-US" sz="2400" smtClean="0"/>
              <a:t>the IFSP</a:t>
            </a:r>
            <a:endParaRPr lang="en-US" sz="2400" dirty="0"/>
          </a:p>
          <a:p>
            <a:pPr marL="465138" indent="-465138">
              <a:spcBef>
                <a:spcPts val="600"/>
              </a:spcBef>
              <a:spcAft>
                <a:spcPts val="600"/>
              </a:spcAft>
            </a:pPr>
            <a:r>
              <a:rPr lang="en-US" altLang="en-US" sz="2400" dirty="0" smtClean="0"/>
              <a:t>Coordinates the provision of all EI and other services (educational, social, and medical for other than diagnostic and evaluation purposes that the child and </a:t>
            </a:r>
            <a:r>
              <a:rPr lang="en-US" altLang="en-US" sz="2400" smtClean="0"/>
              <a:t>family need</a:t>
            </a:r>
            <a:endParaRPr lang="en-US" altLang="en-US" sz="2400" dirty="0" smtClean="0"/>
          </a:p>
        </p:txBody>
      </p:sp>
      <p:sp>
        <p:nvSpPr>
          <p:cNvPr id="2" name="Slide Number Placeholder 1"/>
          <p:cNvSpPr>
            <a:spLocks noGrp="1"/>
          </p:cNvSpPr>
          <p:nvPr>
            <p:ph type="sldNum" sz="quarter" idx="12"/>
          </p:nvPr>
        </p:nvSpPr>
        <p:spPr>
          <a:xfrm>
            <a:off x="6629400" y="6324600"/>
            <a:ext cx="2133600" cy="365125"/>
          </a:xfrm>
        </p:spPr>
        <p:txBody>
          <a:bodyPr/>
          <a:lstStyle/>
          <a:p>
            <a:fld id="{40D3BF96-6EF6-411B-8B58-36B2AD10BFDE}" type="slidenum">
              <a:rPr lang="en-US" sz="1400" smtClean="0">
                <a:latin typeface="Arial" panose="020B0604020202020204" pitchFamily="34" charset="0"/>
                <a:cs typeface="Arial" panose="020B0604020202020204" pitchFamily="34" charset="0"/>
              </a:rPr>
              <a:t>29</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091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1143000" y="2057400"/>
            <a:ext cx="6934200" cy="2895600"/>
          </a:xfrm>
        </p:spPr>
        <p:txBody>
          <a:bodyPr>
            <a:normAutofit/>
          </a:bodyPr>
          <a:lstStyle/>
          <a:p>
            <a:pPr marL="0" indent="0" algn="ctr" eaLnBrk="1" hangingPunct="1">
              <a:buNone/>
            </a:pPr>
            <a:r>
              <a:rPr lang="en-US" sz="2800" dirty="0" smtClean="0"/>
              <a:t>To identify and evaluate as early as possible those infants and toddlers whose healthy development is compromised and to provide for appropriate intervention to improve child and family development.</a:t>
            </a:r>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Mission</a:t>
            </a:r>
            <a:endParaRPr lang="en-US" dirty="0"/>
          </a:p>
        </p:txBody>
      </p:sp>
      <p:sp>
        <p:nvSpPr>
          <p:cNvPr id="2" name="Slide Number Placeholder 1"/>
          <p:cNvSpPr>
            <a:spLocks noGrp="1"/>
          </p:cNvSpPr>
          <p:nvPr>
            <p:ph type="sldNum" sz="quarter" idx="12"/>
          </p:nvPr>
        </p:nvSpPr>
        <p:spPr/>
        <p:txBody>
          <a:bodyPr/>
          <a:lstStyle/>
          <a:p>
            <a:fld id="{40D3BF96-6EF6-411B-8B58-36B2AD10BFDE}" type="slidenum">
              <a:rPr lang="en-US" smtClean="0"/>
              <a:t>3</a:t>
            </a:fld>
            <a:endParaRPr lang="en-US" dirty="0"/>
          </a:p>
        </p:txBody>
      </p:sp>
    </p:spTree>
    <p:custDataLst>
      <p:tags r:id="rId1"/>
    </p:custDataLst>
    <p:extLst>
      <p:ext uri="{BB962C8B-B14F-4D97-AF65-F5344CB8AC3E}">
        <p14:creationId xmlns:p14="http://schemas.microsoft.com/office/powerpoint/2010/main" val="4100892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idx="4294967295"/>
          </p:nvPr>
        </p:nvSpPr>
        <p:spPr>
          <a:xfrm>
            <a:off x="685800" y="228600"/>
            <a:ext cx="7772400" cy="1143000"/>
          </a:xfrm>
        </p:spPr>
        <p:txBody>
          <a:bodyPr>
            <a:normAutofit fontScale="90000"/>
          </a:bodyPr>
          <a:lstStyle/>
          <a:p>
            <a:pPr eaLnBrk="1" hangingPunct="1"/>
            <a:r>
              <a:rPr lang="en-US" altLang="en-US" dirty="0" smtClean="0"/>
              <a:t>Step 4:  Implementing EIP Services </a:t>
            </a:r>
            <a:r>
              <a:rPr lang="en-US" altLang="en-US" sz="2700" dirty="0" smtClean="0"/>
              <a:t>(cont’d.)</a:t>
            </a:r>
            <a:endParaRPr lang="en-US" altLang="en-US" sz="2700" b="1" dirty="0" smtClean="0"/>
          </a:p>
        </p:txBody>
      </p:sp>
      <p:sp>
        <p:nvSpPr>
          <p:cNvPr id="112644" name="Rectangle 3"/>
          <p:cNvSpPr>
            <a:spLocks noGrp="1" noChangeArrowheads="1"/>
          </p:cNvSpPr>
          <p:nvPr>
            <p:ph type="body" idx="4294967295"/>
          </p:nvPr>
        </p:nvSpPr>
        <p:spPr>
          <a:xfrm>
            <a:off x="685800" y="1524000"/>
            <a:ext cx="8001000" cy="4343400"/>
          </a:xfrm>
        </p:spPr>
        <p:txBody>
          <a:bodyPr>
            <a:noAutofit/>
          </a:bodyPr>
          <a:lstStyle/>
          <a:p>
            <a:pPr marL="465138" indent="-465138">
              <a:spcBef>
                <a:spcPts val="600"/>
              </a:spcBef>
              <a:spcAft>
                <a:spcPts val="600"/>
              </a:spcAft>
            </a:pPr>
            <a:r>
              <a:rPr lang="en-US" altLang="en-US" sz="2400" dirty="0"/>
              <a:t>Ensures that the entire IFSP and all services are implemented within 30 calendar days of the projected date for the initiation of services in the IFSP</a:t>
            </a:r>
          </a:p>
          <a:p>
            <a:pPr marL="465138" indent="-465138" eaLnBrk="1" hangingPunct="1">
              <a:spcBef>
                <a:spcPts val="600"/>
              </a:spcBef>
              <a:spcAft>
                <a:spcPts val="600"/>
              </a:spcAft>
            </a:pPr>
            <a:r>
              <a:rPr lang="en-US" altLang="en-US" sz="2400" dirty="0" smtClean="0"/>
              <a:t>The projected date for the initiation of services is “as soon as possible but no later than 30 days after the parent provides written consent for the services in the IFSP or any subsequent amendments to the IFSP”</a:t>
            </a:r>
          </a:p>
          <a:p>
            <a:pPr marL="465138" indent="-465138" eaLnBrk="1" hangingPunct="1">
              <a:spcBef>
                <a:spcPts val="600"/>
              </a:spcBef>
              <a:spcAft>
                <a:spcPts val="600"/>
              </a:spcAft>
            </a:pPr>
            <a:r>
              <a:rPr lang="en-US" altLang="en-US" sz="2400" dirty="0" smtClean="0"/>
              <a:t>When services do not begin within the 30-day timeline, the OSC must document the reasons for the delay in NYEIS and in the child’s record</a:t>
            </a:r>
          </a:p>
        </p:txBody>
      </p:sp>
      <p:sp>
        <p:nvSpPr>
          <p:cNvPr id="2" name="Slide Number Placeholder 1"/>
          <p:cNvSpPr>
            <a:spLocks noGrp="1"/>
          </p:cNvSpPr>
          <p:nvPr>
            <p:ph type="sldNum" sz="quarter" idx="12"/>
          </p:nvPr>
        </p:nvSpPr>
        <p:spPr>
          <a:xfrm>
            <a:off x="6629400" y="6324600"/>
            <a:ext cx="2133600" cy="365125"/>
          </a:xfrm>
        </p:spPr>
        <p:txBody>
          <a:bodyPr/>
          <a:lstStyle/>
          <a:p>
            <a:fld id="{40D3BF96-6EF6-411B-8B58-36B2AD10BFDE}" type="slidenum">
              <a:rPr lang="en-US" sz="1400" smtClean="0">
                <a:latin typeface="Arial" panose="020B0604020202020204" pitchFamily="34" charset="0"/>
                <a:cs typeface="Arial" panose="020B0604020202020204" pitchFamily="34" charset="0"/>
              </a:rPr>
              <a:t>30</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223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21B2EBBF-BAE5-4BF3-A960-7D0B5AA998BA}" type="slidenum">
              <a:rPr lang="en-US" altLang="en-US" sz="1400"/>
              <a:pPr algn="r" eaLnBrk="1" hangingPunct="1">
                <a:spcBef>
                  <a:spcPct val="0"/>
                </a:spcBef>
                <a:buClrTx/>
                <a:buSzTx/>
                <a:buFontTx/>
                <a:buNone/>
              </a:pPr>
              <a:t>31</a:t>
            </a:fld>
            <a:endParaRPr lang="en-US" altLang="en-US" sz="1400" dirty="0"/>
          </a:p>
        </p:txBody>
      </p:sp>
      <p:sp>
        <p:nvSpPr>
          <p:cNvPr id="119811" name="Rectangle 2"/>
          <p:cNvSpPr>
            <a:spLocks noGrp="1" noChangeArrowheads="1"/>
          </p:cNvSpPr>
          <p:nvPr>
            <p:ph type="title" idx="4294967295"/>
          </p:nvPr>
        </p:nvSpPr>
        <p:spPr>
          <a:xfrm>
            <a:off x="685800" y="277813"/>
            <a:ext cx="8077200" cy="1143000"/>
          </a:xfrm>
        </p:spPr>
        <p:txBody>
          <a:bodyPr>
            <a:normAutofit fontScale="90000"/>
          </a:bodyPr>
          <a:lstStyle/>
          <a:p>
            <a:pPr eaLnBrk="1" hangingPunct="1"/>
            <a:r>
              <a:rPr lang="en-US" altLang="en-US" dirty="0" smtClean="0"/>
              <a:t>Step 5:  IFSP Reviews and Annual Evaluation</a:t>
            </a:r>
            <a:endParaRPr lang="en-US" altLang="en-US" dirty="0" smtClean="0">
              <a:solidFill>
                <a:srgbClr val="FF0000"/>
              </a:solidFill>
            </a:endParaRPr>
          </a:p>
        </p:txBody>
      </p:sp>
      <p:sp>
        <p:nvSpPr>
          <p:cNvPr id="119812" name="Rectangle 3"/>
          <p:cNvSpPr>
            <a:spLocks noGrp="1" noChangeArrowheads="1"/>
          </p:cNvSpPr>
          <p:nvPr>
            <p:ph type="body" idx="4294967295"/>
          </p:nvPr>
        </p:nvSpPr>
        <p:spPr>
          <a:xfrm>
            <a:off x="685800" y="1828800"/>
            <a:ext cx="7772400" cy="4267200"/>
          </a:xfrm>
        </p:spPr>
        <p:txBody>
          <a:bodyPr>
            <a:normAutofit/>
          </a:bodyPr>
          <a:lstStyle/>
          <a:p>
            <a:pPr marL="0" indent="0" eaLnBrk="1" hangingPunct="1">
              <a:spcBef>
                <a:spcPts val="600"/>
              </a:spcBef>
              <a:spcAft>
                <a:spcPts val="600"/>
              </a:spcAft>
              <a:buNone/>
            </a:pPr>
            <a:r>
              <a:rPr lang="en-US" altLang="en-US" sz="2400" dirty="0" smtClean="0"/>
              <a:t>As a member of the IFSP team, the OSC:</a:t>
            </a:r>
          </a:p>
          <a:p>
            <a:pPr marL="465138" indent="-465138" eaLnBrk="1" hangingPunct="1">
              <a:spcBef>
                <a:spcPts val="600"/>
              </a:spcBef>
              <a:spcAft>
                <a:spcPts val="600"/>
              </a:spcAft>
            </a:pPr>
            <a:r>
              <a:rPr lang="en-US" altLang="en-US" sz="2400" dirty="0" smtClean="0"/>
              <a:t>Attends the 6-month reviews and annual evaluations of the IFSP; or at more frequent intervals at the request of the parent or if conditions warrant </a:t>
            </a:r>
          </a:p>
          <a:p>
            <a:pPr marL="465138" indent="-465138" eaLnBrk="1" hangingPunct="1">
              <a:spcBef>
                <a:spcPts val="600"/>
              </a:spcBef>
              <a:spcAft>
                <a:spcPts val="600"/>
              </a:spcAft>
            </a:pPr>
            <a:r>
              <a:rPr lang="en-US" altLang="en-US" sz="2400" dirty="0" smtClean="0"/>
              <a:t>Ensures that each IFSP accurately reflects the child’s and family’s needs.</a:t>
            </a:r>
          </a:p>
          <a:p>
            <a:pPr marL="465138" indent="-465138" eaLnBrk="1" hangingPunct="1">
              <a:spcBef>
                <a:spcPts val="600"/>
              </a:spcBef>
              <a:spcAft>
                <a:spcPts val="600"/>
              </a:spcAft>
            </a:pPr>
            <a:r>
              <a:rPr lang="en-US" altLang="en-US" sz="2400" dirty="0" smtClean="0"/>
              <a:t>Implements changes to the IFSP that are agreed upon by the IFSP team</a:t>
            </a:r>
          </a:p>
        </p:txBody>
      </p:sp>
    </p:spTree>
    <p:extLst>
      <p:ext uri="{BB962C8B-B14F-4D97-AF65-F5344CB8AC3E}">
        <p14:creationId xmlns:p14="http://schemas.microsoft.com/office/powerpoint/2010/main" val="499049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B99F6795-E7D5-4D97-BA5C-A5077BE5826F}" type="slidenum">
              <a:rPr lang="en-US" altLang="en-US" sz="1400"/>
              <a:pPr algn="r" eaLnBrk="1" hangingPunct="1">
                <a:spcBef>
                  <a:spcPct val="0"/>
                </a:spcBef>
                <a:buClrTx/>
                <a:buSzTx/>
                <a:buFontTx/>
                <a:buNone/>
              </a:pPr>
              <a:t>32</a:t>
            </a:fld>
            <a:endParaRPr lang="en-US" altLang="en-US" sz="1400" dirty="0"/>
          </a:p>
        </p:txBody>
      </p:sp>
      <p:sp>
        <p:nvSpPr>
          <p:cNvPr id="128003" name="Rectangle 2"/>
          <p:cNvSpPr>
            <a:spLocks noGrp="1" noChangeArrowheads="1"/>
          </p:cNvSpPr>
          <p:nvPr>
            <p:ph type="title" idx="4294967295"/>
          </p:nvPr>
        </p:nvSpPr>
        <p:spPr>
          <a:xfrm>
            <a:off x="685800" y="277813"/>
            <a:ext cx="7772400" cy="1143000"/>
          </a:xfrm>
        </p:spPr>
        <p:txBody>
          <a:bodyPr>
            <a:normAutofit/>
          </a:bodyPr>
          <a:lstStyle/>
          <a:p>
            <a:pPr eaLnBrk="1" hangingPunct="1"/>
            <a:r>
              <a:rPr lang="en-US" altLang="en-US" dirty="0" smtClean="0">
                <a:cs typeface="Times New Roman" pitchFamily="18" charset="0"/>
              </a:rPr>
              <a:t>Step 6:  Transition</a:t>
            </a:r>
          </a:p>
        </p:txBody>
      </p:sp>
      <p:sp>
        <p:nvSpPr>
          <p:cNvPr id="128004" name="Rectangle 3"/>
          <p:cNvSpPr>
            <a:spLocks noGrp="1" noChangeArrowheads="1"/>
          </p:cNvSpPr>
          <p:nvPr>
            <p:ph type="body" idx="4294967295"/>
          </p:nvPr>
        </p:nvSpPr>
        <p:spPr>
          <a:xfrm>
            <a:off x="435077" y="1371600"/>
            <a:ext cx="8229600" cy="4876800"/>
          </a:xfrm>
        </p:spPr>
        <p:txBody>
          <a:bodyPr>
            <a:noAutofit/>
          </a:bodyPr>
          <a:lstStyle/>
          <a:p>
            <a:pPr marL="465138" indent="-465138">
              <a:spcBef>
                <a:spcPts val="600"/>
              </a:spcBef>
              <a:spcAft>
                <a:spcPts val="600"/>
              </a:spcAft>
            </a:pPr>
            <a:r>
              <a:rPr lang="en-US" altLang="en-US" sz="2400" dirty="0" smtClean="0">
                <a:cs typeface="Times New Roman" pitchFamily="18" charset="0"/>
              </a:rPr>
              <a:t>Transition is the </a:t>
            </a:r>
            <a:r>
              <a:rPr lang="en-US" altLang="en-US" sz="2400" dirty="0">
                <a:cs typeface="Times New Roman" pitchFamily="18" charset="0"/>
              </a:rPr>
              <a:t>process of preparing </a:t>
            </a:r>
            <a:r>
              <a:rPr lang="en-US" altLang="en-US" sz="2400" dirty="0" smtClean="0">
                <a:cs typeface="Times New Roman" pitchFamily="18" charset="0"/>
              </a:rPr>
              <a:t>children </a:t>
            </a:r>
            <a:r>
              <a:rPr lang="en-US" altLang="en-US" sz="2400" dirty="0">
                <a:cs typeface="Times New Roman" pitchFamily="18" charset="0"/>
              </a:rPr>
              <a:t>and families to leave the EIP</a:t>
            </a:r>
          </a:p>
          <a:p>
            <a:pPr marL="465138" indent="-465138" eaLnBrk="1" hangingPunct="1">
              <a:spcBef>
                <a:spcPts val="600"/>
              </a:spcBef>
              <a:spcAft>
                <a:spcPts val="600"/>
              </a:spcAft>
            </a:pPr>
            <a:r>
              <a:rPr lang="en-US" altLang="en-US" sz="2400" dirty="0" smtClean="0">
                <a:cs typeface="Times New Roman" pitchFamily="18" charset="0"/>
              </a:rPr>
              <a:t>OSC begins discussing transition and all associated activities with the family at the IFSP meeting closest to the child’s second birthday to ensure all required timelines </a:t>
            </a:r>
            <a:r>
              <a:rPr lang="en-US" altLang="en-US" sz="2400" smtClean="0">
                <a:cs typeface="Times New Roman" pitchFamily="18" charset="0"/>
              </a:rPr>
              <a:t>are met</a:t>
            </a:r>
            <a:endParaRPr lang="en-US" altLang="en-US" sz="2400" dirty="0" smtClean="0">
              <a:cs typeface="Times New Roman" pitchFamily="18" charset="0"/>
            </a:endParaRPr>
          </a:p>
          <a:p>
            <a:pPr marL="465138" indent="-465138">
              <a:spcBef>
                <a:spcPts val="600"/>
              </a:spcBef>
              <a:spcAft>
                <a:spcPts val="600"/>
              </a:spcAft>
            </a:pPr>
            <a:r>
              <a:rPr lang="en-US" altLang="en-US" sz="2400" dirty="0" smtClean="0">
                <a:cs typeface="Times New Roman" pitchFamily="18" charset="0"/>
              </a:rPr>
              <a:t>The service coordinator, in collaboration with the family and IFSP team, develops a Transition </a:t>
            </a:r>
            <a:r>
              <a:rPr lang="en-US" altLang="en-US" sz="2400" dirty="0">
                <a:cs typeface="Times New Roman" pitchFamily="18" charset="0"/>
              </a:rPr>
              <a:t>Plan </a:t>
            </a:r>
            <a:r>
              <a:rPr lang="en-US" altLang="en-US" sz="2400" dirty="0" smtClean="0">
                <a:cs typeface="Times New Roman" pitchFamily="18" charset="0"/>
              </a:rPr>
              <a:t>for </a:t>
            </a:r>
            <a:r>
              <a:rPr lang="en-US" altLang="en-US" sz="2400" b="1" u="sng" dirty="0" smtClean="0">
                <a:cs typeface="Times New Roman" pitchFamily="18" charset="0"/>
              </a:rPr>
              <a:t>ALL</a:t>
            </a:r>
            <a:r>
              <a:rPr lang="en-US" altLang="en-US" sz="2400" dirty="0" smtClean="0">
                <a:cs typeface="Times New Roman" pitchFamily="18" charset="0"/>
              </a:rPr>
              <a:t> children </a:t>
            </a:r>
            <a:r>
              <a:rPr lang="en-US" altLang="en-US" sz="2400" dirty="0">
                <a:cs typeface="Times New Roman" pitchFamily="18" charset="0"/>
              </a:rPr>
              <a:t>exiting the EIP, including those found eligible for </a:t>
            </a:r>
            <a:r>
              <a:rPr lang="en-US" altLang="en-US" sz="2400" dirty="0" smtClean="0">
                <a:cs typeface="Times New Roman" pitchFamily="18" charset="0"/>
              </a:rPr>
              <a:t>Committee on Preschool Special Education (CPSE) services, </a:t>
            </a:r>
            <a:r>
              <a:rPr lang="en-US" altLang="en-US" sz="2400" dirty="0">
                <a:cs typeface="Times New Roman" pitchFamily="18" charset="0"/>
              </a:rPr>
              <a:t>those who are not </a:t>
            </a:r>
            <a:r>
              <a:rPr lang="en-US" altLang="en-US" sz="2400" dirty="0" smtClean="0">
                <a:cs typeface="Times New Roman" pitchFamily="18" charset="0"/>
              </a:rPr>
              <a:t>thought to be eligible </a:t>
            </a:r>
            <a:r>
              <a:rPr lang="en-US" altLang="en-US" sz="2400" dirty="0">
                <a:cs typeface="Times New Roman" pitchFamily="18" charset="0"/>
              </a:rPr>
              <a:t>for CPSE but </a:t>
            </a:r>
            <a:r>
              <a:rPr lang="en-US" altLang="en-US" sz="2400" dirty="0" smtClean="0">
                <a:cs typeface="Times New Roman" pitchFamily="18" charset="0"/>
              </a:rPr>
              <a:t>may require </a:t>
            </a:r>
            <a:r>
              <a:rPr lang="en-US" altLang="en-US" sz="2400" dirty="0">
                <a:cs typeface="Times New Roman" pitchFamily="18" charset="0"/>
              </a:rPr>
              <a:t>other services in the community after EI, and those who leave the EIP </a:t>
            </a:r>
            <a:r>
              <a:rPr lang="en-US" altLang="en-US" sz="2400" dirty="0" smtClean="0">
                <a:cs typeface="Times New Roman" pitchFamily="18" charset="0"/>
              </a:rPr>
              <a:t>and do not require </a:t>
            </a:r>
            <a:r>
              <a:rPr lang="en-US" altLang="en-US" sz="2400" smtClean="0">
                <a:cs typeface="Times New Roman" pitchFamily="18" charset="0"/>
              </a:rPr>
              <a:t>additional services </a:t>
            </a:r>
            <a:endParaRPr lang="en-US" altLang="en-US" sz="2400" dirty="0">
              <a:cs typeface="Times New Roman" pitchFamily="18" charset="0"/>
            </a:endParaRPr>
          </a:p>
          <a:p>
            <a:pPr marL="465138" indent="-465138" eaLnBrk="1" hangingPunct="1">
              <a:spcBef>
                <a:spcPts val="600"/>
              </a:spcBef>
              <a:spcAft>
                <a:spcPts val="600"/>
              </a:spcAft>
            </a:pPr>
            <a:endParaRPr lang="en-US" altLang="en-US" sz="2000" dirty="0" smtClean="0">
              <a:cs typeface="Times New Roman" pitchFamily="18" charset="0"/>
            </a:endParaRPr>
          </a:p>
        </p:txBody>
      </p:sp>
    </p:spTree>
    <p:extLst>
      <p:ext uri="{BB962C8B-B14F-4D97-AF65-F5344CB8AC3E}">
        <p14:creationId xmlns:p14="http://schemas.microsoft.com/office/powerpoint/2010/main" val="773827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9B21C91-5163-4C80-AE74-919D54C7B0AB}" type="slidenum">
              <a:rPr lang="en-US" altLang="en-US" sz="1400"/>
              <a:pPr algn="r" eaLnBrk="1" hangingPunct="1">
                <a:spcBef>
                  <a:spcPct val="0"/>
                </a:spcBef>
                <a:buClrTx/>
                <a:buSzTx/>
                <a:buFontTx/>
                <a:buNone/>
              </a:pPr>
              <a:t>33</a:t>
            </a:fld>
            <a:endParaRPr lang="en-US" altLang="en-US" sz="1400" dirty="0"/>
          </a:p>
        </p:txBody>
      </p:sp>
      <p:sp>
        <p:nvSpPr>
          <p:cNvPr id="131075" name="Rectangle 2"/>
          <p:cNvSpPr>
            <a:spLocks noGrp="1" noChangeArrowheads="1"/>
          </p:cNvSpPr>
          <p:nvPr>
            <p:ph type="title" idx="4294967295"/>
          </p:nvPr>
        </p:nvSpPr>
        <p:spPr>
          <a:xfrm>
            <a:off x="685800" y="277813"/>
            <a:ext cx="7772400" cy="1143000"/>
          </a:xfrm>
        </p:spPr>
        <p:txBody>
          <a:bodyPr>
            <a:normAutofit/>
          </a:bodyPr>
          <a:lstStyle/>
          <a:p>
            <a:r>
              <a:rPr lang="en-US" altLang="en-US" dirty="0" smtClean="0"/>
              <a:t>Developing the Transition Plan</a:t>
            </a:r>
            <a:endParaRPr lang="en-US" altLang="en-US" sz="2000" dirty="0" smtClean="0"/>
          </a:p>
        </p:txBody>
      </p:sp>
      <p:sp>
        <p:nvSpPr>
          <p:cNvPr id="120836" name="Rectangle 3"/>
          <p:cNvSpPr>
            <a:spLocks noGrp="1" noChangeArrowheads="1"/>
          </p:cNvSpPr>
          <p:nvPr>
            <p:ph type="body" idx="4294967295"/>
          </p:nvPr>
        </p:nvSpPr>
        <p:spPr>
          <a:xfrm>
            <a:off x="762000" y="1769660"/>
            <a:ext cx="7620000" cy="4478740"/>
          </a:xfrm>
        </p:spPr>
        <p:txBody>
          <a:bodyPr>
            <a:normAutofit/>
          </a:bodyPr>
          <a:lstStyle/>
          <a:p>
            <a:pPr marL="0" indent="0" eaLnBrk="1" hangingPunct="1">
              <a:spcBef>
                <a:spcPts val="600"/>
              </a:spcBef>
              <a:spcAft>
                <a:spcPts val="600"/>
              </a:spcAft>
              <a:buFont typeface="Wingdings" pitchFamily="2" charset="2"/>
              <a:buNone/>
              <a:defRPr/>
            </a:pPr>
            <a:r>
              <a:rPr lang="en-US" sz="2400" dirty="0" smtClean="0"/>
              <a:t>The OSC is responsible for developing the transition plan, which includes:  </a:t>
            </a:r>
          </a:p>
          <a:p>
            <a:pPr marL="465138" indent="-465138" eaLnBrk="1" hangingPunct="1">
              <a:spcBef>
                <a:spcPts val="600"/>
              </a:spcBef>
              <a:spcAft>
                <a:spcPts val="600"/>
              </a:spcAft>
              <a:defRPr/>
            </a:pPr>
            <a:r>
              <a:rPr lang="en-US" sz="2400" dirty="0" smtClean="0"/>
              <a:t>all required transition steps for the child and family to exit </a:t>
            </a:r>
            <a:r>
              <a:rPr lang="en-US" sz="2400" smtClean="0"/>
              <a:t>the EIP</a:t>
            </a:r>
            <a:endParaRPr lang="en-US" sz="2400" dirty="0" smtClean="0"/>
          </a:p>
          <a:p>
            <a:pPr marL="465138" indent="-465138" eaLnBrk="1" hangingPunct="1">
              <a:spcBef>
                <a:spcPts val="600"/>
              </a:spcBef>
              <a:spcAft>
                <a:spcPts val="600"/>
              </a:spcAft>
              <a:defRPr/>
            </a:pPr>
            <a:r>
              <a:rPr lang="en-US" sz="2400" dirty="0" smtClean="0"/>
              <a:t>actions to help the child adjust to a </a:t>
            </a:r>
            <a:r>
              <a:rPr lang="en-US" sz="2400" smtClean="0"/>
              <a:t>new setting</a:t>
            </a:r>
            <a:endParaRPr lang="en-US" sz="2400" dirty="0" smtClean="0"/>
          </a:p>
          <a:p>
            <a:pPr marL="465138" indent="-465138" eaLnBrk="1" hangingPunct="1">
              <a:spcBef>
                <a:spcPts val="600"/>
              </a:spcBef>
              <a:spcAft>
                <a:spcPts val="600"/>
              </a:spcAft>
              <a:defRPr/>
            </a:pPr>
            <a:r>
              <a:rPr lang="en-US" sz="2400" dirty="0" smtClean="0"/>
              <a:t>actions to prepare </a:t>
            </a:r>
            <a:r>
              <a:rPr lang="en-US" sz="2400" smtClean="0"/>
              <a:t>the family</a:t>
            </a:r>
            <a:endParaRPr lang="en-US" sz="2400" dirty="0" smtClean="0"/>
          </a:p>
          <a:p>
            <a:pPr marL="465138" indent="-465138" eaLnBrk="1" hangingPunct="1">
              <a:spcBef>
                <a:spcPts val="600"/>
              </a:spcBef>
              <a:spcAft>
                <a:spcPts val="600"/>
              </a:spcAft>
              <a:defRPr/>
            </a:pPr>
            <a:r>
              <a:rPr lang="en-US" sz="2400" dirty="0" smtClean="0"/>
              <a:t>procedures to prepare new program staff or individual qualified personnel who will be working with the child </a:t>
            </a:r>
            <a:r>
              <a:rPr lang="en-US" sz="2400" smtClean="0"/>
              <a:t>and family</a:t>
            </a:r>
            <a:endParaRPr lang="en-US" sz="2400" dirty="0" smtClean="0"/>
          </a:p>
        </p:txBody>
      </p:sp>
    </p:spTree>
    <p:extLst>
      <p:ext uri="{BB962C8B-B14F-4D97-AF65-F5344CB8AC3E}">
        <p14:creationId xmlns:p14="http://schemas.microsoft.com/office/powerpoint/2010/main" val="3917176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76396C63-D34A-47F7-A47A-A4942CEDD558}" type="slidenum">
              <a:rPr lang="en-US" altLang="en-US" sz="1400"/>
              <a:pPr algn="r" eaLnBrk="1" hangingPunct="1">
                <a:spcBef>
                  <a:spcPct val="0"/>
                </a:spcBef>
                <a:buClrTx/>
                <a:buSzTx/>
                <a:buFontTx/>
                <a:buNone/>
              </a:pPr>
              <a:t>34</a:t>
            </a:fld>
            <a:endParaRPr lang="en-US" altLang="en-US" sz="1400" dirty="0"/>
          </a:p>
        </p:txBody>
      </p:sp>
      <p:sp>
        <p:nvSpPr>
          <p:cNvPr id="134147" name="Rectangle 2"/>
          <p:cNvSpPr>
            <a:spLocks noGrp="1" noChangeArrowheads="1"/>
          </p:cNvSpPr>
          <p:nvPr>
            <p:ph type="title" idx="4294967295"/>
          </p:nvPr>
        </p:nvSpPr>
        <p:spPr>
          <a:xfrm>
            <a:off x="685800" y="277813"/>
            <a:ext cx="7772400" cy="1143000"/>
          </a:xfrm>
        </p:spPr>
        <p:txBody>
          <a:bodyPr>
            <a:normAutofit fontScale="90000"/>
          </a:bodyPr>
          <a:lstStyle/>
          <a:p>
            <a:pPr eaLnBrk="1" hangingPunct="1"/>
            <a:r>
              <a:rPr lang="en-US" altLang="en-US" sz="4000" dirty="0" smtClean="0"/>
              <a:t>OSC Responsibilities – Child Thought to be Potentially Eligible for CPSE</a:t>
            </a:r>
            <a:br>
              <a:rPr lang="en-US" altLang="en-US" sz="4000" dirty="0" smtClean="0"/>
            </a:br>
            <a:endParaRPr lang="en-US" altLang="en-US" sz="2000" dirty="0" smtClean="0"/>
          </a:p>
        </p:txBody>
      </p:sp>
      <p:sp>
        <p:nvSpPr>
          <p:cNvPr id="147460" name="Rectangle 3"/>
          <p:cNvSpPr>
            <a:spLocks noGrp="1" noChangeArrowheads="1"/>
          </p:cNvSpPr>
          <p:nvPr>
            <p:ph type="body" idx="4294967295"/>
          </p:nvPr>
        </p:nvSpPr>
        <p:spPr>
          <a:xfrm>
            <a:off x="685800" y="1539240"/>
            <a:ext cx="8077200" cy="4953000"/>
          </a:xfrm>
        </p:spPr>
        <p:txBody>
          <a:bodyPr>
            <a:normAutofit fontScale="92500"/>
          </a:bodyPr>
          <a:lstStyle/>
          <a:p>
            <a:pPr marL="0" indent="0" eaLnBrk="1" hangingPunct="1">
              <a:spcBef>
                <a:spcPts val="600"/>
              </a:spcBef>
              <a:spcAft>
                <a:spcPts val="600"/>
              </a:spcAft>
              <a:buNone/>
              <a:defRPr/>
            </a:pPr>
            <a:r>
              <a:rPr lang="en-US" sz="2400" dirty="0" smtClean="0"/>
              <a:t>Providing Notification to CPSE:</a:t>
            </a:r>
          </a:p>
          <a:p>
            <a:pPr marL="339725" indent="-339725" eaLnBrk="1" hangingPunct="1">
              <a:spcBef>
                <a:spcPts val="600"/>
              </a:spcBef>
              <a:spcAft>
                <a:spcPts val="600"/>
              </a:spcAft>
              <a:defRPr/>
            </a:pPr>
            <a:r>
              <a:rPr lang="en-US" sz="2400" dirty="0" smtClean="0"/>
              <a:t>Inform parents that written notification to their child’s school district of their potential transition to CPSE </a:t>
            </a:r>
            <a:r>
              <a:rPr lang="en-US" sz="2400" b="1" u="sng" dirty="0" smtClean="0"/>
              <a:t>must be sent</a:t>
            </a:r>
            <a:r>
              <a:rPr lang="en-US" sz="2400" dirty="0" smtClean="0"/>
              <a:t>, unless they object to (“opt out”) of </a:t>
            </a:r>
            <a:r>
              <a:rPr lang="en-US" sz="2400" smtClean="0"/>
              <a:t>such notification</a:t>
            </a:r>
            <a:endParaRPr lang="en-US" sz="2400" dirty="0"/>
          </a:p>
          <a:p>
            <a:pPr marL="339725" indent="-339725">
              <a:spcBef>
                <a:spcPts val="600"/>
              </a:spcBef>
              <a:spcAft>
                <a:spcPts val="600"/>
              </a:spcAft>
              <a:defRPr/>
            </a:pPr>
            <a:r>
              <a:rPr lang="en-US" sz="2400" dirty="0" smtClean="0"/>
              <a:t>Afford parents up to 30 calendar days from the date that this process is explained to object orally or in writing to the written notification to the </a:t>
            </a:r>
            <a:r>
              <a:rPr lang="en-US" sz="2400" smtClean="0"/>
              <a:t>school district</a:t>
            </a:r>
            <a:endParaRPr lang="en-US" sz="2400" dirty="0" smtClean="0"/>
          </a:p>
          <a:p>
            <a:pPr marL="339725" indent="-339725" eaLnBrk="1" hangingPunct="1">
              <a:spcBef>
                <a:spcPts val="600"/>
              </a:spcBef>
              <a:spcAft>
                <a:spcPts val="600"/>
              </a:spcAft>
              <a:defRPr/>
            </a:pPr>
            <a:r>
              <a:rPr lang="en-US" sz="2400" dirty="0" smtClean="0"/>
              <a:t>If parent does not “opt out” of the notification, complete and send the standard notification form developed by DOH to the child’s school district </a:t>
            </a:r>
            <a:r>
              <a:rPr lang="en-US" sz="2400" b="1" u="sng" dirty="0" smtClean="0"/>
              <a:t>at least 120 days</a:t>
            </a:r>
            <a:r>
              <a:rPr lang="en-US" sz="2400" dirty="0" smtClean="0"/>
              <a:t> prior to the date that the child is first eligible to receive </a:t>
            </a:r>
            <a:r>
              <a:rPr lang="en-US" sz="2400" smtClean="0"/>
              <a:t>preschool services</a:t>
            </a:r>
            <a:endParaRPr lang="en-US" sz="2400" dirty="0" smtClean="0"/>
          </a:p>
          <a:p>
            <a:pPr marL="339725" indent="-339725" eaLnBrk="1" hangingPunct="1">
              <a:spcBef>
                <a:spcPts val="600"/>
              </a:spcBef>
              <a:spcAft>
                <a:spcPts val="600"/>
              </a:spcAft>
              <a:defRPr/>
            </a:pPr>
            <a:r>
              <a:rPr lang="en-US" sz="2400" dirty="0" smtClean="0"/>
              <a:t>Confirm the transmission of the notification to </a:t>
            </a:r>
            <a:r>
              <a:rPr lang="en-US" sz="2400" smtClean="0"/>
              <a:t>the CPSE</a:t>
            </a:r>
            <a:endParaRPr lang="en-US" sz="2400" dirty="0" smtClean="0"/>
          </a:p>
        </p:txBody>
      </p:sp>
    </p:spTree>
    <p:extLst>
      <p:ext uri="{BB962C8B-B14F-4D97-AF65-F5344CB8AC3E}">
        <p14:creationId xmlns:p14="http://schemas.microsoft.com/office/powerpoint/2010/main" val="7174844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D82F50C3-789E-47CA-BE5D-7335CE81354B}" type="slidenum">
              <a:rPr lang="en-US" altLang="en-US" sz="1400"/>
              <a:pPr algn="r" eaLnBrk="1" hangingPunct="1">
                <a:spcBef>
                  <a:spcPct val="0"/>
                </a:spcBef>
                <a:buClrTx/>
                <a:buSzTx/>
                <a:buFontTx/>
                <a:buNone/>
              </a:pPr>
              <a:t>35</a:t>
            </a:fld>
            <a:endParaRPr lang="en-US" altLang="en-US" sz="1400" dirty="0"/>
          </a:p>
        </p:txBody>
      </p:sp>
      <p:sp>
        <p:nvSpPr>
          <p:cNvPr id="135171" name="Rectangle 2"/>
          <p:cNvSpPr>
            <a:spLocks noGrp="1" noChangeArrowheads="1"/>
          </p:cNvSpPr>
          <p:nvPr>
            <p:ph type="title" idx="4294967295"/>
          </p:nvPr>
        </p:nvSpPr>
        <p:spPr>
          <a:xfrm>
            <a:off x="685800" y="277813"/>
            <a:ext cx="7772400" cy="1143000"/>
          </a:xfrm>
        </p:spPr>
        <p:txBody>
          <a:bodyPr>
            <a:normAutofit fontScale="90000"/>
          </a:bodyPr>
          <a:lstStyle/>
          <a:p>
            <a:pPr eaLnBrk="1" hangingPunct="1"/>
            <a:r>
              <a:rPr lang="en-US" altLang="en-US" sz="4000" dirty="0" smtClean="0"/>
              <a:t>OSC Responsibilities:  Convene the Transition Conference</a:t>
            </a:r>
            <a:endParaRPr lang="en-US" altLang="en-US" sz="2000" dirty="0" smtClean="0"/>
          </a:p>
        </p:txBody>
      </p:sp>
      <p:sp>
        <p:nvSpPr>
          <p:cNvPr id="147460" name="Rectangle 3"/>
          <p:cNvSpPr>
            <a:spLocks noGrp="1" noChangeArrowheads="1"/>
          </p:cNvSpPr>
          <p:nvPr>
            <p:ph type="body" idx="4294967295"/>
          </p:nvPr>
        </p:nvSpPr>
        <p:spPr>
          <a:xfrm>
            <a:off x="571500" y="1524000"/>
            <a:ext cx="8001000" cy="4953000"/>
          </a:xfrm>
        </p:spPr>
        <p:txBody>
          <a:bodyPr>
            <a:normAutofit fontScale="92500" lnSpcReduction="10000"/>
          </a:bodyPr>
          <a:lstStyle/>
          <a:p>
            <a:pPr marL="280988" indent="-280988">
              <a:lnSpc>
                <a:spcPct val="110000"/>
              </a:lnSpc>
              <a:spcBef>
                <a:spcPts val="600"/>
              </a:spcBef>
              <a:spcAft>
                <a:spcPts val="600"/>
              </a:spcAft>
              <a:defRPr/>
            </a:pPr>
            <a:r>
              <a:rPr lang="en-US" sz="2200" dirty="0" smtClean="0"/>
              <a:t>Discuss the purpose of a Transition Conference and obtain written parental consent if the family chooses to have the </a:t>
            </a:r>
            <a:r>
              <a:rPr lang="en-US" sz="2200" smtClean="0"/>
              <a:t>conference convened</a:t>
            </a:r>
            <a:endParaRPr lang="en-US" sz="2200" dirty="0" smtClean="0"/>
          </a:p>
          <a:p>
            <a:pPr marL="280988" indent="-280988">
              <a:lnSpc>
                <a:spcPct val="110000"/>
              </a:lnSpc>
              <a:spcBef>
                <a:spcPts val="600"/>
              </a:spcBef>
              <a:spcAft>
                <a:spcPts val="600"/>
              </a:spcAft>
              <a:defRPr/>
            </a:pPr>
            <a:r>
              <a:rPr lang="en-US" sz="2200" dirty="0" smtClean="0"/>
              <a:t>Unless the parent declines, convene the transition conference at least 90 days prior to the child’s eligibility date for CPSE services </a:t>
            </a:r>
            <a:r>
              <a:rPr lang="en-US" sz="2200" b="1" u="sng" dirty="0" smtClean="0"/>
              <a:t>OR</a:t>
            </a:r>
            <a:r>
              <a:rPr lang="en-US" sz="2200" dirty="0" smtClean="0"/>
              <a:t> not less than 90 days before the child’s third birthday (whichever is first), provided that the conference cannot be more than 9 months before the child’s </a:t>
            </a:r>
            <a:r>
              <a:rPr lang="en-US" sz="2200" smtClean="0"/>
              <a:t>third birthday</a:t>
            </a:r>
            <a:endParaRPr lang="en-US" sz="2200" dirty="0" smtClean="0"/>
          </a:p>
          <a:p>
            <a:pPr marL="280988" indent="-280988">
              <a:lnSpc>
                <a:spcPct val="110000"/>
              </a:lnSpc>
              <a:spcBef>
                <a:spcPts val="600"/>
              </a:spcBef>
              <a:spcAft>
                <a:spcPts val="600"/>
              </a:spcAft>
              <a:defRPr/>
            </a:pPr>
            <a:r>
              <a:rPr lang="en-US" sz="2200" dirty="0" smtClean="0">
                <a:cs typeface="Arial" charset="0"/>
              </a:rPr>
              <a:t>The OSC must invite the CPSE Chair or their designee to attend the transition conference and must maintain documentation of </a:t>
            </a:r>
            <a:r>
              <a:rPr lang="en-US" sz="2200" smtClean="0">
                <a:cs typeface="Arial" charset="0"/>
              </a:rPr>
              <a:t>the invitation</a:t>
            </a:r>
            <a:endParaRPr lang="en-US" sz="2200" dirty="0" smtClean="0">
              <a:cs typeface="Arial" charset="0"/>
            </a:endParaRPr>
          </a:p>
          <a:p>
            <a:pPr marL="280988" indent="-280988">
              <a:lnSpc>
                <a:spcPct val="110000"/>
              </a:lnSpc>
              <a:spcBef>
                <a:spcPts val="600"/>
              </a:spcBef>
              <a:spcAft>
                <a:spcPts val="600"/>
              </a:spcAft>
              <a:defRPr/>
            </a:pPr>
            <a:r>
              <a:rPr lang="en-US" sz="2200" dirty="0" smtClean="0">
                <a:cs typeface="Arial" charset="0"/>
              </a:rPr>
              <a:t>If transition conference is declined, OSC documents declination, informs parent that they can still make a referral to CPSE at any time they choose, and provides parent with all information that would have been provided at </a:t>
            </a:r>
            <a:r>
              <a:rPr lang="en-US" sz="2200" smtClean="0">
                <a:cs typeface="Arial" charset="0"/>
              </a:rPr>
              <a:t>the conference</a:t>
            </a:r>
            <a:endParaRPr lang="en-US" sz="2200" dirty="0" smtClean="0">
              <a:cs typeface="Arial" charset="0"/>
            </a:endParaRPr>
          </a:p>
          <a:p>
            <a:pPr marL="0" indent="0" algn="ctr">
              <a:spcBef>
                <a:spcPts val="600"/>
              </a:spcBef>
              <a:spcAft>
                <a:spcPts val="600"/>
              </a:spcAft>
              <a:buFont typeface="Wingdings" pitchFamily="2" charset="2"/>
              <a:buNone/>
              <a:defRPr/>
            </a:pPr>
            <a:endParaRPr lang="en-US" sz="2500" dirty="0" smtClean="0">
              <a:solidFill>
                <a:srgbClr val="FF0000"/>
              </a:solidFill>
              <a:cs typeface="Arial" charset="0"/>
            </a:endParaRPr>
          </a:p>
          <a:p>
            <a:pPr marL="0" indent="0" algn="ctr">
              <a:spcBef>
                <a:spcPts val="600"/>
              </a:spcBef>
              <a:spcAft>
                <a:spcPts val="600"/>
              </a:spcAft>
              <a:buFont typeface="Wingdings" pitchFamily="2" charset="2"/>
              <a:buNone/>
              <a:defRPr/>
            </a:pPr>
            <a:endParaRPr lang="en-US" sz="2500" dirty="0" smtClean="0">
              <a:solidFill>
                <a:srgbClr val="FF0000"/>
              </a:solidFill>
              <a:cs typeface="Arial" charset="0"/>
            </a:endParaRPr>
          </a:p>
        </p:txBody>
      </p:sp>
    </p:spTree>
    <p:extLst>
      <p:ext uri="{BB962C8B-B14F-4D97-AF65-F5344CB8AC3E}">
        <p14:creationId xmlns:p14="http://schemas.microsoft.com/office/powerpoint/2010/main" val="8261518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BC53C0C3-8CC8-4BF8-BCEC-B9350D27B3B4}" type="slidenum">
              <a:rPr lang="en-US" altLang="en-US" sz="1400"/>
              <a:pPr algn="r" eaLnBrk="1" hangingPunct="1">
                <a:spcBef>
                  <a:spcPct val="0"/>
                </a:spcBef>
                <a:buClrTx/>
                <a:buSzTx/>
                <a:buFontTx/>
                <a:buNone/>
              </a:pPr>
              <a:t>36</a:t>
            </a:fld>
            <a:endParaRPr lang="en-US" altLang="en-US" sz="1400" dirty="0"/>
          </a:p>
        </p:txBody>
      </p:sp>
      <p:sp>
        <p:nvSpPr>
          <p:cNvPr id="137219" name="Rectangle 2"/>
          <p:cNvSpPr>
            <a:spLocks noGrp="1" noChangeArrowheads="1"/>
          </p:cNvSpPr>
          <p:nvPr>
            <p:ph type="title" idx="4294967295"/>
          </p:nvPr>
        </p:nvSpPr>
        <p:spPr>
          <a:xfrm>
            <a:off x="685800" y="277813"/>
            <a:ext cx="7772400" cy="1143000"/>
          </a:xfrm>
        </p:spPr>
        <p:txBody>
          <a:bodyPr>
            <a:normAutofit fontScale="90000"/>
          </a:bodyPr>
          <a:lstStyle/>
          <a:p>
            <a:pPr eaLnBrk="1" hangingPunct="1"/>
            <a:r>
              <a:rPr lang="en-US" altLang="en-US" sz="4000" dirty="0" smtClean="0"/>
              <a:t>OSC Responsibilities:  CPSE Referral and Initial CPSE Meeting</a:t>
            </a:r>
            <a:endParaRPr lang="en-US" altLang="en-US" sz="2000" dirty="0" smtClean="0"/>
          </a:p>
        </p:txBody>
      </p:sp>
      <p:sp>
        <p:nvSpPr>
          <p:cNvPr id="117764" name="Rectangle 3"/>
          <p:cNvSpPr>
            <a:spLocks noGrp="1" noChangeArrowheads="1"/>
          </p:cNvSpPr>
          <p:nvPr>
            <p:ph type="body" idx="4294967295"/>
          </p:nvPr>
        </p:nvSpPr>
        <p:spPr>
          <a:xfrm>
            <a:off x="685800" y="1905000"/>
            <a:ext cx="7772400" cy="4343400"/>
          </a:xfrm>
        </p:spPr>
        <p:txBody>
          <a:bodyPr>
            <a:normAutofit/>
          </a:bodyPr>
          <a:lstStyle/>
          <a:p>
            <a:pPr marL="465138" indent="-465138" eaLnBrk="1" hangingPunct="1">
              <a:spcBef>
                <a:spcPts val="600"/>
              </a:spcBef>
              <a:spcAft>
                <a:spcPts val="600"/>
              </a:spcAft>
              <a:defRPr/>
            </a:pPr>
            <a:r>
              <a:rPr lang="en-US" sz="2400" dirty="0" smtClean="0"/>
              <a:t>If needed, assist the parent with timely referral </a:t>
            </a:r>
            <a:r>
              <a:rPr lang="en-US" sz="2400" smtClean="0"/>
              <a:t>to CPSE </a:t>
            </a:r>
            <a:endParaRPr lang="en-US" sz="2400" dirty="0" smtClean="0"/>
          </a:p>
          <a:p>
            <a:pPr marL="465138" indent="-465138" eaLnBrk="1" hangingPunct="1">
              <a:spcBef>
                <a:spcPts val="600"/>
              </a:spcBef>
              <a:spcAft>
                <a:spcPts val="600"/>
              </a:spcAft>
              <a:defRPr/>
            </a:pPr>
            <a:r>
              <a:rPr lang="en-US" sz="2400" dirty="0"/>
              <a:t>O</a:t>
            </a:r>
            <a:r>
              <a:rPr lang="en-US" sz="2400" dirty="0" smtClean="0"/>
              <a:t>btain parental consent to transfer all evaluations, assessments, IFSPs, and other appropriate records to the CPSE or </a:t>
            </a:r>
            <a:r>
              <a:rPr lang="en-US" sz="2400" smtClean="0"/>
              <a:t>other programs</a:t>
            </a:r>
            <a:endParaRPr lang="en-US" sz="2400" dirty="0" smtClean="0"/>
          </a:p>
          <a:p>
            <a:pPr marL="465138" indent="-465138" eaLnBrk="1" hangingPunct="1">
              <a:spcBef>
                <a:spcPts val="600"/>
              </a:spcBef>
              <a:spcAft>
                <a:spcPts val="600"/>
              </a:spcAft>
              <a:defRPr/>
            </a:pPr>
            <a:r>
              <a:rPr lang="en-US" sz="2400" dirty="0" smtClean="0"/>
              <a:t>Attend initial CPSE meeting, if the parent requests that the service coordinator </a:t>
            </a:r>
            <a:r>
              <a:rPr lang="en-US" sz="2400" smtClean="0"/>
              <a:t>be invited</a:t>
            </a:r>
            <a:endParaRPr lang="en-US" dirty="0" smtClean="0"/>
          </a:p>
        </p:txBody>
      </p:sp>
    </p:spTree>
    <p:extLst>
      <p:ext uri="{BB962C8B-B14F-4D97-AF65-F5344CB8AC3E}">
        <p14:creationId xmlns:p14="http://schemas.microsoft.com/office/powerpoint/2010/main" val="2930974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152B247-9330-4AF6-A895-13973F43F420}" type="slidenum">
              <a:rPr lang="en-US" altLang="en-US" sz="1400"/>
              <a:pPr algn="r" eaLnBrk="1" hangingPunct="1">
                <a:spcBef>
                  <a:spcPct val="0"/>
                </a:spcBef>
                <a:buClrTx/>
                <a:buSzTx/>
                <a:buFontTx/>
                <a:buNone/>
              </a:pPr>
              <a:t>37</a:t>
            </a:fld>
            <a:endParaRPr lang="en-US" altLang="en-US" sz="1400" dirty="0"/>
          </a:p>
        </p:txBody>
      </p:sp>
      <p:sp>
        <p:nvSpPr>
          <p:cNvPr id="140291" name="Rectangle 2"/>
          <p:cNvSpPr>
            <a:spLocks noGrp="1" noChangeArrowheads="1"/>
          </p:cNvSpPr>
          <p:nvPr>
            <p:ph type="title" idx="4294967295"/>
          </p:nvPr>
        </p:nvSpPr>
        <p:spPr>
          <a:xfrm>
            <a:off x="609600" y="304800"/>
            <a:ext cx="8305800" cy="1143000"/>
          </a:xfrm>
        </p:spPr>
        <p:txBody>
          <a:bodyPr>
            <a:normAutofit fontScale="90000"/>
          </a:bodyPr>
          <a:lstStyle/>
          <a:p>
            <a:pPr eaLnBrk="1" hangingPunct="1"/>
            <a:r>
              <a:rPr lang="en-US" altLang="en-US" dirty="0" smtClean="0"/>
              <a:t>OSC Responsibilities – Child Thought to Not Be Eligible for CPSE</a:t>
            </a:r>
          </a:p>
        </p:txBody>
      </p:sp>
      <p:sp>
        <p:nvSpPr>
          <p:cNvPr id="140292" name="Rectangle 3"/>
          <p:cNvSpPr>
            <a:spLocks noGrp="1" noChangeArrowheads="1"/>
          </p:cNvSpPr>
          <p:nvPr>
            <p:ph type="body" idx="4294967295"/>
          </p:nvPr>
        </p:nvSpPr>
        <p:spPr>
          <a:xfrm>
            <a:off x="762000" y="1676400"/>
            <a:ext cx="7772400" cy="4530725"/>
          </a:xfrm>
        </p:spPr>
        <p:txBody>
          <a:bodyPr>
            <a:normAutofit fontScale="92500" lnSpcReduction="10000"/>
          </a:bodyPr>
          <a:lstStyle/>
          <a:p>
            <a:pPr marL="0" indent="0" eaLnBrk="1" hangingPunct="1">
              <a:spcBef>
                <a:spcPts val="600"/>
              </a:spcBef>
              <a:spcAft>
                <a:spcPts val="600"/>
              </a:spcAft>
              <a:buSzPct val="170000"/>
              <a:buNone/>
            </a:pPr>
            <a:r>
              <a:rPr lang="en-US" altLang="en-US" sz="2400" dirty="0" smtClean="0"/>
              <a:t>Transition to community services: </a:t>
            </a:r>
          </a:p>
          <a:p>
            <a:pPr eaLnBrk="1" hangingPunct="1">
              <a:spcBef>
                <a:spcPts val="600"/>
              </a:spcBef>
              <a:spcAft>
                <a:spcPts val="600"/>
              </a:spcAft>
            </a:pPr>
            <a:r>
              <a:rPr lang="en-US" altLang="en-US" sz="2400" dirty="0" smtClean="0"/>
              <a:t>Assist the parent in identifying, locating and accessing other early childhood and supportive services that may be needed by the child and family.  This includes a referral to: </a:t>
            </a:r>
          </a:p>
          <a:p>
            <a:pPr marL="914400" lvl="1" indent="-457200" eaLnBrk="1" hangingPunct="1">
              <a:spcBef>
                <a:spcPts val="300"/>
              </a:spcBef>
              <a:spcAft>
                <a:spcPts val="300"/>
              </a:spcAft>
              <a:buFont typeface="Wingdings" panose="05000000000000000000" pitchFamily="2" charset="2"/>
              <a:buChar char="q"/>
            </a:pPr>
            <a:r>
              <a:rPr lang="en-US" altLang="en-US" sz="2400" dirty="0" smtClean="0"/>
              <a:t>Early Childhood Direction Center</a:t>
            </a:r>
          </a:p>
          <a:p>
            <a:pPr marL="914400" lvl="1" indent="-457200" eaLnBrk="1" hangingPunct="1">
              <a:spcBef>
                <a:spcPts val="300"/>
              </a:spcBef>
              <a:spcAft>
                <a:spcPts val="300"/>
              </a:spcAft>
              <a:buFont typeface="Wingdings" panose="05000000000000000000" pitchFamily="2" charset="2"/>
              <a:buChar char="q"/>
            </a:pPr>
            <a:r>
              <a:rPr lang="en-US" altLang="en-US" sz="2400" dirty="0" smtClean="0"/>
              <a:t>Child Care Resource and Referral Program</a:t>
            </a:r>
          </a:p>
          <a:p>
            <a:pPr marL="914400" lvl="1" indent="-457200" eaLnBrk="1" hangingPunct="1">
              <a:spcBef>
                <a:spcPts val="300"/>
              </a:spcBef>
              <a:spcAft>
                <a:spcPts val="300"/>
              </a:spcAft>
              <a:buFont typeface="Wingdings" panose="05000000000000000000" pitchFamily="2" charset="2"/>
              <a:buChar char="q"/>
            </a:pPr>
            <a:r>
              <a:rPr lang="en-US" altLang="en-US" sz="2400" dirty="0" smtClean="0"/>
              <a:t>Other appropriate resources</a:t>
            </a:r>
          </a:p>
          <a:p>
            <a:pPr>
              <a:spcBef>
                <a:spcPts val="600"/>
              </a:spcBef>
              <a:spcAft>
                <a:spcPts val="600"/>
              </a:spcAft>
            </a:pPr>
            <a:r>
              <a:rPr lang="en-US" altLang="en-US" sz="2400" dirty="0"/>
              <a:t>With parental consent, convene a conference with the EIO, parents, and providers of other appropriate community services that the child may need or benefit from to discuss the appropriateness of </a:t>
            </a:r>
            <a:r>
              <a:rPr lang="en-US" altLang="en-US" sz="2400"/>
              <a:t>these </a:t>
            </a:r>
            <a:r>
              <a:rPr lang="en-US" altLang="en-US" sz="2400" smtClean="0"/>
              <a:t>services</a:t>
            </a:r>
            <a:endParaRPr lang="en-US" altLang="en-US" sz="2400" dirty="0"/>
          </a:p>
          <a:p>
            <a:pPr eaLnBrk="1" hangingPunct="1">
              <a:spcBef>
                <a:spcPts val="600"/>
              </a:spcBef>
              <a:spcAft>
                <a:spcPts val="600"/>
              </a:spcAft>
            </a:pPr>
            <a:r>
              <a:rPr lang="en-US" altLang="en-US" sz="2400" dirty="0" smtClean="0"/>
              <a:t>EIP services end on the day before the child’s </a:t>
            </a:r>
            <a:r>
              <a:rPr lang="en-US" altLang="en-US" sz="2400" smtClean="0"/>
              <a:t>third birthday</a:t>
            </a:r>
            <a:endParaRPr lang="en-US" altLang="en-US" sz="2400" dirty="0" smtClean="0"/>
          </a:p>
        </p:txBody>
      </p:sp>
    </p:spTree>
    <p:extLst>
      <p:ext uri="{BB962C8B-B14F-4D97-AF65-F5344CB8AC3E}">
        <p14:creationId xmlns:p14="http://schemas.microsoft.com/office/powerpoint/2010/main" val="42348353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D1E92DFB-747E-4C19-8AD6-6BA552B81D66}" type="slidenum">
              <a:rPr lang="en-US" altLang="en-US" sz="1400"/>
              <a:pPr algn="r" eaLnBrk="1" hangingPunct="1">
                <a:spcBef>
                  <a:spcPct val="0"/>
                </a:spcBef>
                <a:buClrTx/>
                <a:buSzTx/>
                <a:buFontTx/>
                <a:buNone/>
              </a:pPr>
              <a:t>38</a:t>
            </a:fld>
            <a:endParaRPr lang="en-US" altLang="en-US" sz="1400" dirty="0"/>
          </a:p>
        </p:txBody>
      </p:sp>
      <p:sp>
        <p:nvSpPr>
          <p:cNvPr id="26627" name="Rectangle 2"/>
          <p:cNvSpPr>
            <a:spLocks noGrp="1" noChangeArrowheads="1"/>
          </p:cNvSpPr>
          <p:nvPr>
            <p:ph type="title" idx="4294967295"/>
          </p:nvPr>
        </p:nvSpPr>
        <p:spPr>
          <a:xfrm>
            <a:off x="685800" y="228600"/>
            <a:ext cx="8001000" cy="1143000"/>
          </a:xfrm>
        </p:spPr>
        <p:txBody>
          <a:bodyPr>
            <a:normAutofit/>
          </a:bodyPr>
          <a:lstStyle/>
          <a:p>
            <a:pPr eaLnBrk="1" hangingPunct="1"/>
            <a:r>
              <a:rPr lang="en-US" altLang="en-US" sz="3600" dirty="0" smtClean="0"/>
              <a:t>Common Responsibilities of ISC and OSC</a:t>
            </a:r>
            <a:endParaRPr lang="en-US" altLang="en-US" sz="3600" dirty="0" smtClean="0">
              <a:solidFill>
                <a:srgbClr val="FF0000"/>
              </a:solidFill>
            </a:endParaRPr>
          </a:p>
        </p:txBody>
      </p:sp>
      <p:sp>
        <p:nvSpPr>
          <p:cNvPr id="26628" name="Rectangle 3"/>
          <p:cNvSpPr>
            <a:spLocks noGrp="1" noChangeArrowheads="1"/>
          </p:cNvSpPr>
          <p:nvPr>
            <p:ph type="body" idx="4294967295"/>
          </p:nvPr>
        </p:nvSpPr>
        <p:spPr>
          <a:xfrm>
            <a:off x="609600" y="1524000"/>
            <a:ext cx="8305800" cy="4953000"/>
          </a:xfrm>
        </p:spPr>
        <p:txBody>
          <a:bodyPr/>
          <a:lstStyle/>
          <a:p>
            <a:pPr marL="339725" indent="-339725" eaLnBrk="1" hangingPunct="1">
              <a:spcBef>
                <a:spcPts val="600"/>
              </a:spcBef>
              <a:spcAft>
                <a:spcPts val="600"/>
              </a:spcAft>
            </a:pPr>
            <a:r>
              <a:rPr lang="en-US" altLang="en-US" sz="2300" dirty="0" smtClean="0"/>
              <a:t>Assist the parent of an eligible child in gaining access to early intervention and other services identified in </a:t>
            </a:r>
            <a:r>
              <a:rPr lang="en-US" altLang="en-US" sz="2300" smtClean="0"/>
              <a:t>the IFSP</a:t>
            </a:r>
            <a:endParaRPr lang="en-US" altLang="en-US" sz="2300" dirty="0" smtClean="0"/>
          </a:p>
          <a:p>
            <a:pPr marL="339725" indent="-339725" eaLnBrk="1" hangingPunct="1">
              <a:spcBef>
                <a:spcPts val="600"/>
              </a:spcBef>
              <a:spcAft>
                <a:spcPts val="600"/>
              </a:spcAft>
            </a:pPr>
            <a:r>
              <a:rPr lang="en-US" altLang="en-US" sz="2300" dirty="0" smtClean="0"/>
              <a:t>Ensure the IFSP outcomes and strategies reflect the family’s concerns, priorities, and resources; and that changes are made as the family’s/child’s </a:t>
            </a:r>
            <a:r>
              <a:rPr lang="en-US" altLang="en-US" sz="2300" smtClean="0"/>
              <a:t>needs change</a:t>
            </a:r>
            <a:endParaRPr lang="en-US" altLang="en-US" sz="2300" dirty="0" smtClean="0"/>
          </a:p>
          <a:p>
            <a:pPr marL="339725" indent="-339725" eaLnBrk="1" hangingPunct="1">
              <a:spcBef>
                <a:spcPts val="600"/>
              </a:spcBef>
              <a:spcAft>
                <a:spcPts val="600"/>
              </a:spcAft>
            </a:pPr>
            <a:r>
              <a:rPr lang="en-US" altLang="en-US" sz="2300" dirty="0" smtClean="0"/>
              <a:t>Coordinate the provision of all services that the child and family need or </a:t>
            </a:r>
            <a:r>
              <a:rPr lang="en-US" altLang="en-US" sz="2300" smtClean="0"/>
              <a:t>are receiving</a:t>
            </a:r>
            <a:endParaRPr lang="en-US" altLang="en-US" sz="2300" dirty="0" smtClean="0"/>
          </a:p>
          <a:p>
            <a:pPr marL="339725" indent="-339725" eaLnBrk="1" hangingPunct="1">
              <a:spcBef>
                <a:spcPts val="600"/>
              </a:spcBef>
              <a:spcAft>
                <a:spcPts val="600"/>
              </a:spcAft>
            </a:pPr>
            <a:r>
              <a:rPr lang="en-US" altLang="en-US" sz="2300" dirty="0" smtClean="0"/>
              <a:t>Facilitate the timely delivery </a:t>
            </a:r>
            <a:r>
              <a:rPr lang="en-US" altLang="en-US" sz="2300" smtClean="0"/>
              <a:t>of services</a:t>
            </a:r>
            <a:endParaRPr lang="en-US" altLang="en-US" sz="2300" dirty="0" smtClean="0"/>
          </a:p>
          <a:p>
            <a:pPr marL="339725" indent="-339725" eaLnBrk="1" hangingPunct="1">
              <a:spcBef>
                <a:spcPts val="600"/>
              </a:spcBef>
              <a:spcAft>
                <a:spcPts val="600"/>
              </a:spcAft>
            </a:pPr>
            <a:r>
              <a:rPr lang="en-US" altLang="en-US" sz="2300" dirty="0" smtClean="0"/>
              <a:t>Continuously seek appropriate services and situations that benefit the development of the eligible child for the duration of the </a:t>
            </a:r>
            <a:r>
              <a:rPr lang="en-US" altLang="en-US" sz="2300" smtClean="0"/>
              <a:t>child’s eligibility</a:t>
            </a:r>
            <a:endParaRPr lang="en-US" altLang="en-US" sz="1800" dirty="0" smtClean="0"/>
          </a:p>
        </p:txBody>
      </p:sp>
    </p:spTree>
    <p:extLst>
      <p:ext uri="{BB962C8B-B14F-4D97-AF65-F5344CB8AC3E}">
        <p14:creationId xmlns:p14="http://schemas.microsoft.com/office/powerpoint/2010/main" val="34248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F85C09B2-78EF-48FB-9FCD-B1D810F6E792}" type="slidenum">
              <a:rPr lang="en-US" altLang="en-US" sz="1400"/>
              <a:pPr algn="r" eaLnBrk="1" hangingPunct="1">
                <a:spcBef>
                  <a:spcPct val="0"/>
                </a:spcBef>
                <a:buClrTx/>
                <a:buSzTx/>
                <a:buFontTx/>
                <a:buNone/>
              </a:pPr>
              <a:t>39</a:t>
            </a:fld>
            <a:endParaRPr lang="en-US" altLang="en-US" sz="1400" dirty="0"/>
          </a:p>
        </p:txBody>
      </p:sp>
      <p:sp>
        <p:nvSpPr>
          <p:cNvPr id="33795" name="Rectangle 2"/>
          <p:cNvSpPr>
            <a:spLocks noGrp="1" noChangeArrowheads="1"/>
          </p:cNvSpPr>
          <p:nvPr>
            <p:ph type="title" idx="4294967295"/>
          </p:nvPr>
        </p:nvSpPr>
        <p:spPr>
          <a:xfrm>
            <a:off x="685800" y="277813"/>
            <a:ext cx="7772400" cy="1143000"/>
          </a:xfrm>
        </p:spPr>
        <p:txBody>
          <a:bodyPr>
            <a:normAutofit/>
          </a:bodyPr>
          <a:lstStyle/>
          <a:p>
            <a:r>
              <a:rPr lang="en-US" altLang="en-US" sz="3200" dirty="0"/>
              <a:t>Common Responsibilities of ISC and </a:t>
            </a:r>
            <a:r>
              <a:rPr lang="en-US" altLang="en-US" sz="3200" dirty="0" smtClean="0"/>
              <a:t>OSC</a:t>
            </a:r>
            <a:r>
              <a:rPr lang="en-US" altLang="en-US" sz="3200" dirty="0">
                <a:solidFill>
                  <a:srgbClr val="660033"/>
                </a:solidFill>
              </a:rPr>
              <a:t> </a:t>
            </a:r>
            <a:r>
              <a:rPr lang="en-US" altLang="en-US" sz="3200" dirty="0" smtClean="0"/>
              <a:t>(cont’d)</a:t>
            </a:r>
          </a:p>
        </p:txBody>
      </p:sp>
      <p:sp>
        <p:nvSpPr>
          <p:cNvPr id="108548" name="Rectangle 3"/>
          <p:cNvSpPr>
            <a:spLocks noGrp="1" noChangeArrowheads="1"/>
          </p:cNvSpPr>
          <p:nvPr>
            <p:ph type="body" idx="4294967295"/>
          </p:nvPr>
        </p:nvSpPr>
        <p:spPr>
          <a:xfrm>
            <a:off x="762000" y="1600200"/>
            <a:ext cx="8001000" cy="4530725"/>
          </a:xfrm>
        </p:spPr>
        <p:txBody>
          <a:bodyPr>
            <a:noAutofit/>
          </a:bodyPr>
          <a:lstStyle/>
          <a:p>
            <a:pPr marL="339725" indent="-339725" eaLnBrk="1" hangingPunct="1">
              <a:spcBef>
                <a:spcPts val="600"/>
              </a:spcBef>
              <a:spcAft>
                <a:spcPts val="600"/>
              </a:spcAft>
              <a:defRPr/>
            </a:pPr>
            <a:r>
              <a:rPr lang="en-US" sz="2300" dirty="0" smtClean="0"/>
              <a:t>Maintain regular, consistent contact with families, as the needs of the </a:t>
            </a:r>
            <a:r>
              <a:rPr lang="en-US" sz="2300" smtClean="0"/>
              <a:t>family dictate</a:t>
            </a:r>
            <a:endParaRPr lang="en-US" sz="2300" dirty="0" smtClean="0"/>
          </a:p>
          <a:p>
            <a:pPr marL="339725" indent="-339725" eaLnBrk="1" hangingPunct="1">
              <a:spcBef>
                <a:spcPts val="600"/>
              </a:spcBef>
              <a:spcAft>
                <a:spcPts val="600"/>
              </a:spcAft>
              <a:defRPr/>
            </a:pPr>
            <a:r>
              <a:rPr lang="en-US" sz="2300" dirty="0" smtClean="0"/>
              <a:t>Contact can include home visits, phone contacts, and other meetings with the parent or service providers to foster collaboration and integration of </a:t>
            </a:r>
            <a:r>
              <a:rPr lang="en-US" sz="2300" smtClean="0"/>
              <a:t>service strategies</a:t>
            </a:r>
            <a:endParaRPr lang="en-US" sz="2300" dirty="0" smtClean="0"/>
          </a:p>
          <a:p>
            <a:pPr marL="339725" indent="-339725" eaLnBrk="1" hangingPunct="1">
              <a:spcBef>
                <a:spcPts val="600"/>
              </a:spcBef>
              <a:spcAft>
                <a:spcPts val="600"/>
              </a:spcAft>
              <a:defRPr/>
            </a:pPr>
            <a:r>
              <a:rPr lang="en-US" sz="2300" dirty="0" smtClean="0"/>
              <a:t>Provide information to and assist families with complaint procedures as described in EIP regulations 69-4.17</a:t>
            </a:r>
          </a:p>
          <a:p>
            <a:pPr marL="339725" indent="-339725" eaLnBrk="1" hangingPunct="1">
              <a:spcBef>
                <a:spcPts val="600"/>
              </a:spcBef>
              <a:spcAft>
                <a:spcPts val="600"/>
              </a:spcAft>
              <a:defRPr/>
            </a:pPr>
            <a:r>
              <a:rPr lang="en-US" sz="2300" dirty="0" smtClean="0"/>
              <a:t>Maintain documentation of all activities (both billable and non-billable) in the child’s record</a:t>
            </a:r>
            <a:endParaRPr lang="en-US" sz="2300" dirty="0"/>
          </a:p>
          <a:p>
            <a:pPr marL="339725" indent="-339725" eaLnBrk="1" hangingPunct="1">
              <a:spcBef>
                <a:spcPts val="600"/>
              </a:spcBef>
              <a:spcAft>
                <a:spcPts val="600"/>
              </a:spcAft>
              <a:defRPr/>
            </a:pPr>
            <a:r>
              <a:rPr lang="en-US" sz="2300" dirty="0" smtClean="0"/>
              <a:t>Use of NYEIS to enter and routinely update family insurance/Medicaid information, assign service providers, complete transition activities, etc.</a:t>
            </a:r>
          </a:p>
        </p:txBody>
      </p:sp>
    </p:spTree>
    <p:extLst>
      <p:ext uri="{BB962C8B-B14F-4D97-AF65-F5344CB8AC3E}">
        <p14:creationId xmlns:p14="http://schemas.microsoft.com/office/powerpoint/2010/main" val="3734390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495300" y="228600"/>
            <a:ext cx="8229600" cy="1143000"/>
          </a:xfrm>
        </p:spPr>
        <p:txBody>
          <a:bodyPr>
            <a:normAutofit fontScale="90000"/>
          </a:bodyPr>
          <a:lstStyle/>
          <a:p>
            <a:pPr eaLnBrk="1" hangingPunct="1">
              <a:defRPr/>
            </a:pPr>
            <a:r>
              <a:rPr lang="en-US" dirty="0" smtClean="0"/>
              <a:t/>
            </a:r>
            <a:br>
              <a:rPr lang="en-US" dirty="0" smtClean="0"/>
            </a:br>
            <a:r>
              <a:rPr lang="en-US" dirty="0" smtClean="0"/>
              <a:t>Guiding Principles of EIP</a:t>
            </a:r>
          </a:p>
        </p:txBody>
      </p:sp>
      <p:sp>
        <p:nvSpPr>
          <p:cNvPr id="226307" name="Rectangle 3"/>
          <p:cNvSpPr>
            <a:spLocks noGrp="1" noChangeArrowheads="1"/>
          </p:cNvSpPr>
          <p:nvPr>
            <p:ph type="body" idx="1"/>
          </p:nvPr>
        </p:nvSpPr>
        <p:spPr>
          <a:xfrm>
            <a:off x="914400" y="1981200"/>
            <a:ext cx="7696200" cy="3581400"/>
          </a:xfrm>
        </p:spPr>
        <p:txBody>
          <a:bodyPr>
            <a:normAutofit/>
          </a:bodyPr>
          <a:lstStyle/>
          <a:p>
            <a:pPr eaLnBrk="1" hangingPunct="1">
              <a:spcBef>
                <a:spcPts val="600"/>
              </a:spcBef>
              <a:spcAft>
                <a:spcPts val="600"/>
              </a:spcAft>
              <a:defRPr/>
            </a:pPr>
            <a:r>
              <a:rPr lang="en-US" sz="2800" dirty="0" smtClean="0"/>
              <a:t>Family-Centered</a:t>
            </a:r>
          </a:p>
          <a:p>
            <a:pPr eaLnBrk="1" hangingPunct="1">
              <a:spcBef>
                <a:spcPts val="600"/>
              </a:spcBef>
              <a:spcAft>
                <a:spcPts val="600"/>
              </a:spcAft>
              <a:defRPr/>
            </a:pPr>
            <a:r>
              <a:rPr lang="en-US" sz="2800" dirty="0" smtClean="0"/>
              <a:t>Natural Environments and Activities</a:t>
            </a:r>
          </a:p>
          <a:p>
            <a:pPr eaLnBrk="1" hangingPunct="1">
              <a:spcBef>
                <a:spcPts val="600"/>
              </a:spcBef>
              <a:spcAft>
                <a:spcPts val="600"/>
              </a:spcAft>
              <a:defRPr/>
            </a:pPr>
            <a:r>
              <a:rPr lang="en-US" sz="2800" dirty="0" smtClean="0"/>
              <a:t>Coordinated Services</a:t>
            </a:r>
          </a:p>
          <a:p>
            <a:pPr eaLnBrk="1" hangingPunct="1">
              <a:spcBef>
                <a:spcPts val="600"/>
              </a:spcBef>
              <a:spcAft>
                <a:spcPts val="600"/>
              </a:spcAft>
              <a:defRPr/>
            </a:pPr>
            <a:r>
              <a:rPr lang="en-US" sz="2800" dirty="0" smtClean="0"/>
              <a:t>Evidence-Based Practice</a:t>
            </a:r>
          </a:p>
          <a:p>
            <a:pPr eaLnBrk="1" hangingPunct="1">
              <a:spcBef>
                <a:spcPts val="600"/>
              </a:spcBef>
              <a:spcAft>
                <a:spcPts val="600"/>
              </a:spcAft>
              <a:defRPr/>
            </a:pPr>
            <a:r>
              <a:rPr lang="en-US" sz="2800" dirty="0" smtClean="0"/>
              <a:t>Available and Accessible for All Families </a:t>
            </a:r>
          </a:p>
        </p:txBody>
      </p:sp>
      <p:sp>
        <p:nvSpPr>
          <p:cNvPr id="2" name="Slide Number Placeholder 1"/>
          <p:cNvSpPr>
            <a:spLocks noGrp="1"/>
          </p:cNvSpPr>
          <p:nvPr>
            <p:ph type="sldNum" sz="quarter" idx="12"/>
          </p:nvPr>
        </p:nvSpPr>
        <p:spPr/>
        <p:txBody>
          <a:bodyPr/>
          <a:lstStyle/>
          <a:p>
            <a:fld id="{40D3BF96-6EF6-411B-8B58-36B2AD10BFDE}" type="slidenum">
              <a:rPr lang="en-US" smtClean="0"/>
              <a:t>4</a:t>
            </a:fld>
            <a:endParaRPr lang="en-US" dirty="0"/>
          </a:p>
        </p:txBody>
      </p:sp>
    </p:spTree>
    <p:extLst>
      <p:ext uri="{BB962C8B-B14F-4D97-AF65-F5344CB8AC3E}">
        <p14:creationId xmlns:p14="http://schemas.microsoft.com/office/powerpoint/2010/main" val="9392360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7281FBD8-20F4-42B1-BAE5-1AA8E0E74ACC}" type="slidenum">
              <a:rPr lang="en-US" altLang="en-US" sz="1400"/>
              <a:pPr algn="r" eaLnBrk="1" hangingPunct="1">
                <a:spcBef>
                  <a:spcPct val="0"/>
                </a:spcBef>
                <a:buClrTx/>
                <a:buSzTx/>
                <a:buFontTx/>
                <a:buNone/>
              </a:pPr>
              <a:t>40</a:t>
            </a:fld>
            <a:endParaRPr lang="en-US" altLang="en-US" sz="1400" dirty="0"/>
          </a:p>
        </p:txBody>
      </p:sp>
      <p:sp>
        <p:nvSpPr>
          <p:cNvPr id="146435" name="Slide Number Placeholder 5"/>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000" dirty="0"/>
          </a:p>
        </p:txBody>
      </p:sp>
      <p:sp>
        <p:nvSpPr>
          <p:cNvPr id="146436" name="Rectangle 2"/>
          <p:cNvSpPr>
            <a:spLocks noGrp="1" noChangeArrowheads="1"/>
          </p:cNvSpPr>
          <p:nvPr>
            <p:ph type="title" idx="4294967295"/>
          </p:nvPr>
        </p:nvSpPr>
        <p:spPr>
          <a:xfrm>
            <a:off x="685800" y="381000"/>
            <a:ext cx="7772400" cy="1143000"/>
          </a:xfrm>
        </p:spPr>
        <p:txBody>
          <a:bodyPr>
            <a:normAutofit fontScale="90000"/>
          </a:bodyPr>
          <a:lstStyle/>
          <a:p>
            <a:pPr eaLnBrk="1" hangingPunct="1"/>
            <a:r>
              <a:rPr lang="en-US" altLang="en-US" dirty="0" smtClean="0"/>
              <a:t>Billable Service Coordination Activities</a:t>
            </a:r>
            <a:endParaRPr lang="en-US" altLang="en-US" sz="3800" dirty="0" smtClean="0"/>
          </a:p>
        </p:txBody>
      </p:sp>
      <p:sp>
        <p:nvSpPr>
          <p:cNvPr id="146437" name="Rectangle 3"/>
          <p:cNvSpPr>
            <a:spLocks noGrp="1" noChangeArrowheads="1"/>
          </p:cNvSpPr>
          <p:nvPr>
            <p:ph type="body" idx="4294967295"/>
          </p:nvPr>
        </p:nvSpPr>
        <p:spPr>
          <a:xfrm>
            <a:off x="685800" y="1600200"/>
            <a:ext cx="8229600" cy="4648200"/>
          </a:xfrm>
        </p:spPr>
        <p:txBody>
          <a:bodyPr>
            <a:normAutofit/>
          </a:bodyPr>
          <a:lstStyle/>
          <a:p>
            <a:pPr>
              <a:spcBef>
                <a:spcPts val="600"/>
              </a:spcBef>
              <a:spcAft>
                <a:spcPts val="600"/>
              </a:spcAft>
            </a:pPr>
            <a:r>
              <a:rPr lang="en-US" altLang="en-US" sz="2000" dirty="0" smtClean="0"/>
              <a:t>In order for any service coordination activity to be billable, the activity must be conducted either by </a:t>
            </a:r>
            <a:r>
              <a:rPr lang="en-US" altLang="en-US" sz="2000" u="sng" dirty="0" smtClean="0"/>
              <a:t>telephone</a:t>
            </a:r>
            <a:r>
              <a:rPr lang="en-US" altLang="en-US" sz="2000" dirty="0" smtClean="0"/>
              <a:t> or </a:t>
            </a:r>
            <a:r>
              <a:rPr lang="en-US" altLang="en-US" sz="2000" u="sng" dirty="0" smtClean="0"/>
              <a:t>in person</a:t>
            </a:r>
            <a:r>
              <a:rPr lang="en-US" altLang="en-US" sz="2000" dirty="0" smtClean="0"/>
              <a:t> with a child’s:</a:t>
            </a:r>
          </a:p>
          <a:p>
            <a:pPr marL="798513" lvl="1" indent="-341313">
              <a:spcBef>
                <a:spcPts val="600"/>
              </a:spcBef>
            </a:pPr>
            <a:r>
              <a:rPr lang="en-US" altLang="en-US" sz="1800" dirty="0" smtClean="0"/>
              <a:t>biological parent, surrogate parent, other relatives</a:t>
            </a:r>
          </a:p>
          <a:p>
            <a:pPr marL="798513" lvl="1" indent="-341313">
              <a:spcBef>
                <a:spcPts val="600"/>
              </a:spcBef>
            </a:pPr>
            <a:r>
              <a:rPr lang="en-US" altLang="en-US" sz="1800" dirty="0" smtClean="0"/>
              <a:t>early intervention official </a:t>
            </a:r>
          </a:p>
          <a:p>
            <a:pPr marL="798513" lvl="1" indent="-341313">
              <a:spcBef>
                <a:spcPts val="600"/>
              </a:spcBef>
            </a:pPr>
            <a:r>
              <a:rPr lang="en-US" altLang="en-US" sz="1800" dirty="0" smtClean="0"/>
              <a:t>service providers</a:t>
            </a:r>
          </a:p>
          <a:p>
            <a:pPr marL="798513" lvl="1" indent="-341313">
              <a:spcBef>
                <a:spcPts val="600"/>
              </a:spcBef>
            </a:pPr>
            <a:r>
              <a:rPr lang="en-US" altLang="en-US" sz="1800" dirty="0" smtClean="0"/>
              <a:t>health care providers </a:t>
            </a:r>
          </a:p>
          <a:p>
            <a:pPr marL="798513" lvl="1" indent="-341313">
              <a:spcBef>
                <a:spcPts val="600"/>
              </a:spcBef>
            </a:pPr>
            <a:r>
              <a:rPr lang="en-US" altLang="en-US" sz="1800" dirty="0" smtClean="0"/>
              <a:t>child care providers and other caregivers</a:t>
            </a:r>
          </a:p>
          <a:p>
            <a:pPr marL="798513" lvl="1" indent="-341313">
              <a:spcBef>
                <a:spcPts val="600"/>
              </a:spcBef>
            </a:pPr>
            <a:r>
              <a:rPr lang="en-US" altLang="en-US" sz="1800" dirty="0" smtClean="0"/>
              <a:t>foster care caseworkers</a:t>
            </a:r>
          </a:p>
          <a:p>
            <a:pPr marL="798513" lvl="1" indent="-341313">
              <a:spcBef>
                <a:spcPts val="600"/>
              </a:spcBef>
            </a:pPr>
            <a:r>
              <a:rPr lang="en-US" altLang="en-US" sz="1800" dirty="0" smtClean="0"/>
              <a:t>other collateral contacts </a:t>
            </a:r>
          </a:p>
          <a:p>
            <a:pPr>
              <a:spcBef>
                <a:spcPts val="600"/>
              </a:spcBef>
              <a:spcAft>
                <a:spcPts val="600"/>
              </a:spcAft>
            </a:pPr>
            <a:r>
              <a:rPr lang="en-US" altLang="en-US" sz="2000" dirty="0" smtClean="0"/>
              <a:t>The activity must be conducted for the purpose of assisting the family in developing, implementing and monitoring the child’s IFSP, and assisting the family with all activities related to the transition of their child out of </a:t>
            </a:r>
            <a:r>
              <a:rPr lang="en-US" altLang="en-US" sz="2000" smtClean="0"/>
              <a:t>the EIP</a:t>
            </a:r>
            <a:endParaRPr lang="en-US" altLang="en-US" sz="2000" dirty="0" smtClean="0"/>
          </a:p>
        </p:txBody>
      </p:sp>
    </p:spTree>
    <p:extLst>
      <p:ext uri="{BB962C8B-B14F-4D97-AF65-F5344CB8AC3E}">
        <p14:creationId xmlns:p14="http://schemas.microsoft.com/office/powerpoint/2010/main" val="4145098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DD41898B-218D-4175-8456-B89C75C5DA2E}" type="slidenum">
              <a:rPr lang="en-US" altLang="en-US" sz="1400"/>
              <a:pPr algn="r" eaLnBrk="1" hangingPunct="1">
                <a:spcBef>
                  <a:spcPct val="0"/>
                </a:spcBef>
                <a:buClrTx/>
                <a:buSzTx/>
                <a:buFontTx/>
                <a:buNone/>
              </a:pPr>
              <a:t>41</a:t>
            </a:fld>
            <a:endParaRPr lang="en-US" altLang="en-US" sz="1400" dirty="0"/>
          </a:p>
        </p:txBody>
      </p:sp>
      <p:sp>
        <p:nvSpPr>
          <p:cNvPr id="147459" name="Slide Number Placeholder 5"/>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000" dirty="0"/>
          </a:p>
        </p:txBody>
      </p:sp>
      <p:sp>
        <p:nvSpPr>
          <p:cNvPr id="147460" name="Rectangle 2"/>
          <p:cNvSpPr>
            <a:spLocks noGrp="1" noChangeArrowheads="1"/>
          </p:cNvSpPr>
          <p:nvPr>
            <p:ph type="title" idx="4294967295"/>
          </p:nvPr>
        </p:nvSpPr>
        <p:spPr/>
        <p:txBody>
          <a:bodyPr>
            <a:normAutofit fontScale="90000"/>
          </a:bodyPr>
          <a:lstStyle/>
          <a:p>
            <a:pPr eaLnBrk="1" hangingPunct="1"/>
            <a:r>
              <a:rPr lang="en-US" altLang="en-US" dirty="0" smtClean="0"/>
              <a:t>Billable Service Coordination Activities </a:t>
            </a:r>
            <a:endParaRPr lang="en-US" altLang="en-US" dirty="0" smtClean="0">
              <a:solidFill>
                <a:srgbClr val="FF0000"/>
              </a:solidFill>
            </a:endParaRPr>
          </a:p>
        </p:txBody>
      </p:sp>
      <p:sp>
        <p:nvSpPr>
          <p:cNvPr id="146437" name="Rectangle 3"/>
          <p:cNvSpPr>
            <a:spLocks noGrp="1" noChangeArrowheads="1"/>
          </p:cNvSpPr>
          <p:nvPr>
            <p:ph type="body" idx="4294967295"/>
          </p:nvPr>
        </p:nvSpPr>
        <p:spPr>
          <a:xfrm>
            <a:off x="762000" y="1524000"/>
            <a:ext cx="7924800" cy="4530725"/>
          </a:xfrm>
        </p:spPr>
        <p:txBody>
          <a:bodyPr>
            <a:normAutofit fontScale="85000" lnSpcReduction="10000"/>
          </a:bodyPr>
          <a:lstStyle/>
          <a:p>
            <a:pPr>
              <a:spcBef>
                <a:spcPts val="600"/>
              </a:spcBef>
              <a:spcAft>
                <a:spcPts val="600"/>
              </a:spcAft>
              <a:buFont typeface="Wingdings" pitchFamily="2" charset="2"/>
              <a:buNone/>
              <a:defRPr/>
            </a:pPr>
            <a:r>
              <a:rPr lang="en-US" sz="2400" dirty="0" smtClean="0"/>
              <a:t>The following are examples of billable activities:</a:t>
            </a:r>
          </a:p>
          <a:p>
            <a:pPr marL="403225" indent="-290513" eaLnBrk="1" hangingPunct="1">
              <a:spcBef>
                <a:spcPts val="700"/>
              </a:spcBef>
              <a:spcAft>
                <a:spcPts val="700"/>
              </a:spcAft>
              <a:defRPr/>
            </a:pPr>
            <a:r>
              <a:rPr lang="en-US" sz="2400" dirty="0" smtClean="0"/>
              <a:t>initial home visit</a:t>
            </a:r>
          </a:p>
          <a:p>
            <a:pPr marL="403225" indent="-290513" eaLnBrk="1" hangingPunct="1">
              <a:spcBef>
                <a:spcPts val="700"/>
              </a:spcBef>
              <a:spcAft>
                <a:spcPts val="700"/>
              </a:spcAft>
              <a:defRPr/>
            </a:pPr>
            <a:r>
              <a:rPr lang="en-US" sz="2400" dirty="0" smtClean="0"/>
              <a:t>discussion with potential service providers regarding their availability to serve a child</a:t>
            </a:r>
          </a:p>
          <a:p>
            <a:pPr marL="403225" indent="-290513" eaLnBrk="1" hangingPunct="1">
              <a:spcBef>
                <a:spcPts val="700"/>
              </a:spcBef>
              <a:spcAft>
                <a:spcPts val="700"/>
              </a:spcAft>
              <a:defRPr/>
            </a:pPr>
            <a:r>
              <a:rPr lang="en-US" sz="2400" dirty="0" smtClean="0"/>
              <a:t>discussions with parents or insurers regarding insurance benefits</a:t>
            </a:r>
          </a:p>
          <a:p>
            <a:pPr marL="403225" indent="-290513" eaLnBrk="1" hangingPunct="1">
              <a:spcBef>
                <a:spcPts val="700"/>
              </a:spcBef>
              <a:spcAft>
                <a:spcPts val="700"/>
              </a:spcAft>
              <a:defRPr/>
            </a:pPr>
            <a:r>
              <a:rPr lang="en-US" sz="2400" dirty="0" smtClean="0"/>
              <a:t>discussions with child’s health care provider regarding written referral </a:t>
            </a:r>
          </a:p>
          <a:p>
            <a:pPr marL="403225" indent="-290513" eaLnBrk="1" hangingPunct="1">
              <a:spcBef>
                <a:spcPts val="700"/>
              </a:spcBef>
              <a:spcAft>
                <a:spcPts val="700"/>
              </a:spcAft>
              <a:defRPr/>
            </a:pPr>
            <a:r>
              <a:rPr lang="en-US" sz="2400" dirty="0" smtClean="0"/>
              <a:t>attendance at IFSP meetings</a:t>
            </a:r>
          </a:p>
          <a:p>
            <a:pPr marL="403225" indent="-290513" eaLnBrk="1" hangingPunct="1">
              <a:spcBef>
                <a:spcPts val="700"/>
              </a:spcBef>
              <a:spcAft>
                <a:spcPts val="700"/>
              </a:spcAft>
              <a:defRPr/>
            </a:pPr>
            <a:r>
              <a:rPr lang="en-US" sz="2400" dirty="0" smtClean="0"/>
              <a:t>discussion with parent regarding the option to provide consent for notification to OPWDD</a:t>
            </a:r>
          </a:p>
          <a:p>
            <a:pPr marL="403225" indent="-290513" eaLnBrk="1" hangingPunct="1">
              <a:spcBef>
                <a:spcPts val="700"/>
              </a:spcBef>
              <a:spcAft>
                <a:spcPts val="700"/>
              </a:spcAft>
              <a:defRPr/>
            </a:pPr>
            <a:r>
              <a:rPr lang="en-US" sz="2400" dirty="0" smtClean="0"/>
              <a:t>discussions with parents and others regarding transition activities, including notification to CPSE and parent’s opportunity to opt out</a:t>
            </a:r>
          </a:p>
        </p:txBody>
      </p:sp>
    </p:spTree>
    <p:extLst>
      <p:ext uri="{BB962C8B-B14F-4D97-AF65-F5344CB8AC3E}">
        <p14:creationId xmlns:p14="http://schemas.microsoft.com/office/powerpoint/2010/main" val="30012018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82578443-7367-4217-ABC4-8E83CC5D58A0}" type="slidenum">
              <a:rPr lang="en-US" altLang="en-US" sz="1400"/>
              <a:pPr algn="r" eaLnBrk="1" hangingPunct="1">
                <a:spcBef>
                  <a:spcPct val="0"/>
                </a:spcBef>
                <a:buClrTx/>
                <a:buSzTx/>
                <a:buFontTx/>
                <a:buNone/>
              </a:pPr>
              <a:t>42</a:t>
            </a:fld>
            <a:endParaRPr lang="en-US" altLang="en-US" sz="1400" dirty="0"/>
          </a:p>
        </p:txBody>
      </p:sp>
      <p:sp>
        <p:nvSpPr>
          <p:cNvPr id="148483" name="Slide Number Placeholder 5"/>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000" dirty="0"/>
          </a:p>
        </p:txBody>
      </p:sp>
      <p:sp>
        <p:nvSpPr>
          <p:cNvPr id="148484" name="Rectangle 2"/>
          <p:cNvSpPr>
            <a:spLocks noGrp="1" noChangeArrowheads="1"/>
          </p:cNvSpPr>
          <p:nvPr>
            <p:ph type="title" idx="4294967295"/>
          </p:nvPr>
        </p:nvSpPr>
        <p:spPr/>
        <p:txBody>
          <a:bodyPr>
            <a:normAutofit fontScale="90000"/>
          </a:bodyPr>
          <a:lstStyle/>
          <a:p>
            <a:pPr eaLnBrk="1" hangingPunct="1"/>
            <a:r>
              <a:rPr lang="en-US" altLang="en-US" sz="3800" dirty="0" smtClean="0"/>
              <a:t>Non-Billable Service Coordination Activities</a:t>
            </a:r>
            <a:endParaRPr lang="en-US" altLang="en-US" sz="3800" dirty="0" smtClean="0">
              <a:solidFill>
                <a:srgbClr val="FF0000"/>
              </a:solidFill>
            </a:endParaRPr>
          </a:p>
        </p:txBody>
      </p:sp>
      <p:sp>
        <p:nvSpPr>
          <p:cNvPr id="148485" name="Rectangle 3"/>
          <p:cNvSpPr>
            <a:spLocks noGrp="1" noChangeArrowheads="1"/>
          </p:cNvSpPr>
          <p:nvPr>
            <p:ph type="body" idx="4294967295"/>
          </p:nvPr>
        </p:nvSpPr>
        <p:spPr>
          <a:xfrm>
            <a:off x="762000" y="1600200"/>
            <a:ext cx="7924800" cy="4530725"/>
          </a:xfrm>
        </p:spPr>
        <p:txBody>
          <a:bodyPr>
            <a:normAutofit/>
          </a:bodyPr>
          <a:lstStyle/>
          <a:p>
            <a:pPr marL="339725" indent="-339725" eaLnBrk="1" hangingPunct="1">
              <a:spcBef>
                <a:spcPts val="600"/>
              </a:spcBef>
              <a:spcAft>
                <a:spcPts val="600"/>
              </a:spcAft>
            </a:pPr>
            <a:r>
              <a:rPr lang="en-US" altLang="en-US" sz="2400" dirty="0" smtClean="0"/>
              <a:t>Activities indirectly related to the planning or implementation of the IFSP, such as case recording, travel, training and conferences, supervisory conferences, team meetings and administrative responsibilities, </a:t>
            </a:r>
            <a:r>
              <a:rPr lang="en-US" altLang="en-US" sz="2400" b="1" u="sng" dirty="0" smtClean="0"/>
              <a:t>are not</a:t>
            </a:r>
            <a:r>
              <a:rPr lang="en-US" altLang="en-US" sz="2400" dirty="0" smtClean="0"/>
              <a:t> separately billable service coordination events, although these activities must be completed as part of </a:t>
            </a:r>
            <a:r>
              <a:rPr lang="en-US" altLang="en-US" sz="2400" smtClean="0"/>
              <a:t>OSC responsibilities</a:t>
            </a:r>
            <a:endParaRPr lang="en-US" altLang="en-US" sz="2400" dirty="0" smtClean="0"/>
          </a:p>
          <a:p>
            <a:pPr marL="339725" indent="-339725" eaLnBrk="1" hangingPunct="1">
              <a:spcBef>
                <a:spcPts val="600"/>
              </a:spcBef>
              <a:spcAft>
                <a:spcPts val="600"/>
              </a:spcAft>
            </a:pPr>
            <a:r>
              <a:rPr lang="en-US" altLang="en-US" sz="2400" dirty="0" smtClean="0"/>
              <a:t>All service coordination activities must be documented in the child’s record, whether they are billable or </a:t>
            </a:r>
            <a:r>
              <a:rPr lang="en-US" altLang="en-US" sz="2400" smtClean="0"/>
              <a:t>non-billable activities</a:t>
            </a:r>
            <a:endParaRPr lang="en-US" altLang="en-US" sz="2400" dirty="0" smtClean="0"/>
          </a:p>
        </p:txBody>
      </p:sp>
    </p:spTree>
    <p:extLst>
      <p:ext uri="{BB962C8B-B14F-4D97-AF65-F5344CB8AC3E}">
        <p14:creationId xmlns:p14="http://schemas.microsoft.com/office/powerpoint/2010/main" val="25875765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1"/>
          <p:cNvSpPr txBox="1">
            <a:spLocks noGrp="1" noChangeArrowheads="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AA47BB1D-A927-4A73-84F5-51285E47373A}" type="slidenum">
              <a:rPr lang="en-US" altLang="en-US" sz="1400"/>
              <a:pPr algn="r" eaLnBrk="1" hangingPunct="1">
                <a:spcBef>
                  <a:spcPct val="0"/>
                </a:spcBef>
                <a:buClrTx/>
                <a:buSzTx/>
                <a:buFontTx/>
                <a:buNone/>
              </a:pPr>
              <a:t>43</a:t>
            </a:fld>
            <a:endParaRPr lang="en-US" altLang="en-US" sz="1400" dirty="0"/>
          </a:p>
        </p:txBody>
      </p:sp>
      <p:sp>
        <p:nvSpPr>
          <p:cNvPr id="149507" name="Slide Number Placeholder 5"/>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endParaRPr lang="en-US" altLang="en-US" sz="1000" dirty="0"/>
          </a:p>
        </p:txBody>
      </p:sp>
      <p:sp>
        <p:nvSpPr>
          <p:cNvPr id="149508" name="Rectangle 2"/>
          <p:cNvSpPr>
            <a:spLocks noGrp="1" noChangeArrowheads="1"/>
          </p:cNvSpPr>
          <p:nvPr>
            <p:ph type="title" idx="4294967295"/>
          </p:nvPr>
        </p:nvSpPr>
        <p:spPr/>
        <p:txBody>
          <a:bodyPr>
            <a:normAutofit fontScale="90000"/>
          </a:bodyPr>
          <a:lstStyle/>
          <a:p>
            <a:pPr eaLnBrk="1" hangingPunct="1"/>
            <a:r>
              <a:rPr lang="en-US" altLang="en-US" sz="3800" dirty="0" smtClean="0"/>
              <a:t>Non-Billable Service Coordination Activities</a:t>
            </a:r>
            <a:endParaRPr lang="en-US" altLang="en-US" sz="3800" dirty="0" smtClean="0">
              <a:solidFill>
                <a:srgbClr val="FF0000"/>
              </a:solidFill>
            </a:endParaRPr>
          </a:p>
        </p:txBody>
      </p:sp>
      <p:sp>
        <p:nvSpPr>
          <p:cNvPr id="149509" name="Rectangle 3"/>
          <p:cNvSpPr>
            <a:spLocks noGrp="1" noChangeArrowheads="1"/>
          </p:cNvSpPr>
          <p:nvPr>
            <p:ph type="body" idx="4294967295"/>
          </p:nvPr>
        </p:nvSpPr>
        <p:spPr>
          <a:xfrm>
            <a:off x="904568" y="1273277"/>
            <a:ext cx="7772400" cy="4953000"/>
          </a:xfrm>
        </p:spPr>
        <p:txBody>
          <a:bodyPr/>
          <a:lstStyle/>
          <a:p>
            <a:pPr eaLnBrk="1" hangingPunct="1">
              <a:spcBef>
                <a:spcPts val="600"/>
              </a:spcBef>
              <a:spcAft>
                <a:spcPts val="1200"/>
              </a:spcAft>
              <a:buFont typeface="Wingdings" pitchFamily="2" charset="2"/>
              <a:buNone/>
            </a:pPr>
            <a:r>
              <a:rPr lang="en-US" altLang="en-US" sz="2400" dirty="0" smtClean="0"/>
              <a:t>The following are examples of non-billable activities:</a:t>
            </a:r>
          </a:p>
          <a:p>
            <a:pPr eaLnBrk="1" hangingPunct="1">
              <a:spcBef>
                <a:spcPts val="500"/>
              </a:spcBef>
              <a:spcAft>
                <a:spcPts val="500"/>
              </a:spcAft>
            </a:pPr>
            <a:r>
              <a:rPr lang="en-US" altLang="en-US" sz="1800" dirty="0" smtClean="0"/>
              <a:t>Texting</a:t>
            </a:r>
          </a:p>
          <a:p>
            <a:pPr eaLnBrk="1" hangingPunct="1">
              <a:spcBef>
                <a:spcPts val="500"/>
              </a:spcBef>
              <a:spcAft>
                <a:spcPts val="500"/>
              </a:spcAft>
            </a:pPr>
            <a:r>
              <a:rPr lang="en-US" altLang="en-US" sz="1800" dirty="0" smtClean="0"/>
              <a:t>Emailing</a:t>
            </a:r>
          </a:p>
          <a:p>
            <a:pPr eaLnBrk="1" hangingPunct="1">
              <a:spcBef>
                <a:spcPts val="500"/>
              </a:spcBef>
              <a:spcAft>
                <a:spcPts val="500"/>
              </a:spcAft>
            </a:pPr>
            <a:r>
              <a:rPr lang="en-US" altLang="en-US" sz="1800" dirty="0" smtClean="0"/>
              <a:t>Leaving voicemail messages</a:t>
            </a:r>
          </a:p>
          <a:p>
            <a:pPr eaLnBrk="1" hangingPunct="1">
              <a:spcBef>
                <a:spcPts val="500"/>
              </a:spcBef>
              <a:spcAft>
                <a:spcPts val="500"/>
              </a:spcAft>
            </a:pPr>
            <a:r>
              <a:rPr lang="en-US" altLang="en-US" sz="1800" dirty="0" smtClean="0"/>
              <a:t>Letter Writing</a:t>
            </a:r>
          </a:p>
          <a:p>
            <a:pPr eaLnBrk="1" hangingPunct="1">
              <a:spcBef>
                <a:spcPts val="500"/>
              </a:spcBef>
              <a:spcAft>
                <a:spcPts val="500"/>
              </a:spcAft>
            </a:pPr>
            <a:r>
              <a:rPr lang="en-US" altLang="en-US" sz="1800" dirty="0" smtClean="0"/>
              <a:t>Case Recording</a:t>
            </a:r>
          </a:p>
          <a:p>
            <a:pPr eaLnBrk="1" hangingPunct="1">
              <a:spcBef>
                <a:spcPts val="500"/>
              </a:spcBef>
              <a:spcAft>
                <a:spcPts val="500"/>
              </a:spcAft>
            </a:pPr>
            <a:r>
              <a:rPr lang="en-US" altLang="en-US" sz="1800" dirty="0" smtClean="0"/>
              <a:t>Review of provider session notes and progress reports</a:t>
            </a:r>
          </a:p>
          <a:p>
            <a:pPr eaLnBrk="1" hangingPunct="1">
              <a:spcBef>
                <a:spcPts val="500"/>
              </a:spcBef>
              <a:spcAft>
                <a:spcPts val="500"/>
              </a:spcAft>
            </a:pPr>
            <a:r>
              <a:rPr lang="en-US" altLang="en-US" sz="1800" dirty="0" smtClean="0"/>
              <a:t>Travel</a:t>
            </a:r>
          </a:p>
          <a:p>
            <a:pPr eaLnBrk="1" hangingPunct="1">
              <a:spcBef>
                <a:spcPts val="500"/>
              </a:spcBef>
              <a:spcAft>
                <a:spcPts val="500"/>
              </a:spcAft>
            </a:pPr>
            <a:r>
              <a:rPr lang="en-US" altLang="en-US" sz="1800" dirty="0" smtClean="0"/>
              <a:t>Supervisory Conferences</a:t>
            </a:r>
          </a:p>
          <a:p>
            <a:pPr eaLnBrk="1" hangingPunct="1">
              <a:spcBef>
                <a:spcPts val="500"/>
              </a:spcBef>
              <a:spcAft>
                <a:spcPts val="500"/>
              </a:spcAft>
            </a:pPr>
            <a:r>
              <a:rPr lang="en-US" altLang="en-US" sz="1800" dirty="0" smtClean="0"/>
              <a:t>Attending Trainings</a:t>
            </a:r>
          </a:p>
          <a:p>
            <a:pPr eaLnBrk="1" hangingPunct="1">
              <a:spcBef>
                <a:spcPts val="500"/>
              </a:spcBef>
              <a:spcAft>
                <a:spcPts val="500"/>
              </a:spcAft>
            </a:pPr>
            <a:r>
              <a:rPr lang="en-US" altLang="en-US" sz="1800" dirty="0" smtClean="0"/>
              <a:t>Use of Department’s data system (NYEIS) for billing/claiming activities</a:t>
            </a:r>
          </a:p>
          <a:p>
            <a:pPr eaLnBrk="1" hangingPunct="1"/>
            <a:endParaRPr lang="en-US" altLang="en-US" sz="2400" dirty="0" smtClean="0"/>
          </a:p>
        </p:txBody>
      </p:sp>
    </p:spTree>
    <p:extLst>
      <p:ext uri="{BB962C8B-B14F-4D97-AF65-F5344CB8AC3E}">
        <p14:creationId xmlns:p14="http://schemas.microsoft.com/office/powerpoint/2010/main" val="41984034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a:xfrm>
            <a:off x="457200" y="1981200"/>
            <a:ext cx="8229600" cy="4525963"/>
          </a:xfrm>
        </p:spPr>
        <p:txBody>
          <a:bodyPr/>
          <a:lstStyle/>
          <a:p>
            <a:pPr algn="ctr" eaLnBrk="1" hangingPunct="1">
              <a:spcBef>
                <a:spcPts val="200"/>
              </a:spcBef>
              <a:buFont typeface="Wingdings" pitchFamily="2" charset="2"/>
              <a:buNone/>
              <a:defRPr/>
            </a:pPr>
            <a:r>
              <a:rPr lang="en-US" dirty="0" smtClean="0"/>
              <a:t>Empire State Plaza</a:t>
            </a:r>
          </a:p>
          <a:p>
            <a:pPr algn="ctr" eaLnBrk="1" hangingPunct="1">
              <a:spcBef>
                <a:spcPts val="200"/>
              </a:spcBef>
              <a:buFont typeface="Wingdings" pitchFamily="2" charset="2"/>
              <a:buNone/>
              <a:defRPr/>
            </a:pPr>
            <a:r>
              <a:rPr lang="en-US" dirty="0" smtClean="0"/>
              <a:t>Corning Tower, Room 287</a:t>
            </a:r>
          </a:p>
          <a:p>
            <a:pPr algn="ctr" eaLnBrk="1" hangingPunct="1">
              <a:spcBef>
                <a:spcPts val="200"/>
              </a:spcBef>
              <a:buFont typeface="Wingdings" pitchFamily="2" charset="2"/>
              <a:buNone/>
              <a:defRPr/>
            </a:pPr>
            <a:r>
              <a:rPr lang="en-US" dirty="0" smtClean="0"/>
              <a:t>Albany, New York 12237-0660</a:t>
            </a:r>
          </a:p>
          <a:p>
            <a:pPr algn="ctr" eaLnBrk="1" hangingPunct="1">
              <a:spcBef>
                <a:spcPts val="200"/>
              </a:spcBef>
              <a:buFont typeface="Wingdings" pitchFamily="2" charset="2"/>
              <a:buNone/>
              <a:defRPr/>
            </a:pPr>
            <a:r>
              <a:rPr lang="en-US" dirty="0" smtClean="0"/>
              <a:t>Phone: (518) 473-7016</a:t>
            </a:r>
          </a:p>
          <a:p>
            <a:pPr algn="ctr" eaLnBrk="1" hangingPunct="1">
              <a:spcBef>
                <a:spcPts val="200"/>
              </a:spcBef>
              <a:buFont typeface="Wingdings" pitchFamily="2" charset="2"/>
              <a:buNone/>
              <a:defRPr/>
            </a:pPr>
            <a:r>
              <a:rPr lang="en-US" dirty="0" smtClean="0"/>
              <a:t>Fax: (518) 486-1090</a:t>
            </a:r>
          </a:p>
          <a:p>
            <a:pPr algn="ctr" eaLnBrk="1" hangingPunct="1">
              <a:spcBef>
                <a:spcPts val="200"/>
              </a:spcBef>
              <a:buFont typeface="Wingdings" pitchFamily="2" charset="2"/>
              <a:buNone/>
              <a:defRPr/>
            </a:pPr>
            <a:r>
              <a:rPr lang="en-US" dirty="0" smtClean="0"/>
              <a:t>beipub@health.ny.gov</a:t>
            </a:r>
          </a:p>
          <a:p>
            <a:pPr algn="ctr" eaLnBrk="1" hangingPunct="1">
              <a:buFont typeface="Wingdings" pitchFamily="2" charset="2"/>
              <a:buNone/>
              <a:defRPr/>
            </a:pPr>
            <a:endParaRPr lang="en-US" sz="1600" dirty="0" smtClean="0"/>
          </a:p>
          <a:p>
            <a:pPr algn="ctr" eaLnBrk="1" hangingPunct="1">
              <a:buNone/>
              <a:defRPr/>
            </a:pPr>
            <a:r>
              <a:rPr lang="en-US" sz="2000" u="sng" dirty="0" smtClean="0">
                <a:solidFill>
                  <a:srgbClr val="0070C0"/>
                </a:solidFill>
              </a:rPr>
              <a:t>http://www.health.ny.gov/community/infants_children/early_intervention/</a:t>
            </a:r>
            <a:r>
              <a:rPr lang="en-US" sz="1650" u="sng" dirty="0" smtClean="0">
                <a:solidFill>
                  <a:srgbClr val="0070C0"/>
                </a:solidFill>
              </a:rPr>
              <a:t> </a:t>
            </a:r>
          </a:p>
          <a:p>
            <a:pPr marL="457200" lvl="1" indent="0" algn="ctr">
              <a:buNone/>
              <a:defRPr/>
            </a:pPr>
            <a:r>
              <a:rPr lang="en-US" sz="2000" dirty="0">
                <a:solidFill>
                  <a:schemeClr val="accent1">
                    <a:lumMod val="40000"/>
                    <a:lumOff val="60000"/>
                  </a:schemeClr>
                </a:solidFill>
                <a:hlinkClick r:id="rId4"/>
              </a:rPr>
              <a:t>https://</a:t>
            </a:r>
            <a:r>
              <a:rPr lang="en-US" sz="2000" dirty="0" smtClean="0">
                <a:solidFill>
                  <a:schemeClr val="accent1">
                    <a:lumMod val="40000"/>
                    <a:lumOff val="60000"/>
                  </a:schemeClr>
                </a:solidFill>
                <a:hlinkClick r:id="rId4"/>
              </a:rPr>
              <a:t>www.eilearningnetwork.com</a:t>
            </a:r>
            <a:r>
              <a:rPr lang="en-US" sz="2000" dirty="0" smtClean="0">
                <a:solidFill>
                  <a:schemeClr val="accent1">
                    <a:lumMod val="40000"/>
                    <a:lumOff val="60000"/>
                  </a:schemeClr>
                </a:solidFill>
              </a:rPr>
              <a:t>  </a:t>
            </a:r>
          </a:p>
        </p:txBody>
      </p:sp>
      <p:sp>
        <p:nvSpPr>
          <p:cNvPr id="22530" name="Rectangle 2"/>
          <p:cNvSpPr>
            <a:spLocks noGrp="1" noChangeArrowheads="1"/>
          </p:cNvSpPr>
          <p:nvPr>
            <p:ph type="title"/>
          </p:nvPr>
        </p:nvSpPr>
        <p:spPr>
          <a:xfrm>
            <a:off x="685800" y="457200"/>
            <a:ext cx="7772400" cy="1143000"/>
          </a:xfrm>
        </p:spPr>
        <p:txBody>
          <a:bodyPr/>
          <a:lstStyle/>
          <a:p>
            <a:pPr algn="ctr" eaLnBrk="1" fontAlgn="auto" hangingPunct="1">
              <a:spcAft>
                <a:spcPts val="0"/>
              </a:spcAft>
              <a:defRPr/>
            </a:pPr>
            <a:r>
              <a:rPr lang="en-US" sz="3200" dirty="0">
                <a:solidFill>
                  <a:schemeClr val="tx2"/>
                </a:solidFill>
              </a:rPr>
              <a:t>New York State Department of Health</a:t>
            </a:r>
            <a:br>
              <a:rPr lang="en-US" sz="3200" dirty="0">
                <a:solidFill>
                  <a:schemeClr val="tx2"/>
                </a:solidFill>
              </a:rPr>
            </a:br>
            <a:r>
              <a:rPr lang="en-US" sz="3200" dirty="0">
                <a:solidFill>
                  <a:schemeClr val="tx2"/>
                </a:solidFill>
              </a:rPr>
              <a:t>Bureau of Early Intervention</a:t>
            </a:r>
          </a:p>
        </p:txBody>
      </p:sp>
      <p:sp>
        <p:nvSpPr>
          <p:cNvPr id="2" name="Slide Number Placeholder 1"/>
          <p:cNvSpPr>
            <a:spLocks noGrp="1"/>
          </p:cNvSpPr>
          <p:nvPr>
            <p:ph type="sldNum" sz="quarter" idx="12"/>
          </p:nvPr>
        </p:nvSpPr>
        <p:spPr/>
        <p:txBody>
          <a:bodyPr/>
          <a:lstStyle/>
          <a:p>
            <a:fld id="{40D3BF96-6EF6-411B-8B58-36B2AD10BFDE}" type="slidenum">
              <a:rPr lang="en-US" smtClean="0"/>
              <a:t>44</a:t>
            </a:fld>
            <a:endParaRPr lang="en-US" dirty="0"/>
          </a:p>
        </p:txBody>
      </p:sp>
    </p:spTree>
    <p:custDataLst>
      <p:tags r:id="rId1"/>
    </p:custDataLst>
    <p:extLst>
      <p:ext uri="{BB962C8B-B14F-4D97-AF65-F5344CB8AC3E}">
        <p14:creationId xmlns:p14="http://schemas.microsoft.com/office/powerpoint/2010/main" val="2084497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
          <p:cNvSpPr>
            <a:spLocks noGrp="1" noChangeArrowheads="1"/>
          </p:cNvSpPr>
          <p:nvPr>
            <p:ph type="sldNum" sz="quarter" idx="10"/>
          </p:nvPr>
        </p:nvSpPr>
        <p:spPr>
          <a:xfrm>
            <a:off x="6812527" y="62484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r" eaLnBrk="1" hangingPunct="1"/>
            <a:fld id="{3971DF14-5BA6-4298-A372-AA1547CEF936}" type="slidenum">
              <a:rPr lang="en-US" altLang="en-US" sz="1400" smtClean="0">
                <a:latin typeface="Arial" charset="0"/>
              </a:rPr>
              <a:pPr algn="r" eaLnBrk="1" hangingPunct="1"/>
              <a:t>5</a:t>
            </a:fld>
            <a:endParaRPr lang="en-US" altLang="en-US" sz="1400" dirty="0" smtClean="0">
              <a:latin typeface="Arial" charset="0"/>
            </a:endParaRPr>
          </a:p>
        </p:txBody>
      </p:sp>
      <p:sp>
        <p:nvSpPr>
          <p:cNvPr id="209922" name="Rectangle 2"/>
          <p:cNvSpPr>
            <a:spLocks noGrp="1" noChangeArrowheads="1"/>
          </p:cNvSpPr>
          <p:nvPr>
            <p:ph type="title"/>
          </p:nvPr>
        </p:nvSpPr>
        <p:spPr>
          <a:xfrm>
            <a:off x="458429" y="152400"/>
            <a:ext cx="8229600" cy="959307"/>
          </a:xfrm>
        </p:spPr>
        <p:txBody>
          <a:bodyPr/>
          <a:lstStyle/>
          <a:p>
            <a:pPr algn="ctr" eaLnBrk="1" hangingPunct="1">
              <a:defRPr/>
            </a:pPr>
            <a:r>
              <a:rPr lang="en-US" dirty="0" smtClean="0"/>
              <a:t>EIP Structure</a:t>
            </a:r>
          </a:p>
        </p:txBody>
      </p:sp>
      <p:sp>
        <p:nvSpPr>
          <p:cNvPr id="16395" name="Text Box 4"/>
          <p:cNvSpPr txBox="1">
            <a:spLocks noChangeArrowheads="1"/>
          </p:cNvSpPr>
          <p:nvPr/>
        </p:nvSpPr>
        <p:spPr bwMode="auto">
          <a:xfrm>
            <a:off x="604375" y="1371600"/>
            <a:ext cx="302956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2000" b="1" dirty="0" smtClean="0">
                <a:solidFill>
                  <a:srgbClr val="002060"/>
                </a:solidFill>
                <a:latin typeface="+mn-lt"/>
              </a:rPr>
              <a:t>Federal Government</a:t>
            </a:r>
            <a:endParaRPr lang="en-US" altLang="en-US" sz="2000" b="1" dirty="0">
              <a:solidFill>
                <a:srgbClr val="002060"/>
              </a:solidFill>
              <a:latin typeface="+mn-lt"/>
            </a:endParaRPr>
          </a:p>
          <a:p>
            <a:pPr algn="ctr">
              <a:lnSpc>
                <a:spcPct val="100000"/>
              </a:lnSpc>
              <a:spcBef>
                <a:spcPct val="0"/>
              </a:spcBef>
              <a:buClrTx/>
              <a:buSzTx/>
              <a:buFontTx/>
              <a:buNone/>
            </a:pPr>
            <a:r>
              <a:rPr lang="en-US" altLang="en-US" sz="2000" b="1" dirty="0">
                <a:solidFill>
                  <a:srgbClr val="002060"/>
                </a:solidFill>
                <a:latin typeface="+mn-lt"/>
              </a:rPr>
              <a:t>IDEA Part C</a:t>
            </a:r>
          </a:p>
        </p:txBody>
      </p:sp>
      <p:sp>
        <p:nvSpPr>
          <p:cNvPr id="16397" name="Text Box 6"/>
          <p:cNvSpPr txBox="1">
            <a:spLocks noChangeArrowheads="1"/>
          </p:cNvSpPr>
          <p:nvPr/>
        </p:nvSpPr>
        <p:spPr bwMode="auto">
          <a:xfrm>
            <a:off x="852641" y="2612924"/>
            <a:ext cx="2590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2000" b="1" dirty="0" smtClean="0">
                <a:solidFill>
                  <a:srgbClr val="002060"/>
                </a:solidFill>
                <a:latin typeface="+mn-lt"/>
              </a:rPr>
              <a:t>New York State</a:t>
            </a:r>
            <a:r>
              <a:rPr lang="en-US" altLang="en-US" sz="2000" dirty="0">
                <a:solidFill>
                  <a:srgbClr val="002060"/>
                </a:solidFill>
                <a:latin typeface="+mn-lt"/>
              </a:rPr>
              <a:t/>
            </a:r>
            <a:br>
              <a:rPr lang="en-US" altLang="en-US" sz="2000" dirty="0">
                <a:solidFill>
                  <a:srgbClr val="002060"/>
                </a:solidFill>
                <a:latin typeface="+mn-lt"/>
              </a:rPr>
            </a:br>
            <a:r>
              <a:rPr lang="en-US" altLang="en-US" sz="2000" b="1" dirty="0">
                <a:solidFill>
                  <a:srgbClr val="002060"/>
                </a:solidFill>
                <a:latin typeface="+mn-lt"/>
              </a:rPr>
              <a:t>Department of Health</a:t>
            </a:r>
          </a:p>
        </p:txBody>
      </p:sp>
      <p:sp>
        <p:nvSpPr>
          <p:cNvPr id="16399" name="Text Box 8"/>
          <p:cNvSpPr txBox="1">
            <a:spLocks noChangeArrowheads="1"/>
          </p:cNvSpPr>
          <p:nvPr/>
        </p:nvSpPr>
        <p:spPr bwMode="auto">
          <a:xfrm>
            <a:off x="662141" y="3886200"/>
            <a:ext cx="2971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2000" b="1" dirty="0" smtClean="0">
                <a:solidFill>
                  <a:srgbClr val="002060"/>
                </a:solidFill>
                <a:latin typeface="+mn-lt"/>
              </a:rPr>
              <a:t>Local Municipalities </a:t>
            </a:r>
          </a:p>
          <a:p>
            <a:pPr algn="ctr">
              <a:lnSpc>
                <a:spcPct val="100000"/>
              </a:lnSpc>
              <a:spcBef>
                <a:spcPct val="0"/>
              </a:spcBef>
              <a:buClrTx/>
              <a:buSzTx/>
              <a:buFontTx/>
              <a:buNone/>
            </a:pPr>
            <a:r>
              <a:rPr lang="en-US" altLang="en-US" sz="2000" b="1" dirty="0" smtClean="0">
                <a:solidFill>
                  <a:srgbClr val="002060"/>
                </a:solidFill>
                <a:latin typeface="+mn-lt"/>
              </a:rPr>
              <a:t>County Lead Agency</a:t>
            </a:r>
            <a:endParaRPr lang="en-US" altLang="en-US" sz="2000" dirty="0">
              <a:solidFill>
                <a:srgbClr val="002060"/>
              </a:solidFill>
              <a:latin typeface="+mn-lt"/>
            </a:endParaRPr>
          </a:p>
        </p:txBody>
      </p:sp>
      <p:sp>
        <p:nvSpPr>
          <p:cNvPr id="16402" name="Text Box 25"/>
          <p:cNvSpPr txBox="1">
            <a:spLocks noChangeArrowheads="1"/>
          </p:cNvSpPr>
          <p:nvPr/>
        </p:nvSpPr>
        <p:spPr bwMode="auto">
          <a:xfrm>
            <a:off x="762000" y="5293701"/>
            <a:ext cx="277208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1400" b="1" dirty="0">
                <a:solidFill>
                  <a:schemeClr val="accent2"/>
                </a:solidFill>
                <a:latin typeface="Arial" charset="0"/>
              </a:rPr>
              <a:t>   </a:t>
            </a:r>
            <a:r>
              <a:rPr lang="en-US" altLang="en-US" sz="2000" b="1" dirty="0" smtClean="0">
                <a:solidFill>
                  <a:srgbClr val="002060"/>
                </a:solidFill>
                <a:latin typeface="+mn-lt"/>
              </a:rPr>
              <a:t>Early intervention Official</a:t>
            </a:r>
            <a:endParaRPr lang="en-US" altLang="en-US" sz="2000" dirty="0">
              <a:solidFill>
                <a:srgbClr val="002060"/>
              </a:solidFill>
              <a:latin typeface="+mn-lt"/>
            </a:endParaRPr>
          </a:p>
        </p:txBody>
      </p:sp>
      <p:sp>
        <p:nvSpPr>
          <p:cNvPr id="16404" name="Text Box 29"/>
          <p:cNvSpPr txBox="1">
            <a:spLocks noChangeArrowheads="1"/>
          </p:cNvSpPr>
          <p:nvPr/>
        </p:nvSpPr>
        <p:spPr bwMode="auto">
          <a:xfrm>
            <a:off x="5174227" y="2713703"/>
            <a:ext cx="3276600" cy="50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1400" dirty="0" smtClean="0">
                <a:solidFill>
                  <a:srgbClr val="002060"/>
                </a:solidFill>
                <a:latin typeface="Arial" charset="0"/>
              </a:rPr>
              <a:t>Early Intervention Coordinating Council </a:t>
            </a:r>
            <a:endParaRPr lang="en-US" altLang="en-US" sz="1400" dirty="0">
              <a:solidFill>
                <a:srgbClr val="002060"/>
              </a:solidFill>
              <a:latin typeface="Arial" charset="0"/>
            </a:endParaRPr>
          </a:p>
          <a:p>
            <a:pPr algn="ctr">
              <a:lnSpc>
                <a:spcPct val="100000"/>
              </a:lnSpc>
              <a:spcBef>
                <a:spcPct val="0"/>
              </a:spcBef>
              <a:buClrTx/>
              <a:buSzTx/>
              <a:buFontTx/>
              <a:buNone/>
            </a:pPr>
            <a:r>
              <a:rPr lang="en-US" altLang="en-US" sz="1400" dirty="0">
                <a:solidFill>
                  <a:srgbClr val="002060"/>
                </a:solidFill>
                <a:latin typeface="Arial" charset="0"/>
              </a:rPr>
              <a:t>(EICC)</a:t>
            </a:r>
            <a:endParaRPr lang="en-US" altLang="en-US" sz="1400" dirty="0">
              <a:solidFill>
                <a:srgbClr val="002060"/>
              </a:solidFill>
            </a:endParaRPr>
          </a:p>
        </p:txBody>
      </p:sp>
      <p:sp>
        <p:nvSpPr>
          <p:cNvPr id="16406" name="Text Box 31"/>
          <p:cNvSpPr txBox="1">
            <a:spLocks noChangeArrowheads="1"/>
          </p:cNvSpPr>
          <p:nvPr/>
        </p:nvSpPr>
        <p:spPr bwMode="auto">
          <a:xfrm>
            <a:off x="5139814" y="405043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pitchFamily="34" charset="0"/>
              </a:defRPr>
            </a:lvl9pPr>
          </a:lstStyle>
          <a:p>
            <a:pPr algn="ctr">
              <a:lnSpc>
                <a:spcPct val="100000"/>
              </a:lnSpc>
              <a:spcBef>
                <a:spcPct val="0"/>
              </a:spcBef>
              <a:buClrTx/>
              <a:buSzTx/>
              <a:buFontTx/>
              <a:buNone/>
            </a:pPr>
            <a:r>
              <a:rPr lang="en-US" altLang="en-US" sz="1400" dirty="0" smtClean="0">
                <a:solidFill>
                  <a:srgbClr val="002060"/>
                </a:solidFill>
                <a:latin typeface="Arial" charset="0"/>
              </a:rPr>
              <a:t>Local Early Intervention Coordinating Council </a:t>
            </a:r>
            <a:endParaRPr lang="en-US" altLang="en-US" sz="1400" dirty="0">
              <a:solidFill>
                <a:srgbClr val="002060"/>
              </a:solidFill>
              <a:latin typeface="Arial" charset="0"/>
            </a:endParaRPr>
          </a:p>
          <a:p>
            <a:pPr algn="ctr">
              <a:lnSpc>
                <a:spcPct val="100000"/>
              </a:lnSpc>
              <a:spcBef>
                <a:spcPct val="0"/>
              </a:spcBef>
              <a:buClrTx/>
              <a:buSzTx/>
              <a:buFontTx/>
              <a:buNone/>
            </a:pPr>
            <a:r>
              <a:rPr lang="en-US" altLang="en-US" sz="1400" dirty="0">
                <a:solidFill>
                  <a:srgbClr val="002060"/>
                </a:solidFill>
                <a:latin typeface="Arial" charset="0"/>
              </a:rPr>
              <a:t>(LEICC</a:t>
            </a:r>
            <a:r>
              <a:rPr lang="en-US" altLang="en-US" sz="1300" dirty="0">
                <a:solidFill>
                  <a:srgbClr val="002060"/>
                </a:solidFill>
                <a:latin typeface="Arial" charset="0"/>
              </a:rPr>
              <a:t>)</a:t>
            </a:r>
            <a:endParaRPr lang="en-US" altLang="en-US" sz="1300" dirty="0">
              <a:solidFill>
                <a:srgbClr val="002060"/>
              </a:solidFill>
            </a:endParaRPr>
          </a:p>
        </p:txBody>
      </p:sp>
      <p:cxnSp>
        <p:nvCxnSpPr>
          <p:cNvPr id="4" name="Straight Arrow Connector 3"/>
          <p:cNvCxnSpPr/>
          <p:nvPr/>
        </p:nvCxnSpPr>
        <p:spPr>
          <a:xfrm>
            <a:off x="2148041" y="2056171"/>
            <a:ext cx="0" cy="6096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148041" y="3276600"/>
            <a:ext cx="0" cy="6096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148041" y="4684150"/>
            <a:ext cx="0" cy="6096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443441" y="2917724"/>
            <a:ext cx="1524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443441" y="4267200"/>
            <a:ext cx="1524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710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1676400"/>
            <a:ext cx="8229600" cy="4525963"/>
          </a:xfrm>
        </p:spPr>
        <p:txBody>
          <a:bodyPr>
            <a:normAutofit/>
          </a:bodyPr>
          <a:lstStyle/>
          <a:p>
            <a:pPr marL="796925" lvl="1" indent="-339725">
              <a:lnSpc>
                <a:spcPct val="120000"/>
              </a:lnSpc>
              <a:spcBef>
                <a:spcPts val="600"/>
              </a:spcBef>
              <a:buFont typeface="Arial" panose="020B0604020202020204" pitchFamily="34" charset="0"/>
              <a:buChar char="•"/>
            </a:pPr>
            <a:r>
              <a:rPr lang="en-US" sz="2400" dirty="0" smtClean="0"/>
              <a:t>Early Intervention Officials (EIO)</a:t>
            </a:r>
          </a:p>
          <a:p>
            <a:pPr marL="796925" lvl="1" indent="-339725">
              <a:lnSpc>
                <a:spcPct val="120000"/>
              </a:lnSpc>
              <a:spcBef>
                <a:spcPts val="600"/>
              </a:spcBef>
              <a:buFont typeface="Arial" panose="020B0604020202020204" pitchFamily="34" charset="0"/>
              <a:buChar char="•"/>
            </a:pPr>
            <a:r>
              <a:rPr lang="en-US" sz="2400" dirty="0" smtClean="0"/>
              <a:t>Initial Service Coordinators (ISC)</a:t>
            </a:r>
          </a:p>
          <a:p>
            <a:pPr marL="796925" lvl="1" indent="-339725">
              <a:lnSpc>
                <a:spcPct val="120000"/>
              </a:lnSpc>
              <a:spcBef>
                <a:spcPts val="600"/>
              </a:spcBef>
              <a:buFont typeface="Arial" panose="020B0604020202020204" pitchFamily="34" charset="0"/>
              <a:buChar char="•"/>
            </a:pPr>
            <a:r>
              <a:rPr lang="en-US" sz="2400" dirty="0" smtClean="0"/>
              <a:t>Ongoing Service Coordinators (OSC)</a:t>
            </a:r>
          </a:p>
          <a:p>
            <a:pPr marL="796925" lvl="1" indent="-339725">
              <a:lnSpc>
                <a:spcPct val="120000"/>
              </a:lnSpc>
              <a:spcBef>
                <a:spcPts val="600"/>
              </a:spcBef>
              <a:buFont typeface="Arial" panose="020B0604020202020204" pitchFamily="34" charset="0"/>
              <a:buChar char="•"/>
            </a:pPr>
            <a:r>
              <a:rPr lang="en-US" sz="2400" dirty="0" smtClean="0"/>
              <a:t>Evaluators</a:t>
            </a:r>
          </a:p>
          <a:p>
            <a:pPr marL="796925" lvl="1" indent="-339725">
              <a:lnSpc>
                <a:spcPct val="120000"/>
              </a:lnSpc>
              <a:spcBef>
                <a:spcPts val="600"/>
              </a:spcBef>
              <a:buFont typeface="Arial" panose="020B0604020202020204" pitchFamily="34" charset="0"/>
              <a:buChar char="•"/>
            </a:pPr>
            <a:r>
              <a:rPr lang="en-US" sz="2400" dirty="0" smtClean="0"/>
              <a:t>Service Providers</a:t>
            </a:r>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EIP Key Personnel</a:t>
            </a:r>
            <a:endParaRPr lang="en-US" dirty="0"/>
          </a:p>
        </p:txBody>
      </p:sp>
      <p:sp>
        <p:nvSpPr>
          <p:cNvPr id="2" name="Slide Number Placeholder 1"/>
          <p:cNvSpPr>
            <a:spLocks noGrp="1"/>
          </p:cNvSpPr>
          <p:nvPr>
            <p:ph type="sldNum" sz="quarter" idx="12"/>
          </p:nvPr>
        </p:nvSpPr>
        <p:spPr/>
        <p:txBody>
          <a:bodyPr/>
          <a:lstStyle/>
          <a:p>
            <a:fld id="{40D3BF96-6EF6-411B-8B58-36B2AD10BFDE}" type="slidenum">
              <a:rPr lang="en-US" smtClean="0"/>
              <a:t>6</a:t>
            </a:fld>
            <a:endParaRPr lang="en-US" dirty="0"/>
          </a:p>
        </p:txBody>
      </p:sp>
    </p:spTree>
    <p:custDataLst>
      <p:tags r:id="rId1"/>
    </p:custDataLst>
    <p:extLst>
      <p:ext uri="{BB962C8B-B14F-4D97-AF65-F5344CB8AC3E}">
        <p14:creationId xmlns:p14="http://schemas.microsoft.com/office/powerpoint/2010/main" val="74056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685800" y="1600200"/>
            <a:ext cx="7620000" cy="4525963"/>
          </a:xfrm>
        </p:spPr>
        <p:txBody>
          <a:bodyPr>
            <a:normAutofit/>
          </a:bodyPr>
          <a:lstStyle/>
          <a:p>
            <a:pPr marL="457200" lvl="1" indent="-457200">
              <a:lnSpc>
                <a:spcPct val="120000"/>
              </a:lnSpc>
              <a:spcBef>
                <a:spcPts val="600"/>
              </a:spcBef>
              <a:buNone/>
            </a:pPr>
            <a:r>
              <a:rPr lang="en-US" sz="2400" dirty="0"/>
              <a:t>Children </a:t>
            </a:r>
            <a:r>
              <a:rPr lang="en-US" sz="2400" dirty="0" smtClean="0"/>
              <a:t>must be:</a:t>
            </a:r>
          </a:p>
          <a:p>
            <a:pPr lvl="1">
              <a:lnSpc>
                <a:spcPct val="120000"/>
              </a:lnSpc>
              <a:spcBef>
                <a:spcPts val="600"/>
              </a:spcBef>
              <a:buFont typeface="Arial" panose="020B0604020202020204" pitchFamily="34" charset="0"/>
              <a:buChar char="•"/>
            </a:pPr>
            <a:r>
              <a:rPr lang="en-US" sz="2400" dirty="0" smtClean="0"/>
              <a:t>under </a:t>
            </a:r>
            <a:r>
              <a:rPr lang="en-US" sz="2400" dirty="0"/>
              <a:t>three years old </a:t>
            </a:r>
            <a:endParaRPr lang="en-US" sz="2400" dirty="0" smtClean="0"/>
          </a:p>
          <a:p>
            <a:pPr marL="457200" lvl="1" indent="0">
              <a:lnSpc>
                <a:spcPct val="120000"/>
              </a:lnSpc>
              <a:spcBef>
                <a:spcPts val="600"/>
              </a:spcBef>
              <a:buNone/>
            </a:pPr>
            <a:r>
              <a:rPr lang="en-US" sz="2400" b="1" dirty="0" smtClean="0"/>
              <a:t>	</a:t>
            </a:r>
            <a:r>
              <a:rPr lang="en-US" sz="2400" b="1" u="sng" dirty="0" smtClean="0"/>
              <a:t>AND</a:t>
            </a:r>
          </a:p>
          <a:p>
            <a:pPr lvl="1">
              <a:lnSpc>
                <a:spcPct val="120000"/>
              </a:lnSpc>
              <a:spcBef>
                <a:spcPts val="600"/>
              </a:spcBef>
              <a:buFont typeface="Arial" panose="020B0604020202020204" pitchFamily="34" charset="0"/>
              <a:buChar char="•"/>
            </a:pPr>
            <a:r>
              <a:rPr lang="en-US" sz="2400" dirty="0" smtClean="0"/>
              <a:t>have </a:t>
            </a:r>
            <a:r>
              <a:rPr lang="en-US" sz="2400" dirty="0"/>
              <a:t>a </a:t>
            </a:r>
            <a:r>
              <a:rPr lang="en-US" sz="2400" b="1" dirty="0"/>
              <a:t>diagnosed condition </a:t>
            </a:r>
            <a:r>
              <a:rPr lang="en-US" sz="2400" dirty="0"/>
              <a:t>that has a high probability of resulting in a developmental delay </a:t>
            </a:r>
            <a:endParaRPr lang="en-US" sz="2400" dirty="0" smtClean="0"/>
          </a:p>
          <a:p>
            <a:pPr marL="457200" lvl="1" indent="0">
              <a:lnSpc>
                <a:spcPct val="120000"/>
              </a:lnSpc>
              <a:spcBef>
                <a:spcPts val="600"/>
              </a:spcBef>
              <a:buNone/>
            </a:pPr>
            <a:r>
              <a:rPr lang="en-US" sz="2400" dirty="0"/>
              <a:t>	</a:t>
            </a:r>
            <a:r>
              <a:rPr lang="en-US" sz="2400" b="1" u="sng" dirty="0" smtClean="0"/>
              <a:t>OR</a:t>
            </a:r>
            <a:r>
              <a:rPr lang="en-US" sz="2400" dirty="0" smtClean="0"/>
              <a:t> </a:t>
            </a:r>
          </a:p>
          <a:p>
            <a:pPr lvl="1">
              <a:lnSpc>
                <a:spcPct val="120000"/>
              </a:lnSpc>
              <a:spcBef>
                <a:spcPts val="600"/>
              </a:spcBef>
              <a:buFont typeface="Arial" panose="020B0604020202020204" pitchFamily="34" charset="0"/>
              <a:buChar char="•"/>
            </a:pPr>
            <a:r>
              <a:rPr lang="en-US" sz="2400" dirty="0" smtClean="0"/>
              <a:t>a </a:t>
            </a:r>
            <a:r>
              <a:rPr lang="en-US" sz="2400" b="1" dirty="0" smtClean="0"/>
              <a:t>developmental delay</a:t>
            </a:r>
            <a:r>
              <a:rPr lang="en-US" sz="2400" dirty="0" smtClean="0"/>
              <a:t> in one or </a:t>
            </a:r>
            <a:r>
              <a:rPr lang="en-US" sz="2400" smtClean="0"/>
              <a:t>more of the 5 areas of </a:t>
            </a:r>
            <a:r>
              <a:rPr lang="en-US" sz="2400" dirty="0" smtClean="0"/>
              <a:t>development </a:t>
            </a:r>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Children Served by the EIP</a:t>
            </a:r>
            <a:endParaRPr lang="en-US" dirty="0"/>
          </a:p>
        </p:txBody>
      </p:sp>
      <p:sp>
        <p:nvSpPr>
          <p:cNvPr id="2" name="Slide Number Placeholder 1"/>
          <p:cNvSpPr>
            <a:spLocks noGrp="1"/>
          </p:cNvSpPr>
          <p:nvPr>
            <p:ph type="sldNum" sz="quarter" idx="12"/>
          </p:nvPr>
        </p:nvSpPr>
        <p:spPr/>
        <p:txBody>
          <a:bodyPr/>
          <a:lstStyle/>
          <a:p>
            <a:fld id="{40D3BF96-6EF6-411B-8B58-36B2AD10BFDE}" type="slidenum">
              <a:rPr lang="en-US" smtClean="0"/>
              <a:t>7</a:t>
            </a:fld>
            <a:endParaRPr lang="en-US" dirty="0"/>
          </a:p>
        </p:txBody>
      </p:sp>
    </p:spTree>
    <p:custDataLst>
      <p:tags r:id="rId1"/>
    </p:custDataLst>
    <p:extLst>
      <p:ext uri="{BB962C8B-B14F-4D97-AF65-F5344CB8AC3E}">
        <p14:creationId xmlns:p14="http://schemas.microsoft.com/office/powerpoint/2010/main" val="150560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Early Intervention Services</a:t>
            </a:r>
            <a:endParaRPr lang="en-US" dirty="0"/>
          </a:p>
        </p:txBody>
      </p:sp>
      <p:sp>
        <p:nvSpPr>
          <p:cNvPr id="2" name="Slide Number Placeholder 1"/>
          <p:cNvSpPr>
            <a:spLocks noGrp="1"/>
          </p:cNvSpPr>
          <p:nvPr>
            <p:ph type="sldNum" sz="quarter" idx="12"/>
          </p:nvPr>
        </p:nvSpPr>
        <p:spPr/>
        <p:txBody>
          <a:bodyPr/>
          <a:lstStyle/>
          <a:p>
            <a:fld id="{40D3BF96-6EF6-411B-8B58-36B2AD10BFDE}" type="slidenum">
              <a:rPr lang="en-US" smtClean="0"/>
              <a:t>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2252189"/>
              </p:ext>
            </p:extLst>
          </p:nvPr>
        </p:nvGraphicFramePr>
        <p:xfrm>
          <a:off x="609600" y="1397000"/>
          <a:ext cx="7696200" cy="5135880"/>
        </p:xfrm>
        <a:graphic>
          <a:graphicData uri="http://schemas.openxmlformats.org/drawingml/2006/table">
            <a:tbl>
              <a:tblPr firstRow="1" bandRow="1">
                <a:tableStyleId>{5C22544A-7EE6-4342-B048-85BDC9FD1C3A}</a:tableStyleId>
              </a:tblPr>
              <a:tblGrid>
                <a:gridCol w="2565400"/>
                <a:gridCol w="2565400"/>
                <a:gridCol w="2565400"/>
              </a:tblGrid>
              <a:tr h="370840">
                <a:tc>
                  <a:txBody>
                    <a:bodyPr/>
                    <a:lstStyle/>
                    <a:p>
                      <a:r>
                        <a:rPr lang="en-US" b="0" dirty="0" smtClean="0">
                          <a:solidFill>
                            <a:schemeClr val="tx1"/>
                          </a:solidFill>
                        </a:rPr>
                        <a:t>Applied Behavioral Analysis</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Occupational Therapy</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Respite Services</a:t>
                      </a:r>
                      <a:endParaRPr lang="en-US" b="0" dirty="0">
                        <a:solidFill>
                          <a:schemeClr val="tx1"/>
                        </a:solidFill>
                      </a:endParaRPr>
                    </a:p>
                  </a:txBody>
                  <a:tcPr>
                    <a:solidFill>
                      <a:schemeClr val="accent1">
                        <a:lumMod val="20000"/>
                        <a:lumOff val="80000"/>
                      </a:schemeClr>
                    </a:solidFill>
                  </a:tcPr>
                </a:tc>
              </a:tr>
              <a:tr h="370840">
                <a:tc>
                  <a:txBody>
                    <a:bodyPr/>
                    <a:lstStyle/>
                    <a:p>
                      <a:r>
                        <a:rPr lang="en-US" dirty="0" smtClean="0"/>
                        <a:t>Assistive Technology</a:t>
                      </a:r>
                      <a:r>
                        <a:rPr lang="en-US" baseline="0" dirty="0" smtClean="0"/>
                        <a:t> Devices and Services</a:t>
                      </a:r>
                      <a:endParaRPr lang="en-US" dirty="0"/>
                    </a:p>
                  </a:txBody>
                  <a:tcPr>
                    <a:solidFill>
                      <a:schemeClr val="accent1">
                        <a:lumMod val="20000"/>
                        <a:lumOff val="80000"/>
                      </a:schemeClr>
                    </a:solidFill>
                  </a:tcPr>
                </a:tc>
                <a:tc>
                  <a:txBody>
                    <a:bodyPr/>
                    <a:lstStyle/>
                    <a:p>
                      <a:r>
                        <a:rPr lang="en-US" dirty="0" smtClean="0"/>
                        <a:t>Physical Therapy</a:t>
                      </a:r>
                      <a:endParaRPr lang="en-US" dirty="0"/>
                    </a:p>
                  </a:txBody>
                  <a:tcPr>
                    <a:solidFill>
                      <a:schemeClr val="accent1">
                        <a:lumMod val="20000"/>
                        <a:lumOff val="80000"/>
                      </a:schemeClr>
                    </a:solidFill>
                  </a:tcPr>
                </a:tc>
                <a:tc>
                  <a:txBody>
                    <a:bodyPr/>
                    <a:lstStyle/>
                    <a:p>
                      <a:r>
                        <a:rPr lang="en-US" dirty="0" smtClean="0"/>
                        <a:t>Transportation</a:t>
                      </a:r>
                      <a:r>
                        <a:rPr lang="en-US" baseline="0" dirty="0" smtClean="0"/>
                        <a:t> Services</a:t>
                      </a:r>
                      <a:endParaRPr lang="en-US" dirty="0"/>
                    </a:p>
                  </a:txBody>
                  <a:tcPr>
                    <a:solidFill>
                      <a:schemeClr val="accent1">
                        <a:lumMod val="20000"/>
                        <a:lumOff val="80000"/>
                      </a:schemeClr>
                    </a:solidFill>
                  </a:tcPr>
                </a:tc>
              </a:tr>
              <a:tr h="370840">
                <a:tc>
                  <a:txBody>
                    <a:bodyPr/>
                    <a:lstStyle/>
                    <a:p>
                      <a:r>
                        <a:rPr lang="en-US" dirty="0" smtClean="0"/>
                        <a:t>Audiology Services</a:t>
                      </a:r>
                      <a:endParaRPr lang="en-US" dirty="0"/>
                    </a:p>
                  </a:txBody>
                  <a:tcPr>
                    <a:solidFill>
                      <a:schemeClr val="accent1">
                        <a:lumMod val="20000"/>
                        <a:lumOff val="80000"/>
                      </a:schemeClr>
                    </a:solidFill>
                  </a:tcPr>
                </a:tc>
                <a:tc>
                  <a:txBody>
                    <a:bodyPr/>
                    <a:lstStyle/>
                    <a:p>
                      <a:r>
                        <a:rPr lang="en-US" dirty="0" smtClean="0"/>
                        <a:t>Psychological Services</a:t>
                      </a:r>
                      <a:endParaRPr lang="en-US" dirty="0"/>
                    </a:p>
                  </a:txBody>
                  <a:tcPr>
                    <a:solidFill>
                      <a:schemeClr val="accent1">
                        <a:lumMod val="20000"/>
                        <a:lumOff val="80000"/>
                      </a:schemeClr>
                    </a:solidFill>
                  </a:tcPr>
                </a:tc>
                <a:tc>
                  <a:txBody>
                    <a:bodyPr/>
                    <a:lstStyle/>
                    <a:p>
                      <a:r>
                        <a:rPr lang="en-US" dirty="0" smtClean="0"/>
                        <a:t>Vision Services</a:t>
                      </a:r>
                      <a:endParaRPr lang="en-US" dirty="0"/>
                    </a:p>
                  </a:txBody>
                  <a:tcPr>
                    <a:solidFill>
                      <a:schemeClr val="accent1">
                        <a:lumMod val="20000"/>
                        <a:lumOff val="80000"/>
                      </a:schemeClr>
                    </a:solidFill>
                  </a:tcPr>
                </a:tc>
              </a:tr>
              <a:tr h="370840">
                <a:tc>
                  <a:txBody>
                    <a:bodyPr/>
                    <a:lstStyle/>
                    <a:p>
                      <a:r>
                        <a:rPr lang="en-US" dirty="0" smtClean="0"/>
                        <a:t>Family</a:t>
                      </a:r>
                      <a:r>
                        <a:rPr lang="en-US" baseline="0" dirty="0" smtClean="0"/>
                        <a:t> Training, Counseling, Parent Support Groups</a:t>
                      </a:r>
                      <a:endParaRPr lang="en-US" dirty="0"/>
                    </a:p>
                  </a:txBody>
                  <a:tcPr>
                    <a:solidFill>
                      <a:schemeClr val="accent1">
                        <a:lumMod val="20000"/>
                        <a:lumOff val="80000"/>
                      </a:schemeClr>
                    </a:solidFill>
                  </a:tcPr>
                </a:tc>
                <a:tc>
                  <a:txBody>
                    <a:bodyPr/>
                    <a:lstStyle/>
                    <a:p>
                      <a:r>
                        <a:rPr lang="en-US" dirty="0" smtClean="0"/>
                        <a:t>Service Coordination</a:t>
                      </a:r>
                      <a:endParaRPr lang="en-US" dirty="0"/>
                    </a:p>
                  </a:txBody>
                  <a:tcPr>
                    <a:solidFill>
                      <a:schemeClr val="accent1">
                        <a:lumMod val="20000"/>
                        <a:lumOff val="80000"/>
                      </a:schemeClr>
                    </a:solidFill>
                  </a:tcPr>
                </a:tc>
                <a:tc>
                  <a:txBody>
                    <a:bodyPr/>
                    <a:lstStyle/>
                    <a:p>
                      <a:r>
                        <a:rPr lang="en-US" dirty="0" smtClean="0"/>
                        <a:t>Other Related</a:t>
                      </a:r>
                      <a:r>
                        <a:rPr lang="en-US" baseline="0" dirty="0" smtClean="0"/>
                        <a:t> Health Services that the child may need during service provision</a:t>
                      </a:r>
                      <a:endParaRPr lang="en-US" dirty="0"/>
                    </a:p>
                  </a:txBody>
                  <a:tcPr>
                    <a:solidFill>
                      <a:schemeClr val="accent1">
                        <a:lumMod val="20000"/>
                        <a:lumOff val="80000"/>
                      </a:schemeClr>
                    </a:solidFill>
                  </a:tcPr>
                </a:tc>
              </a:tr>
              <a:tr h="370840">
                <a:tc>
                  <a:txBody>
                    <a:bodyPr/>
                    <a:lstStyle/>
                    <a:p>
                      <a:r>
                        <a:rPr lang="en-US" dirty="0" smtClean="0"/>
                        <a:t>Medical Services for Diagnostic/Evaluation</a:t>
                      </a:r>
                      <a:r>
                        <a:rPr lang="en-US" baseline="0" dirty="0" smtClean="0"/>
                        <a:t> Services</a:t>
                      </a:r>
                      <a:endParaRPr lang="en-US" dirty="0"/>
                    </a:p>
                  </a:txBody>
                  <a:tcPr>
                    <a:solidFill>
                      <a:schemeClr val="accent1">
                        <a:lumMod val="20000"/>
                        <a:lumOff val="80000"/>
                      </a:schemeClr>
                    </a:solidFill>
                  </a:tcPr>
                </a:tc>
                <a:tc>
                  <a:txBody>
                    <a:bodyPr/>
                    <a:lstStyle/>
                    <a:p>
                      <a:r>
                        <a:rPr lang="en-US" dirty="0" smtClean="0"/>
                        <a:t>Special Instruction</a:t>
                      </a:r>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370840">
                <a:tc>
                  <a:txBody>
                    <a:bodyPr/>
                    <a:lstStyle/>
                    <a:p>
                      <a:r>
                        <a:rPr lang="en-US" dirty="0" smtClean="0"/>
                        <a:t>Nursing Services</a:t>
                      </a:r>
                      <a:endParaRPr lang="en-US" dirty="0"/>
                    </a:p>
                  </a:txBody>
                  <a:tcPr>
                    <a:solidFill>
                      <a:schemeClr val="accent1">
                        <a:lumMod val="20000"/>
                        <a:lumOff val="80000"/>
                      </a:schemeClr>
                    </a:solidFill>
                  </a:tcPr>
                </a:tc>
                <a:tc>
                  <a:txBody>
                    <a:bodyPr/>
                    <a:lstStyle/>
                    <a:p>
                      <a:r>
                        <a:rPr lang="en-US" dirty="0" smtClean="0"/>
                        <a:t>Speech</a:t>
                      </a:r>
                      <a:r>
                        <a:rPr lang="en-US" baseline="0" dirty="0" smtClean="0"/>
                        <a:t> Language Pathology</a:t>
                      </a:r>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370840">
                <a:tc>
                  <a:txBody>
                    <a:bodyPr/>
                    <a:lstStyle/>
                    <a:p>
                      <a:r>
                        <a:rPr lang="en-US" dirty="0" smtClean="0"/>
                        <a:t>Nutrition Services</a:t>
                      </a:r>
                      <a:endParaRPr lang="en-US" dirty="0"/>
                    </a:p>
                  </a:txBody>
                  <a:tcPr>
                    <a:solidFill>
                      <a:schemeClr val="accent1">
                        <a:lumMod val="20000"/>
                        <a:lumOff val="80000"/>
                      </a:schemeClr>
                    </a:solidFill>
                  </a:tcPr>
                </a:tc>
                <a:tc>
                  <a:txBody>
                    <a:bodyPr/>
                    <a:lstStyle/>
                    <a:p>
                      <a:r>
                        <a:rPr lang="en-US" dirty="0" smtClean="0"/>
                        <a:t>Social Work Services</a:t>
                      </a:r>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370840">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bl>
          </a:graphicData>
        </a:graphic>
      </p:graphicFrame>
    </p:spTree>
    <p:custDataLst>
      <p:tags r:id="rId1"/>
    </p:custDataLst>
    <p:extLst>
      <p:ext uri="{BB962C8B-B14F-4D97-AF65-F5344CB8AC3E}">
        <p14:creationId xmlns:p14="http://schemas.microsoft.com/office/powerpoint/2010/main" val="355338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txBox="1">
            <a:spLocks noGrp="1"/>
          </p:cNvSpPr>
          <p:nvPr/>
        </p:nvSpPr>
        <p:spPr bwMode="auto">
          <a:xfrm>
            <a:off x="228600" y="6172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charset="0"/>
              </a:defRPr>
            </a:lvl1pPr>
            <a:lvl2pPr marL="742950" indent="-285750" eaLnBrk="0" hangingPunct="0">
              <a:defRPr sz="3200">
                <a:solidFill>
                  <a:schemeClr val="tx1"/>
                </a:solidFill>
                <a:latin typeface="Tahoma" charset="0"/>
              </a:defRPr>
            </a:lvl2pPr>
            <a:lvl3pPr marL="1143000" indent="-228600" eaLnBrk="0" hangingPunct="0">
              <a:defRPr sz="3200">
                <a:solidFill>
                  <a:schemeClr val="tx1"/>
                </a:solidFill>
                <a:latin typeface="Tahoma" charset="0"/>
              </a:defRPr>
            </a:lvl3pPr>
            <a:lvl4pPr marL="1600200" indent="-228600" eaLnBrk="0" hangingPunct="0">
              <a:defRPr sz="3200">
                <a:solidFill>
                  <a:schemeClr val="tx1"/>
                </a:solidFill>
                <a:latin typeface="Tahoma" charset="0"/>
              </a:defRPr>
            </a:lvl4pPr>
            <a:lvl5pPr marL="2057400" indent="-228600" eaLnBrk="0" hangingPunct="0">
              <a:defRPr sz="3200">
                <a:solidFill>
                  <a:schemeClr val="tx1"/>
                </a:solidFill>
                <a:latin typeface="Tahoma" charset="0"/>
              </a:defRPr>
            </a:lvl5pPr>
            <a:lvl6pPr marL="25146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6pPr>
            <a:lvl7pPr marL="29718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7pPr>
            <a:lvl8pPr marL="34290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8pPr>
            <a:lvl9pPr marL="3886200" indent="-228600" eaLnBrk="0" fontAlgn="base" hangingPunct="0">
              <a:lnSpc>
                <a:spcPct val="90000"/>
              </a:lnSpc>
              <a:spcBef>
                <a:spcPct val="20000"/>
              </a:spcBef>
              <a:spcAft>
                <a:spcPct val="0"/>
              </a:spcAft>
              <a:buClr>
                <a:schemeClr val="hlink"/>
              </a:buClr>
              <a:buSzPct val="70000"/>
              <a:buFont typeface="Wingdings" pitchFamily="2" charset="2"/>
              <a:buChar char="n"/>
              <a:defRPr sz="3200">
                <a:solidFill>
                  <a:schemeClr val="tx1"/>
                </a:solidFill>
                <a:latin typeface="Tahoma" charset="0"/>
              </a:defRPr>
            </a:lvl9pPr>
          </a:lstStyle>
          <a:p>
            <a:pPr algn="r" eaLnBrk="1" hangingPunct="1">
              <a:lnSpc>
                <a:spcPct val="100000"/>
              </a:lnSpc>
              <a:spcBef>
                <a:spcPct val="0"/>
              </a:spcBef>
              <a:buClrTx/>
              <a:buSzTx/>
              <a:buFontTx/>
              <a:buNone/>
            </a:pPr>
            <a:endParaRPr lang="en-US" altLang="en-US" sz="1400" dirty="0">
              <a:latin typeface="Arial" charset="0"/>
            </a:endParaRPr>
          </a:p>
        </p:txBody>
      </p:sp>
      <p:sp>
        <p:nvSpPr>
          <p:cNvPr id="229378" name="Rectangle 2"/>
          <p:cNvSpPr>
            <a:spLocks noGrp="1" noChangeArrowheads="1"/>
          </p:cNvSpPr>
          <p:nvPr>
            <p:ph type="title"/>
          </p:nvPr>
        </p:nvSpPr>
        <p:spPr/>
        <p:txBody>
          <a:bodyPr/>
          <a:lstStyle/>
          <a:p>
            <a:pPr algn="ctr" eaLnBrk="1" hangingPunct="1">
              <a:defRPr/>
            </a:pPr>
            <a:r>
              <a:rPr lang="en-US" dirty="0" smtClean="0"/>
              <a:t>How Services are Provided</a:t>
            </a:r>
          </a:p>
        </p:txBody>
      </p:sp>
      <p:sp>
        <p:nvSpPr>
          <p:cNvPr id="229379" name="Rectangle 3"/>
          <p:cNvSpPr>
            <a:spLocks noGrp="1" noChangeArrowheads="1"/>
          </p:cNvSpPr>
          <p:nvPr>
            <p:ph type="body" idx="1"/>
          </p:nvPr>
        </p:nvSpPr>
        <p:spPr>
          <a:xfrm>
            <a:off x="914400" y="1600200"/>
            <a:ext cx="7772400" cy="4525963"/>
          </a:xfrm>
        </p:spPr>
        <p:txBody>
          <a:bodyPr/>
          <a:lstStyle/>
          <a:p>
            <a:pPr eaLnBrk="1" hangingPunct="1">
              <a:defRPr/>
            </a:pPr>
            <a:endParaRPr lang="en-US" dirty="0" smtClean="0"/>
          </a:p>
          <a:p>
            <a:pPr marL="398463" indent="-398463" eaLnBrk="1" hangingPunct="1">
              <a:spcBef>
                <a:spcPts val="600"/>
              </a:spcBef>
              <a:spcAft>
                <a:spcPts val="600"/>
              </a:spcAft>
              <a:buSzPct val="83000"/>
              <a:defRPr/>
            </a:pPr>
            <a:r>
              <a:rPr lang="en-US" sz="2800" dirty="0" smtClean="0"/>
              <a:t>Home- and community-based visits</a:t>
            </a:r>
          </a:p>
          <a:p>
            <a:pPr marL="398463" indent="-398463" eaLnBrk="1" hangingPunct="1">
              <a:spcBef>
                <a:spcPts val="600"/>
              </a:spcBef>
              <a:spcAft>
                <a:spcPts val="600"/>
              </a:spcAft>
              <a:buSzPct val="83000"/>
              <a:defRPr/>
            </a:pPr>
            <a:r>
              <a:rPr lang="en-US" sz="2800" dirty="0" smtClean="0"/>
              <a:t>Facility-based services</a:t>
            </a:r>
          </a:p>
          <a:p>
            <a:pPr marL="398463" indent="-398463" eaLnBrk="1" hangingPunct="1">
              <a:spcBef>
                <a:spcPts val="600"/>
              </a:spcBef>
              <a:spcAft>
                <a:spcPts val="600"/>
              </a:spcAft>
              <a:buSzPct val="83000"/>
              <a:defRPr/>
            </a:pPr>
            <a:r>
              <a:rPr lang="en-US" sz="2800" dirty="0" smtClean="0"/>
              <a:t>Parent-child groups</a:t>
            </a:r>
          </a:p>
          <a:p>
            <a:pPr marL="398463" indent="-398463" eaLnBrk="1" hangingPunct="1">
              <a:spcBef>
                <a:spcPts val="600"/>
              </a:spcBef>
              <a:spcAft>
                <a:spcPts val="600"/>
              </a:spcAft>
              <a:buSzPct val="83000"/>
              <a:defRPr/>
            </a:pPr>
            <a:r>
              <a:rPr lang="en-US" sz="2800" dirty="0" smtClean="0"/>
              <a:t>Family/caregiver/sibling support groups</a:t>
            </a:r>
          </a:p>
          <a:p>
            <a:pPr marL="398463" indent="-398463" eaLnBrk="1" hangingPunct="1">
              <a:spcBef>
                <a:spcPts val="600"/>
              </a:spcBef>
              <a:spcAft>
                <a:spcPts val="600"/>
              </a:spcAft>
              <a:buSzPct val="83000"/>
              <a:defRPr/>
            </a:pPr>
            <a:r>
              <a:rPr lang="en-US" sz="2800" dirty="0" smtClean="0"/>
              <a:t>Group developmental intervention</a:t>
            </a:r>
          </a:p>
          <a:p>
            <a:pPr eaLnBrk="1" hangingPunct="1">
              <a:buFont typeface="Wingdings" pitchFamily="2" charset="2"/>
              <a:buNone/>
              <a:defRPr/>
            </a:pPr>
            <a:endParaRPr lang="en-US" dirty="0" smtClean="0"/>
          </a:p>
        </p:txBody>
      </p:sp>
      <p:sp>
        <p:nvSpPr>
          <p:cNvPr id="2" name="Slide Number Placeholder 1"/>
          <p:cNvSpPr>
            <a:spLocks noGrp="1"/>
          </p:cNvSpPr>
          <p:nvPr>
            <p:ph type="sldNum" sz="quarter" idx="12"/>
          </p:nvPr>
        </p:nvSpPr>
        <p:spPr/>
        <p:txBody>
          <a:bodyPr/>
          <a:lstStyle/>
          <a:p>
            <a:fld id="{40D3BF96-6EF6-411B-8B58-36B2AD10BFDE}" type="slidenum">
              <a:rPr lang="en-US" smtClean="0"/>
              <a:t>9</a:t>
            </a:fld>
            <a:endParaRPr lang="en-US" dirty="0"/>
          </a:p>
        </p:txBody>
      </p:sp>
    </p:spTree>
    <p:extLst>
      <p:ext uri="{BB962C8B-B14F-4D97-AF65-F5344CB8AC3E}">
        <p14:creationId xmlns:p14="http://schemas.microsoft.com/office/powerpoint/2010/main" val="15738123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ded7681b-a948-4044-a5cc-64cbe208e55d"/>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dde45fae-1891-4183-bce1-5736f091591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dde45fae-1891-4183-bce1-5736f091591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553d9e79-e78e-46e1-af01-99ee75c7a7ba"/>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d6a79afa-5548-4785-a782-f065b23b348b"/>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ded7681b-a948-4044-a5cc-64cbe208e55d"/>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ded7681b-a948-4044-a5cc-64cbe208e55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ded7681b-a948-4044-a5cc-64cbe208e55d"/>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ded7681b-a948-4044-a5cc-64cbe208e55d"/>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30182067-44c1-4b92-a89f-4a4c4268c90e"/>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553d9e79-e78e-46e1-af01-99ee75c7a7ba"/>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30182067-44c1-4b92-a89f-4a4c4268c90e"/>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dde45fae-1891-4183-bce1-5736f0915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7303</Words>
  <Application>Microsoft Office PowerPoint</Application>
  <PresentationFormat>On-screen Show (4:3)</PresentationFormat>
  <Paragraphs>497</Paragraphs>
  <Slides>44</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Tahoma</vt:lpstr>
      <vt:lpstr>Times New Roman</vt:lpstr>
      <vt:lpstr>Wingdings</vt:lpstr>
      <vt:lpstr>Office Theme</vt:lpstr>
      <vt:lpstr>DRAFT  Training for Health Home Care Managers</vt:lpstr>
      <vt:lpstr>  The Early Intervention Program</vt:lpstr>
      <vt:lpstr>Mission</vt:lpstr>
      <vt:lpstr> Guiding Principles of EIP</vt:lpstr>
      <vt:lpstr>EIP Structure</vt:lpstr>
      <vt:lpstr>EIP Key Personnel</vt:lpstr>
      <vt:lpstr>Children Served by the EIP</vt:lpstr>
      <vt:lpstr>Early Intervention Services</vt:lpstr>
      <vt:lpstr>How Services are Provided</vt:lpstr>
      <vt:lpstr>Step 1:  Referral</vt:lpstr>
      <vt:lpstr>Step 2:  Initial Service Coordinator </vt:lpstr>
      <vt:lpstr>ISC Responsibilities</vt:lpstr>
      <vt:lpstr>ISC Responsibilities (cont’d.)</vt:lpstr>
      <vt:lpstr>ISC Responsibilities:  Collection of Insurance Information</vt:lpstr>
      <vt:lpstr>ISC Responsibilities:  Collection of Insurance Information (cont’d.)</vt:lpstr>
      <vt:lpstr>Step 3:  Multidisciplinary Evaluation</vt:lpstr>
      <vt:lpstr>Initial Eligibility Criteria Based on Developmental Delay</vt:lpstr>
      <vt:lpstr>Eligibility Criteria Based on Communication Delay Only</vt:lpstr>
      <vt:lpstr>ISC Responsibilities After the Evaluation</vt:lpstr>
      <vt:lpstr>Step 4:  Initial IFSP Meeting</vt:lpstr>
      <vt:lpstr>ISC Responsibilities</vt:lpstr>
      <vt:lpstr>ISC Responsibilities (cont’d.)</vt:lpstr>
      <vt:lpstr>Ongoing Service Coordinator </vt:lpstr>
      <vt:lpstr>OSC Responsibilities</vt:lpstr>
      <vt:lpstr>OSC Responsibilities (cont’d)</vt:lpstr>
      <vt:lpstr>OSC Responsibilities (cont’d.)</vt:lpstr>
      <vt:lpstr>OSC Responsibilities (cont’d.)</vt:lpstr>
      <vt:lpstr>OSC Responsibilities (cont’d.)</vt:lpstr>
      <vt:lpstr>Step 4:  Implementing EIP Services</vt:lpstr>
      <vt:lpstr>Step 4:  Implementing EIP Services (cont’d.)</vt:lpstr>
      <vt:lpstr>Step 5:  IFSP Reviews and Annual Evaluation</vt:lpstr>
      <vt:lpstr>Step 6:  Transition</vt:lpstr>
      <vt:lpstr>Developing the Transition Plan</vt:lpstr>
      <vt:lpstr>OSC Responsibilities – Child Thought to be Potentially Eligible for CPSE </vt:lpstr>
      <vt:lpstr>OSC Responsibilities:  Convene the Transition Conference</vt:lpstr>
      <vt:lpstr>OSC Responsibilities:  CPSE Referral and Initial CPSE Meeting</vt:lpstr>
      <vt:lpstr>OSC Responsibilities – Child Thought to Not Be Eligible for CPSE</vt:lpstr>
      <vt:lpstr>Common Responsibilities of ISC and OSC</vt:lpstr>
      <vt:lpstr>Common Responsibilities of ISC and OSC (cont’d)</vt:lpstr>
      <vt:lpstr>Billable Service Coordination Activities</vt:lpstr>
      <vt:lpstr>Billable Service Coordination Activities </vt:lpstr>
      <vt:lpstr>Non-Billable Service Coordination Activities</vt:lpstr>
      <vt:lpstr>Non-Billable Service Coordination Activities</vt:lpstr>
      <vt:lpstr>New York State Department of Health Bureau of Early Intervention</vt:lpstr>
    </vt:vector>
  </TitlesOfParts>
  <Company>New York State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DOCUMENT</dc:title>
  <dc:creator>CCH User</dc:creator>
  <cp:lastModifiedBy>Clifford, Mary Lou</cp:lastModifiedBy>
  <cp:revision>134</cp:revision>
  <cp:lastPrinted>2014-09-23T17:49:56Z</cp:lastPrinted>
  <dcterms:created xsi:type="dcterms:W3CDTF">2014-09-02T17:49:33Z</dcterms:created>
  <dcterms:modified xsi:type="dcterms:W3CDTF">2016-08-31T16:51:23Z</dcterms:modified>
</cp:coreProperties>
</file>