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8" r:id="rId2"/>
    <p:sldId id="275" r:id="rId3"/>
    <p:sldId id="261" r:id="rId4"/>
    <p:sldId id="279" r:id="rId5"/>
    <p:sldId id="259" r:id="rId6"/>
    <p:sldId id="269" r:id="rId7"/>
    <p:sldId id="260" r:id="rId8"/>
    <p:sldId id="270" r:id="rId9"/>
    <p:sldId id="268" r:id="rId10"/>
    <p:sldId id="274" r:id="rId11"/>
    <p:sldId id="272" r:id="rId12"/>
    <p:sldId id="276" r:id="rId13"/>
    <p:sldId id="277" r:id="rId14"/>
    <p:sldId id="262" r:id="rId15"/>
    <p:sldId id="263" r:id="rId16"/>
    <p:sldId id="265" r:id="rId17"/>
    <p:sldId id="266" r:id="rId18"/>
    <p:sldId id="273" r:id="rId19"/>
    <p:sldId id="267" r:id="rId2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09DCD-F016-45AB-BCFF-C54C68452576}">
          <p14:sldIdLst>
            <p14:sldId id="258"/>
            <p14:sldId id="275"/>
            <p14:sldId id="261"/>
            <p14:sldId id="279"/>
            <p14:sldId id="259"/>
            <p14:sldId id="269"/>
            <p14:sldId id="260"/>
            <p14:sldId id="270"/>
            <p14:sldId id="268"/>
            <p14:sldId id="274"/>
            <p14:sldId id="272"/>
            <p14:sldId id="276"/>
            <p14:sldId id="277"/>
            <p14:sldId id="262"/>
            <p14:sldId id="263"/>
            <p14:sldId id="265"/>
            <p14:sldId id="266"/>
            <p14:sldId id="273"/>
            <p14:sldId id="26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oke A Weinstein" initials="BAW" lastIdx="1" clrIdx="0">
    <p:extLst>
      <p:ext uri="{19B8F6BF-5375-455C-9EA6-DF929625EA0E}">
        <p15:presenceInfo xmlns:p15="http://schemas.microsoft.com/office/powerpoint/2012/main" userId="S-1-5-21-218105429-2715934002-73406468-69870" providerId="AD"/>
      </p:ext>
    </p:extLst>
  </p:cmAuthor>
  <p:cmAuthor id="2" name="Dianne C Kiernan" initials="DCK" lastIdx="2" clrIdx="1">
    <p:extLst>
      <p:ext uri="{19B8F6BF-5375-455C-9EA6-DF929625EA0E}">
        <p15:presenceInfo xmlns:p15="http://schemas.microsoft.com/office/powerpoint/2012/main" userId="S-1-5-21-218105429-2715934002-73406468-83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3278"/>
    <a:srgbClr val="5A336F"/>
    <a:srgbClr val="6F5091"/>
    <a:srgbClr val="765884"/>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912" autoAdjust="0"/>
  </p:normalViewPr>
  <p:slideViewPr>
    <p:cSldViewPr snapToGrid="0">
      <p:cViewPr varScale="1">
        <p:scale>
          <a:sx n="35" d="100"/>
          <a:sy n="35" d="100"/>
        </p:scale>
        <p:origin x="450" y="48"/>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935BDC46-4331-454D-B6DA-CC87CCD14DB5}" type="datetimeFigureOut">
              <a:rPr lang="en-US" smtClean="0"/>
              <a:t>6/16/2016</a:t>
            </a:fld>
            <a:endParaRPr lang="en-US"/>
          </a:p>
        </p:txBody>
      </p:sp>
      <p:sp>
        <p:nvSpPr>
          <p:cNvPr id="4" name="Footer Placeholder 3"/>
          <p:cNvSpPr>
            <a:spLocks noGrp="1"/>
          </p:cNvSpPr>
          <p:nvPr>
            <p:ph type="ftr" sz="quarter" idx="2"/>
          </p:nvPr>
        </p:nvSpPr>
        <p:spPr>
          <a:xfrm>
            <a:off x="0" y="8829969"/>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9"/>
            <a:ext cx="2982119" cy="466433"/>
          </a:xfrm>
          <a:prstGeom prst="rect">
            <a:avLst/>
          </a:prstGeom>
        </p:spPr>
        <p:txBody>
          <a:bodyPr vert="horz" lIns="93177" tIns="46589" rIns="93177" bIns="46589" rtlCol="0" anchor="b"/>
          <a:lstStyle>
            <a:lvl1pPr algn="r">
              <a:defRPr sz="1200"/>
            </a:lvl1pPr>
          </a:lstStyle>
          <a:p>
            <a:fld id="{8E56616D-76C2-4BB5-80C8-760DA70EA0A8}" type="slidenum">
              <a:rPr lang="en-US" smtClean="0"/>
              <a:t>‹#›</a:t>
            </a:fld>
            <a:endParaRPr lang="en-US"/>
          </a:p>
        </p:txBody>
      </p:sp>
    </p:spTree>
    <p:extLst>
      <p:ext uri="{BB962C8B-B14F-4D97-AF65-F5344CB8AC3E}">
        <p14:creationId xmlns:p14="http://schemas.microsoft.com/office/powerpoint/2010/main" val="2259553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C37D0D76-27B4-4C7C-A83A-6CA631507FE4}" type="datetimeFigureOut">
              <a:rPr lang="en-US" smtClean="0"/>
              <a:t>6/16/2016</a:t>
            </a:fld>
            <a:endParaRPr lang="en-US"/>
          </a:p>
        </p:txBody>
      </p:sp>
      <p:sp>
        <p:nvSpPr>
          <p:cNvPr id="4" name="Slide Image Placeholder 3"/>
          <p:cNvSpPr>
            <a:spLocks noGrp="1" noRot="1" noChangeAspect="1"/>
          </p:cNvSpPr>
          <p:nvPr>
            <p:ph type="sldImg" idx="2"/>
          </p:nvPr>
        </p:nvSpPr>
        <p:spPr>
          <a:xfrm>
            <a:off x="652463" y="1162050"/>
            <a:ext cx="5576887"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9"/>
            <a:ext cx="2982119" cy="466433"/>
          </a:xfrm>
          <a:prstGeom prst="rect">
            <a:avLst/>
          </a:prstGeom>
        </p:spPr>
        <p:txBody>
          <a:bodyPr vert="horz" lIns="93177" tIns="46589" rIns="93177" bIns="46589" rtlCol="0" anchor="b"/>
          <a:lstStyle>
            <a:lvl1pPr algn="r">
              <a:defRPr sz="1200"/>
            </a:lvl1pPr>
          </a:lstStyle>
          <a:p>
            <a:fld id="{8592E723-F28B-403D-A8B9-069F86F64F01}" type="slidenum">
              <a:rPr lang="en-US" smtClean="0"/>
              <a:t>‹#›</a:t>
            </a:fld>
            <a:endParaRPr lang="en-US"/>
          </a:p>
        </p:txBody>
      </p:sp>
    </p:spTree>
    <p:extLst>
      <p:ext uri="{BB962C8B-B14F-4D97-AF65-F5344CB8AC3E}">
        <p14:creationId xmlns:p14="http://schemas.microsoft.com/office/powerpoint/2010/main" val="18256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2E723-F28B-403D-A8B9-069F86F64F01}" type="slidenum">
              <a:rPr lang="en-US" smtClean="0"/>
              <a:t>1</a:t>
            </a:fld>
            <a:endParaRPr lang="en-US"/>
          </a:p>
        </p:txBody>
      </p:sp>
    </p:spTree>
    <p:extLst>
      <p:ext uri="{BB962C8B-B14F-4D97-AF65-F5344CB8AC3E}">
        <p14:creationId xmlns:p14="http://schemas.microsoft.com/office/powerpoint/2010/main" val="941555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Slide</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10</a:t>
            </a:fld>
            <a:endParaRPr lang="en-US"/>
          </a:p>
        </p:txBody>
      </p:sp>
    </p:spTree>
    <p:extLst>
      <p:ext uri="{BB962C8B-B14F-4D97-AF65-F5344CB8AC3E}">
        <p14:creationId xmlns:p14="http://schemas.microsoft.com/office/powerpoint/2010/main" val="2808727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11</a:t>
            </a:fld>
            <a:endParaRPr lang="en-US"/>
          </a:p>
        </p:txBody>
      </p:sp>
    </p:spTree>
    <p:extLst>
      <p:ext uri="{BB962C8B-B14F-4D97-AF65-F5344CB8AC3E}">
        <p14:creationId xmlns:p14="http://schemas.microsoft.com/office/powerpoint/2010/main" val="1597544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12</a:t>
            </a:fld>
            <a:endParaRPr lang="en-US"/>
          </a:p>
        </p:txBody>
      </p:sp>
    </p:spTree>
    <p:extLst>
      <p:ext uri="{BB962C8B-B14F-4D97-AF65-F5344CB8AC3E}">
        <p14:creationId xmlns:p14="http://schemas.microsoft.com/office/powerpoint/2010/main" val="545988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13</a:t>
            </a:fld>
            <a:endParaRPr lang="en-US"/>
          </a:p>
        </p:txBody>
      </p:sp>
    </p:spTree>
    <p:extLst>
      <p:ext uri="{BB962C8B-B14F-4D97-AF65-F5344CB8AC3E}">
        <p14:creationId xmlns:p14="http://schemas.microsoft.com/office/powerpoint/2010/main" val="1820103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14</a:t>
            </a:fld>
            <a:endParaRPr lang="en-US"/>
          </a:p>
        </p:txBody>
      </p:sp>
    </p:spTree>
    <p:extLst>
      <p:ext uri="{BB962C8B-B14F-4D97-AF65-F5344CB8AC3E}">
        <p14:creationId xmlns:p14="http://schemas.microsoft.com/office/powerpoint/2010/main" val="2393095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15</a:t>
            </a:fld>
            <a:endParaRPr lang="en-US"/>
          </a:p>
        </p:txBody>
      </p:sp>
    </p:spTree>
    <p:extLst>
      <p:ext uri="{BB962C8B-B14F-4D97-AF65-F5344CB8AC3E}">
        <p14:creationId xmlns:p14="http://schemas.microsoft.com/office/powerpoint/2010/main" val="3663745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16</a:t>
            </a:fld>
            <a:endParaRPr lang="en-US"/>
          </a:p>
        </p:txBody>
      </p:sp>
    </p:spTree>
    <p:extLst>
      <p:ext uri="{BB962C8B-B14F-4D97-AF65-F5344CB8AC3E}">
        <p14:creationId xmlns:p14="http://schemas.microsoft.com/office/powerpoint/2010/main" val="1069980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17</a:t>
            </a:fld>
            <a:endParaRPr lang="en-US"/>
          </a:p>
        </p:txBody>
      </p:sp>
    </p:spTree>
    <p:extLst>
      <p:ext uri="{BB962C8B-B14F-4D97-AF65-F5344CB8AC3E}">
        <p14:creationId xmlns:p14="http://schemas.microsoft.com/office/powerpoint/2010/main" val="811684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Dianne?</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18</a:t>
            </a:fld>
            <a:endParaRPr lang="en-US"/>
          </a:p>
        </p:txBody>
      </p:sp>
    </p:spTree>
    <p:extLst>
      <p:ext uri="{BB962C8B-B14F-4D97-AF65-F5344CB8AC3E}">
        <p14:creationId xmlns:p14="http://schemas.microsoft.com/office/powerpoint/2010/main" val="2985548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Mute Line</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19</a:t>
            </a:fld>
            <a:endParaRPr lang="en-US"/>
          </a:p>
        </p:txBody>
      </p:sp>
    </p:spTree>
    <p:extLst>
      <p:ext uri="{BB962C8B-B14F-4D97-AF65-F5344CB8AC3E}">
        <p14:creationId xmlns:p14="http://schemas.microsoft.com/office/powerpoint/2010/main" val="106866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Slide – Welcome!</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2</a:t>
            </a:fld>
            <a:endParaRPr lang="en-US"/>
          </a:p>
        </p:txBody>
      </p:sp>
    </p:spTree>
    <p:extLst>
      <p:ext uri="{BB962C8B-B14F-4D97-AF65-F5344CB8AC3E}">
        <p14:creationId xmlns:p14="http://schemas.microsoft.com/office/powerpoint/2010/main" val="2183364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3</a:t>
            </a:fld>
            <a:endParaRPr lang="en-US"/>
          </a:p>
        </p:txBody>
      </p:sp>
    </p:spTree>
    <p:extLst>
      <p:ext uri="{BB962C8B-B14F-4D97-AF65-F5344CB8AC3E}">
        <p14:creationId xmlns:p14="http://schemas.microsoft.com/office/powerpoint/2010/main" val="721314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Peggy</a:t>
            </a:r>
          </a:p>
          <a:p>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4</a:t>
            </a:fld>
            <a:endParaRPr lang="en-US"/>
          </a:p>
        </p:txBody>
      </p:sp>
    </p:spTree>
    <p:extLst>
      <p:ext uri="{BB962C8B-B14F-4D97-AF65-F5344CB8AC3E}">
        <p14:creationId xmlns:p14="http://schemas.microsoft.com/office/powerpoint/2010/main" val="3546073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ML</a:t>
            </a:r>
            <a:r>
              <a:rPr lang="en-US" baseline="0" dirty="0" smtClean="0">
                <a:solidFill>
                  <a:schemeClr val="tx1"/>
                </a:solidFill>
              </a:rPr>
              <a:t> Slide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592E723-F28B-403D-A8B9-069F86F64F01}" type="slidenum">
              <a:rPr lang="en-US" smtClean="0"/>
              <a:t>5</a:t>
            </a:fld>
            <a:endParaRPr lang="en-US"/>
          </a:p>
        </p:txBody>
      </p:sp>
    </p:spTree>
    <p:extLst>
      <p:ext uri="{BB962C8B-B14F-4D97-AF65-F5344CB8AC3E}">
        <p14:creationId xmlns:p14="http://schemas.microsoft.com/office/powerpoint/2010/main" val="2025225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6</a:t>
            </a:fld>
            <a:endParaRPr lang="en-US"/>
          </a:p>
        </p:txBody>
      </p:sp>
    </p:spTree>
    <p:extLst>
      <p:ext uri="{BB962C8B-B14F-4D97-AF65-F5344CB8AC3E}">
        <p14:creationId xmlns:p14="http://schemas.microsoft.com/office/powerpoint/2010/main" val="4153870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ML Slide</a:t>
            </a: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8592E723-F28B-403D-A8B9-069F86F64F01}" type="slidenum">
              <a:rPr lang="en-US" smtClean="0"/>
              <a:t>7</a:t>
            </a:fld>
            <a:endParaRPr lang="en-US"/>
          </a:p>
        </p:txBody>
      </p:sp>
    </p:spTree>
    <p:extLst>
      <p:ext uri="{BB962C8B-B14F-4D97-AF65-F5344CB8AC3E}">
        <p14:creationId xmlns:p14="http://schemas.microsoft.com/office/powerpoint/2010/main" val="53995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8</a:t>
            </a:fld>
            <a:endParaRPr lang="en-US"/>
          </a:p>
        </p:txBody>
      </p:sp>
    </p:spTree>
    <p:extLst>
      <p:ext uri="{BB962C8B-B14F-4D97-AF65-F5344CB8AC3E}">
        <p14:creationId xmlns:p14="http://schemas.microsoft.com/office/powerpoint/2010/main" val="139190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BW Slide</a:t>
            </a:r>
            <a:endParaRPr lang="en-US" dirty="0"/>
          </a:p>
        </p:txBody>
      </p:sp>
      <p:sp>
        <p:nvSpPr>
          <p:cNvPr id="4" name="Slide Number Placeholder 3"/>
          <p:cNvSpPr>
            <a:spLocks noGrp="1"/>
          </p:cNvSpPr>
          <p:nvPr>
            <p:ph type="sldNum" sz="quarter" idx="10"/>
          </p:nvPr>
        </p:nvSpPr>
        <p:spPr/>
        <p:txBody>
          <a:bodyPr/>
          <a:lstStyle/>
          <a:p>
            <a:fld id="{8592E723-F28B-403D-A8B9-069F86F64F01}" type="slidenum">
              <a:rPr lang="en-US" smtClean="0"/>
              <a:t>9</a:t>
            </a:fld>
            <a:endParaRPr lang="en-US"/>
          </a:p>
        </p:txBody>
      </p:sp>
    </p:spTree>
    <p:extLst>
      <p:ext uri="{BB962C8B-B14F-4D97-AF65-F5344CB8AC3E}">
        <p14:creationId xmlns:p14="http://schemas.microsoft.com/office/powerpoint/2010/main" val="3892600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545" y="177110"/>
            <a:ext cx="4370762" cy="746047"/>
          </a:xfrm>
          <a:prstGeom prst="rect">
            <a:avLst/>
          </a:prstGeom>
        </p:spPr>
      </p:pic>
      <p:sp>
        <p:nvSpPr>
          <p:cNvPr id="13" name="Text Placeholder 5"/>
          <p:cNvSpPr>
            <a:spLocks noGrp="1"/>
          </p:cNvSpPr>
          <p:nvPr>
            <p:ph type="body" sz="quarter" idx="14" hasCustomPrompt="1"/>
          </p:nvPr>
        </p:nvSpPr>
        <p:spPr>
          <a:xfrm>
            <a:off x="657225" y="1828800"/>
            <a:ext cx="6415088" cy="561975"/>
          </a:xfrm>
          <a:prstGeom prst="rect">
            <a:avLst/>
          </a:prstGeom>
        </p:spPr>
        <p:txBody>
          <a:bodyPr/>
          <a:lstStyle>
            <a:lvl1pPr marL="0" indent="0">
              <a:buNone/>
              <a:defRPr sz="3200" b="1" baseline="0">
                <a:solidFill>
                  <a:srgbClr val="503278"/>
                </a:solidFill>
                <a:latin typeface="Arial" panose="020B0604020202020204" pitchFamily="34" charset="0"/>
                <a:cs typeface="Arial" panose="020B0604020202020204" pitchFamily="34" charset="0"/>
              </a:defRPr>
            </a:lvl1pPr>
          </a:lstStyle>
          <a:p>
            <a:pPr lvl="0"/>
            <a:r>
              <a:rPr lang="en-US" sz="3200" dirty="0" smtClean="0">
                <a:latin typeface="Arial" panose="020B0604020202020204" pitchFamily="34" charset="0"/>
                <a:cs typeface="Arial" panose="020B0604020202020204" pitchFamily="34" charset="0"/>
              </a:rPr>
              <a:t>Insert Title Here</a:t>
            </a:r>
            <a:endParaRPr lang="en-US" dirty="0"/>
          </a:p>
        </p:txBody>
      </p:sp>
      <p:sp>
        <p:nvSpPr>
          <p:cNvPr id="14" name="Text Placeholder 7"/>
          <p:cNvSpPr>
            <a:spLocks noGrp="1"/>
          </p:cNvSpPr>
          <p:nvPr>
            <p:ph type="body" sz="quarter" idx="15" hasCustomPrompt="1"/>
          </p:nvPr>
        </p:nvSpPr>
        <p:spPr>
          <a:xfrm>
            <a:off x="657225" y="2566988"/>
            <a:ext cx="4751388" cy="1498600"/>
          </a:xfrm>
          <a:prstGeom prst="rect">
            <a:avLst/>
          </a:prstGeom>
        </p:spPr>
        <p:txBody>
          <a:bodyPr/>
          <a:lstStyle>
            <a:lvl1pPr marL="0" indent="0">
              <a:buNone/>
              <a:defRPr sz="1800" baseline="0">
                <a:solidFill>
                  <a:srgbClr val="6F509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Insert subtitle(s) here</a:t>
            </a:r>
            <a:endParaRPr lang="en-US" dirty="0"/>
          </a:p>
        </p:txBody>
      </p:sp>
      <p:sp>
        <p:nvSpPr>
          <p:cNvPr id="15" name="Text Placeholder 5"/>
          <p:cNvSpPr>
            <a:spLocks noGrp="1"/>
          </p:cNvSpPr>
          <p:nvPr>
            <p:ph type="body" sz="quarter" idx="13" hasCustomPrompt="1"/>
          </p:nvPr>
        </p:nvSpPr>
        <p:spPr>
          <a:xfrm>
            <a:off x="208545" y="6084115"/>
            <a:ext cx="2072529" cy="419100"/>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sz="1800" dirty="0" smtClean="0">
                <a:latin typeface="Arial" panose="020B0604020202020204" pitchFamily="34" charset="0"/>
                <a:cs typeface="Arial" panose="020B0604020202020204" pitchFamily="34" charset="0"/>
              </a:rPr>
              <a:t>Month Year Here</a:t>
            </a:r>
            <a:endParaRPr lang="en-US" dirty="0"/>
          </a:p>
        </p:txBody>
      </p:sp>
    </p:spTree>
    <p:extLst>
      <p:ext uri="{BB962C8B-B14F-4D97-AF65-F5344CB8AC3E}">
        <p14:creationId xmlns:p14="http://schemas.microsoft.com/office/powerpoint/2010/main" val="19692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st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1946" y="6338276"/>
            <a:ext cx="1729442" cy="440281"/>
          </a:xfrm>
          <a:prstGeom prst="rect">
            <a:avLst/>
          </a:prstGeom>
        </p:spPr>
      </p:pic>
      <p:sp>
        <p:nvSpPr>
          <p:cNvPr id="12" name="Text Placeholder 11"/>
          <p:cNvSpPr>
            <a:spLocks noGrp="1"/>
          </p:cNvSpPr>
          <p:nvPr>
            <p:ph type="body" sz="quarter" idx="10" hasCustomPrompt="1"/>
          </p:nvPr>
        </p:nvSpPr>
        <p:spPr>
          <a:xfrm>
            <a:off x="611911" y="982076"/>
            <a:ext cx="7045325" cy="511175"/>
          </a:xfrm>
          <a:prstGeom prst="rect">
            <a:avLst/>
          </a:prstGeom>
        </p:spPr>
        <p:txBody>
          <a:bodyPr/>
          <a:lstStyle>
            <a:lvl1pPr marL="0" indent="0">
              <a:buNone/>
              <a:defRPr sz="3200" b="1" baseline="0"/>
            </a:lvl1pPr>
          </a:lstStyle>
          <a:p>
            <a:pPr lvl="0"/>
            <a:r>
              <a:rPr lang="en-US" dirty="0" smtClean="0"/>
              <a:t>Contact Person Information Here</a:t>
            </a:r>
            <a:endParaRPr lang="en-US" dirty="0"/>
          </a:p>
        </p:txBody>
      </p:sp>
      <p:sp>
        <p:nvSpPr>
          <p:cNvPr id="3" name="Text Placeholder 2"/>
          <p:cNvSpPr>
            <a:spLocks noGrp="1"/>
          </p:cNvSpPr>
          <p:nvPr>
            <p:ph type="body" sz="quarter" idx="11" hasCustomPrompt="1"/>
          </p:nvPr>
        </p:nvSpPr>
        <p:spPr>
          <a:xfrm>
            <a:off x="611911" y="1905000"/>
            <a:ext cx="2887193" cy="473609"/>
          </a:xfrm>
          <a:prstGeom prst="rect">
            <a:avLst/>
          </a:prstGeom>
        </p:spPr>
        <p:txBody>
          <a:bodyPr/>
          <a:lstStyle>
            <a:lvl1pPr marL="0" indent="0">
              <a:buNone/>
              <a:defRPr sz="2400" b="1" i="1" baseline="0">
                <a:solidFill>
                  <a:schemeClr val="tx1"/>
                </a:solidFill>
              </a:defRPr>
            </a:lvl1pPr>
          </a:lstStyle>
          <a:p>
            <a:pPr lvl="0"/>
            <a:r>
              <a:rPr lang="en-US" dirty="0" smtClean="0"/>
              <a:t>Contact Us:</a:t>
            </a:r>
          </a:p>
        </p:txBody>
      </p:sp>
      <p:sp>
        <p:nvSpPr>
          <p:cNvPr id="5" name="Text Placeholder 4"/>
          <p:cNvSpPr>
            <a:spLocks noGrp="1"/>
          </p:cNvSpPr>
          <p:nvPr>
            <p:ph type="body" sz="quarter" idx="12" hasCustomPrompt="1"/>
          </p:nvPr>
        </p:nvSpPr>
        <p:spPr>
          <a:xfrm>
            <a:off x="611911" y="2406183"/>
            <a:ext cx="3132137" cy="768350"/>
          </a:xfrm>
          <a:prstGeom prst="rect">
            <a:avLst/>
          </a:prstGeom>
        </p:spPr>
        <p:txBody>
          <a:bodyPr/>
          <a:lstStyle>
            <a:lvl1pPr marL="0" indent="0">
              <a:buNone/>
              <a:defRPr sz="2400" baseline="0">
                <a:solidFill>
                  <a:srgbClr val="503278"/>
                </a:solidFill>
              </a:defRPr>
            </a:lvl1pPr>
          </a:lstStyle>
          <a:p>
            <a:pPr lvl="0"/>
            <a:r>
              <a:rPr lang="en-US" dirty="0" smtClean="0"/>
              <a:t>Email Address(</a:t>
            </a:r>
            <a:r>
              <a:rPr lang="en-US" dirty="0" err="1" smtClean="0"/>
              <a:t>es</a:t>
            </a:r>
            <a:r>
              <a:rPr lang="en-US" dirty="0" smtClean="0"/>
              <a:t>)</a:t>
            </a:r>
            <a:endParaRPr lang="en-US" dirty="0"/>
          </a:p>
        </p:txBody>
      </p:sp>
    </p:spTree>
    <p:extLst>
      <p:ext uri="{BB962C8B-B14F-4D97-AF65-F5344CB8AC3E}">
        <p14:creationId xmlns:p14="http://schemas.microsoft.com/office/powerpoint/2010/main" val="374619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73192"/>
            <a:ext cx="10515600" cy="1052434"/>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6"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1"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78342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200">
                <a:solidFill>
                  <a:schemeClr val="bg1">
                    <a:lumMod val="50000"/>
                  </a:schemeClr>
                </a:solidFill>
                <a:latin typeface="+mn-lt"/>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2"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55708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6860"/>
            <a:ext cx="10515600" cy="1168765"/>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2"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56896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585817"/>
            <a:ext cx="10515600" cy="1004539"/>
          </a:xfrm>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2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sz="2200">
                <a:solidFill>
                  <a:schemeClr val="tx1"/>
                </a:solidFill>
                <a:latin typeface="Arial" panose="020B0604020202020204" pitchFamily="34" charset="0"/>
                <a:cs typeface="Arial" panose="020B0604020202020204" pitchFamily="34" charset="0"/>
              </a:defRPr>
            </a:lvl1pPr>
            <a:lvl2pPr>
              <a:defRPr sz="2200">
                <a:solidFill>
                  <a:schemeClr val="tx1"/>
                </a:solidFill>
                <a:latin typeface="Arial" panose="020B0604020202020204" pitchFamily="34" charset="0"/>
                <a:cs typeface="Arial" panose="020B0604020202020204" pitchFamily="34" charset="0"/>
              </a:defRPr>
            </a:lvl2pPr>
            <a:lvl3pPr>
              <a:defRPr sz="2200">
                <a:solidFill>
                  <a:schemeClr val="tx1"/>
                </a:solidFill>
                <a:latin typeface="Arial" panose="020B0604020202020204" pitchFamily="34" charset="0"/>
                <a:cs typeface="Arial" panose="020B0604020202020204" pitchFamily="34" charset="0"/>
              </a:defRPr>
            </a:lvl3pPr>
            <a:lvl4pPr>
              <a:defRPr sz="2200">
                <a:solidFill>
                  <a:schemeClr val="tx1"/>
                </a:solidFill>
                <a:latin typeface="Arial" panose="020B0604020202020204" pitchFamily="34" charset="0"/>
                <a:cs typeface="Arial" panose="020B0604020202020204" pitchFamily="34" charset="0"/>
              </a:defRPr>
            </a:lvl4pPr>
            <a:lvl5pPr>
              <a:defRPr sz="2200">
                <a:solidFill>
                  <a:schemeClr val="tx1"/>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10" name="Rectangle 9"/>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1" name="Rectangle 10"/>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3"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4"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284212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a:solidFill>
                  <a:srgbClr val="503278"/>
                </a:solidFill>
                <a:latin typeface="+mj-lt"/>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7" name="Rectangle 6"/>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9"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0"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311542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6" name="Rectangle 5"/>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8"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9"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9445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816864"/>
            <a:ext cx="3932237" cy="1240535"/>
          </a:xfrm>
        </p:spPr>
        <p:txBody>
          <a:bodyPr anchor="b"/>
          <a:lstStyle>
            <a:lvl1pPr>
              <a:defRPr sz="3200">
                <a:solidFill>
                  <a:srgbClr val="503278"/>
                </a:solidFill>
                <a:latin typeface="+mj-lt"/>
                <a:cs typeface="Arial" panose="020B0604020202020204" pitchFamily="34" charset="0"/>
              </a:defRPr>
            </a:lvl1pPr>
          </a:lstStyle>
          <a:p>
            <a:r>
              <a:rPr lang="en-US" b="1" dirty="0" smtClean="0">
                <a:solidFill>
                  <a:srgbClr val="503278"/>
                </a:solidFill>
                <a:latin typeface="Arial" panose="020B0604020202020204" pitchFamily="34" charset="0"/>
                <a:cs typeface="Arial" panose="020B0604020202020204" pitchFamily="34" charset="0"/>
              </a:rPr>
              <a:t>Put Text Here</a:t>
            </a:r>
            <a:endParaRPr lang="en-US" dirty="0"/>
          </a:p>
        </p:txBody>
      </p:sp>
      <p:sp>
        <p:nvSpPr>
          <p:cNvPr id="3" name="Content Placeholder 2"/>
          <p:cNvSpPr>
            <a:spLocks noGrp="1"/>
          </p:cNvSpPr>
          <p:nvPr>
            <p:ph idx="1"/>
          </p:nvPr>
        </p:nvSpPr>
        <p:spPr>
          <a:xfrm>
            <a:off x="5183188" y="816865"/>
            <a:ext cx="6172200" cy="5044186"/>
          </a:xfrm>
          <a:prstGeom prst="rect">
            <a:avLst/>
          </a:prstGeom>
        </p:spPr>
        <p:txBody>
          <a:bodyPr/>
          <a:lstStyle>
            <a:lvl1pPr>
              <a:defRPr sz="2200">
                <a:solidFill>
                  <a:schemeClr val="tx1"/>
                </a:solidFill>
                <a:latin typeface="+mn-lt"/>
                <a:cs typeface="Arial" panose="020B0604020202020204" pitchFamily="34" charset="0"/>
              </a:defRPr>
            </a:lvl1pPr>
            <a:lvl2pPr>
              <a:defRPr sz="2200">
                <a:solidFill>
                  <a:schemeClr val="tx1"/>
                </a:solidFill>
                <a:latin typeface="+mn-lt"/>
                <a:cs typeface="Arial" panose="020B0604020202020204" pitchFamily="34" charset="0"/>
              </a:defRPr>
            </a:lvl2pPr>
            <a:lvl3pPr>
              <a:defRPr sz="2200">
                <a:solidFill>
                  <a:schemeClr val="tx1"/>
                </a:solidFill>
                <a:latin typeface="+mn-lt"/>
                <a:cs typeface="Arial" panose="020B0604020202020204" pitchFamily="34" charset="0"/>
              </a:defRPr>
            </a:lvl3pPr>
            <a:lvl4pPr>
              <a:defRPr sz="2200">
                <a:solidFill>
                  <a:schemeClr val="tx1"/>
                </a:solidFill>
                <a:latin typeface="+mn-lt"/>
                <a:cs typeface="Arial" panose="020B0604020202020204" pitchFamily="34" charset="0"/>
              </a:defRPr>
            </a:lvl4pPr>
            <a:lvl5pPr>
              <a:defRPr sz="22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2"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27848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01836"/>
            <a:ext cx="3932237" cy="1355563"/>
          </a:xfrm>
        </p:spPr>
        <p:txBody>
          <a:bodyPr anchor="b">
            <a:normAutofit/>
          </a:bodyPr>
          <a:lstStyle>
            <a:lvl1pPr>
              <a:defRPr sz="3200">
                <a:solidFill>
                  <a:srgbClr val="503278"/>
                </a:solidFill>
                <a:latin typeface="+mj-lt"/>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701837"/>
            <a:ext cx="6172200" cy="51592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2200">
                <a:solidFill>
                  <a:schemeClr val="tx1"/>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p:cNvSpPr/>
          <p:nvPr userDrawn="1"/>
        </p:nvSpPr>
        <p:spPr>
          <a:xfrm>
            <a:off x="0" y="156100"/>
            <a:ext cx="12192000" cy="389652"/>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9" name="Rectangle 8"/>
          <p:cNvSpPr/>
          <p:nvPr userDrawn="1"/>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10159999" y="6352627"/>
            <a:ext cx="1954776" cy="439658"/>
          </a:xfrm>
          <a:prstGeom prst="rect">
            <a:avLst/>
          </a:prstGeom>
        </p:spPr>
      </p:pic>
      <p:sp>
        <p:nvSpPr>
          <p:cNvPr id="11" name="Content Placeholder 5"/>
          <p:cNvSpPr>
            <a:spLocks noGrp="1"/>
          </p:cNvSpPr>
          <p:nvPr>
            <p:ph sz="quarter" idx="12" hasCustomPrompt="1"/>
          </p:nvPr>
        </p:nvSpPr>
        <p:spPr>
          <a:xfrm>
            <a:off x="231775" y="155575"/>
            <a:ext cx="3806825" cy="390525"/>
          </a:xfrm>
          <a:prstGeom prst="rect">
            <a:avLst/>
          </a:prstGeom>
        </p:spPr>
        <p:txBody>
          <a:bodyPr/>
          <a:lstStyle>
            <a:lvl1pPr marL="0" indent="0">
              <a:buNone/>
              <a:defRPr sz="1600" baseline="0">
                <a:solidFill>
                  <a:schemeClr val="bg1"/>
                </a:solidFill>
              </a:defRPr>
            </a:lvl1pPr>
          </a:lstStyle>
          <a:p>
            <a:pPr lvl="0"/>
            <a:r>
              <a:rPr lang="en-US" dirty="0" smtClean="0"/>
              <a:t>Put Date Here</a:t>
            </a:r>
            <a:endParaRPr lang="en-US" dirty="0"/>
          </a:p>
        </p:txBody>
      </p:sp>
      <p:sp>
        <p:nvSpPr>
          <p:cNvPr id="12" name="Text Placeholder 10"/>
          <p:cNvSpPr>
            <a:spLocks noGrp="1"/>
          </p:cNvSpPr>
          <p:nvPr>
            <p:ph type="body" sz="quarter" idx="13" hasCustomPrompt="1"/>
          </p:nvPr>
        </p:nvSpPr>
        <p:spPr>
          <a:xfrm>
            <a:off x="9070848" y="155575"/>
            <a:ext cx="3121152" cy="390525"/>
          </a:xfrm>
          <a:prstGeom prst="rect">
            <a:avLst/>
          </a:prstGeom>
        </p:spPr>
        <p:txBody>
          <a:bodyPr/>
          <a:lstStyle>
            <a:lvl1pPr marL="0" indent="0" algn="r">
              <a:buNone/>
              <a:defRPr sz="1600" baseline="0">
                <a:solidFill>
                  <a:schemeClr val="bg1"/>
                </a:solidFill>
                <a:latin typeface="+mn-lt"/>
              </a:defRPr>
            </a:lvl1pPr>
          </a:lstStyle>
          <a:p>
            <a:pPr lvl="0"/>
            <a:r>
              <a:rPr lang="en-US" dirty="0" smtClean="0"/>
              <a:t>Insert Slide Number Here</a:t>
            </a:r>
            <a:endParaRPr lang="en-US" dirty="0"/>
          </a:p>
        </p:txBody>
      </p:sp>
    </p:spTree>
    <p:extLst>
      <p:ext uri="{BB962C8B-B14F-4D97-AF65-F5344CB8AC3E}">
        <p14:creationId xmlns:p14="http://schemas.microsoft.com/office/powerpoint/2010/main" val="305077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25757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229FA-BA79-4B40-91A2-65580036BAE7}" type="slidenum">
              <a:rPr lang="en-US" smtClean="0"/>
              <a:t>‹#›</a:t>
            </a:fld>
            <a:endParaRPr lang="en-US"/>
          </a:p>
        </p:txBody>
      </p:sp>
    </p:spTree>
    <p:extLst>
      <p:ext uri="{BB962C8B-B14F-4D97-AF65-F5344CB8AC3E}">
        <p14:creationId xmlns:p14="http://schemas.microsoft.com/office/powerpoint/2010/main" val="2324631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antsreform.ny.gov/Grante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hyperlink" Target="http://grantsreform.ny.gov/training-calendar"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OHIPContracts@health.ny.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HIPContracts@health.ny.gov"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57224" y="1828800"/>
            <a:ext cx="11001375" cy="718457"/>
          </a:xfrm>
        </p:spPr>
        <p:txBody>
          <a:bodyPr/>
          <a:lstStyle/>
          <a:p>
            <a:r>
              <a:rPr lang="en-US" dirty="0" smtClean="0"/>
              <a:t>Community Based Organization (CBO) Planning Grant </a:t>
            </a:r>
          </a:p>
          <a:p>
            <a:r>
              <a:rPr lang="en-US" dirty="0" smtClean="0"/>
              <a:t>Applicant’s Conference</a:t>
            </a:r>
            <a:br>
              <a:rPr lang="en-US" dirty="0" smtClean="0"/>
            </a:br>
            <a:endParaRPr lang="en-US" dirty="0"/>
          </a:p>
          <a:p>
            <a:r>
              <a:rPr lang="en-US" sz="1700" dirty="0" smtClean="0"/>
              <a:t>PLEASE NOTE: </a:t>
            </a:r>
            <a:r>
              <a:rPr lang="en-US" sz="1700" b="0" dirty="0" smtClean="0"/>
              <a:t>These slides will be published following this webinar. An announcement will be sent out when they are available online.</a:t>
            </a:r>
            <a:endParaRPr lang="en-US" sz="1700" b="0" dirty="0"/>
          </a:p>
        </p:txBody>
      </p:sp>
      <p:sp>
        <p:nvSpPr>
          <p:cNvPr id="4" name="Text Placeholder 3"/>
          <p:cNvSpPr>
            <a:spLocks noGrp="1"/>
          </p:cNvSpPr>
          <p:nvPr>
            <p:ph type="body" sz="quarter" idx="13"/>
          </p:nvPr>
        </p:nvSpPr>
        <p:spPr>
          <a:xfrm>
            <a:off x="208545" y="6084115"/>
            <a:ext cx="2534655" cy="419100"/>
          </a:xfrm>
        </p:spPr>
        <p:txBody>
          <a:bodyPr/>
          <a:lstStyle/>
          <a:p>
            <a:r>
              <a:rPr lang="en-US" dirty="0" smtClean="0"/>
              <a:t>June 8</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1480454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937459"/>
            <a:ext cx="10515600" cy="1052434"/>
          </a:xfrm>
        </p:spPr>
        <p:txBody>
          <a:bodyPr>
            <a:normAutofit/>
          </a:bodyPr>
          <a:lstStyle/>
          <a:p>
            <a:r>
              <a:rPr lang="en-US" sz="4000" dirty="0"/>
              <a:t>Administrative Requirements </a:t>
            </a:r>
            <a:r>
              <a:rPr lang="en-US" sz="2200" dirty="0"/>
              <a:t>(</a:t>
            </a:r>
            <a:r>
              <a:rPr lang="en-US" sz="2200" dirty="0" smtClean="0"/>
              <a:t>Pages 10-20)</a:t>
            </a:r>
            <a:r>
              <a:rPr lang="en-US" sz="2200" dirty="0"/>
              <a:t/>
            </a:r>
            <a:br>
              <a:rPr lang="en-US" sz="2200" dirty="0"/>
            </a:br>
            <a:endParaRPr lang="en-US" sz="2200" dirty="0"/>
          </a:p>
        </p:txBody>
      </p:sp>
      <p:sp>
        <p:nvSpPr>
          <p:cNvPr id="2" name="Content Placeholder 1"/>
          <p:cNvSpPr>
            <a:spLocks noGrp="1"/>
          </p:cNvSpPr>
          <p:nvPr>
            <p:ph idx="1"/>
          </p:nvPr>
        </p:nvSpPr>
        <p:spPr>
          <a:xfrm>
            <a:off x="1035211" y="2005513"/>
            <a:ext cx="8468018" cy="2871287"/>
          </a:xfrm>
        </p:spPr>
        <p:txBody>
          <a:bodyPr/>
          <a:lstStyle/>
          <a:p>
            <a:pPr marL="285750" indent="-285750"/>
            <a:r>
              <a:rPr lang="en-US" dirty="0"/>
              <a:t>Term of Contract is one </a:t>
            </a:r>
            <a:r>
              <a:rPr lang="en-US" dirty="0" smtClean="0"/>
              <a:t>year</a:t>
            </a:r>
          </a:p>
          <a:p>
            <a:pPr marL="285750" indent="-285750"/>
            <a:r>
              <a:rPr lang="en-US" dirty="0" smtClean="0"/>
              <a:t>Quarterly Reports (p. 10)</a:t>
            </a:r>
          </a:p>
          <a:p>
            <a:pPr marL="285750" indent="-285750"/>
            <a:r>
              <a:rPr lang="en-US" dirty="0" smtClean="0"/>
              <a:t>Payment </a:t>
            </a:r>
            <a:r>
              <a:rPr lang="en-US" dirty="0"/>
              <a:t>summary with quarterly invoice submission</a:t>
            </a:r>
          </a:p>
          <a:p>
            <a:pPr marL="285750" indent="-285750"/>
            <a:r>
              <a:rPr lang="en-US" dirty="0" smtClean="0"/>
              <a:t>Applicant may receive up to 25</a:t>
            </a:r>
            <a:r>
              <a:rPr lang="en-US" dirty="0"/>
              <a:t>% advance payment </a:t>
            </a:r>
          </a:p>
          <a:p>
            <a:pPr marL="285750" indent="-285750"/>
            <a:r>
              <a:rPr lang="en-US" dirty="0" smtClean="0"/>
              <a:t>Vendor </a:t>
            </a:r>
            <a:r>
              <a:rPr lang="en-US" dirty="0"/>
              <a:t>Responsibility Questionnaire</a:t>
            </a:r>
          </a:p>
          <a:p>
            <a:pPr marL="0" indent="0">
              <a:buNone/>
            </a:pPr>
            <a:endParaRPr lang="en-US" dirty="0"/>
          </a:p>
        </p:txBody>
      </p:sp>
      <p:sp>
        <p:nvSpPr>
          <p:cNvPr id="6" name="Content Placeholder 5"/>
          <p:cNvSpPr>
            <a:spLocks noGrp="1"/>
          </p:cNvSpPr>
          <p:nvPr>
            <p:ph sz="quarter" idx="12"/>
          </p:nvPr>
        </p:nvSpPr>
        <p:spPr/>
        <p:txBody>
          <a:bodyPr/>
          <a:lstStyle/>
          <a:p>
            <a:r>
              <a:rPr lang="en-US" dirty="0" smtClean="0"/>
              <a:t>June 8, 2016</a:t>
            </a:r>
            <a:endParaRPr lang="en-US" dirty="0"/>
          </a:p>
        </p:txBody>
      </p:sp>
      <p:sp>
        <p:nvSpPr>
          <p:cNvPr id="7" name="Text Placeholder 6"/>
          <p:cNvSpPr>
            <a:spLocks noGrp="1"/>
          </p:cNvSpPr>
          <p:nvPr>
            <p:ph type="body" sz="quarter" idx="13"/>
          </p:nvPr>
        </p:nvSpPr>
        <p:spPr/>
        <p:txBody>
          <a:bodyPr/>
          <a:lstStyle/>
          <a:p>
            <a:r>
              <a:rPr lang="en-US" dirty="0"/>
              <a:t>9</a:t>
            </a:r>
          </a:p>
        </p:txBody>
      </p:sp>
    </p:spTree>
    <p:extLst>
      <p:ext uri="{BB962C8B-B14F-4D97-AF65-F5344CB8AC3E}">
        <p14:creationId xmlns:p14="http://schemas.microsoft.com/office/powerpoint/2010/main" val="152443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855" y="773192"/>
            <a:ext cx="11554690" cy="1052434"/>
          </a:xfrm>
        </p:spPr>
        <p:txBody>
          <a:bodyPr>
            <a:normAutofit/>
          </a:bodyPr>
          <a:lstStyle/>
          <a:p>
            <a:r>
              <a:rPr lang="en-US" sz="4000" dirty="0" smtClean="0"/>
              <a:t>Walk Through </a:t>
            </a:r>
            <a:r>
              <a:rPr lang="en-US" sz="4000" i="1" dirty="0" smtClean="0"/>
              <a:t>Completing the Application </a:t>
            </a:r>
            <a:r>
              <a:rPr lang="en-US" sz="2000" dirty="0" smtClean="0"/>
              <a:t>(pages 21 – 26)</a:t>
            </a:r>
            <a:endParaRPr lang="en-US" sz="2000" dirty="0"/>
          </a:p>
        </p:txBody>
      </p:sp>
      <p:sp>
        <p:nvSpPr>
          <p:cNvPr id="3" name="Content Placeholder 2"/>
          <p:cNvSpPr>
            <a:spLocks noGrp="1"/>
          </p:cNvSpPr>
          <p:nvPr>
            <p:ph idx="1"/>
          </p:nvPr>
        </p:nvSpPr>
        <p:spPr/>
        <p:txBody>
          <a:bodyPr/>
          <a:lstStyle/>
          <a:p>
            <a:r>
              <a:rPr lang="en-US" dirty="0" smtClean="0"/>
              <a:t>Provide narratives and evidence to support responses and uploaded documents where directed</a:t>
            </a:r>
            <a:r>
              <a:rPr lang="en-US" dirty="0"/>
              <a:t>. Points are </a:t>
            </a:r>
            <a:r>
              <a:rPr lang="en-US" dirty="0" smtClean="0"/>
              <a:t>identified for each section.  </a:t>
            </a:r>
            <a:endParaRPr lang="en-US" dirty="0"/>
          </a:p>
          <a:p>
            <a:r>
              <a:rPr lang="en-US" dirty="0" smtClean="0"/>
              <a:t>Letter of Commitment</a:t>
            </a:r>
            <a:r>
              <a:rPr lang="en-US" dirty="0"/>
              <a:t> </a:t>
            </a:r>
            <a:r>
              <a:rPr lang="en-US" dirty="0" smtClean="0"/>
              <a:t>and  Application Cover page (page 21) </a:t>
            </a:r>
          </a:p>
          <a:p>
            <a:r>
              <a:rPr lang="en-US" dirty="0" smtClean="0"/>
              <a:t>Program summary (page 21)</a:t>
            </a:r>
          </a:p>
          <a:p>
            <a:r>
              <a:rPr lang="en-US" dirty="0" smtClean="0"/>
              <a:t>Statement of Need (page 22)</a:t>
            </a:r>
          </a:p>
          <a:p>
            <a:r>
              <a:rPr lang="en-US" dirty="0" smtClean="0"/>
              <a:t>Organizational Experience and Capacity (pages 22-23)</a:t>
            </a:r>
          </a:p>
          <a:p>
            <a:r>
              <a:rPr lang="en-US" dirty="0" smtClean="0"/>
              <a:t>Program Design (pages 23-24)</a:t>
            </a:r>
          </a:p>
          <a:p>
            <a:r>
              <a:rPr lang="en-US" dirty="0" smtClean="0"/>
              <a:t>Monitoring and Evaluation (page 24)</a:t>
            </a:r>
          </a:p>
          <a:p>
            <a:r>
              <a:rPr lang="en-US" dirty="0" smtClean="0"/>
              <a:t>Budget with Justification (pages 24-25)</a:t>
            </a:r>
          </a:p>
          <a:p>
            <a:r>
              <a:rPr lang="en-US" dirty="0" err="1" smtClean="0"/>
              <a:t>Workplan</a:t>
            </a:r>
            <a:r>
              <a:rPr lang="en-US" dirty="0" smtClean="0"/>
              <a:t> (pages 25-26) </a:t>
            </a: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10</a:t>
            </a:r>
            <a:endParaRPr lang="en-US" dirty="0"/>
          </a:p>
        </p:txBody>
      </p:sp>
    </p:spTree>
    <p:extLst>
      <p:ext uri="{BB962C8B-B14F-4D97-AF65-F5344CB8AC3E}">
        <p14:creationId xmlns:p14="http://schemas.microsoft.com/office/powerpoint/2010/main" val="1590298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Summary of Scoring </a:t>
            </a:r>
            <a:r>
              <a:rPr lang="en-US" sz="2200" dirty="0" smtClean="0"/>
              <a:t>(page 27)</a:t>
            </a: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11</a:t>
            </a:r>
            <a:endParaRPr lang="en-US" dirty="0"/>
          </a:p>
        </p:txBody>
      </p:sp>
      <p:graphicFrame>
        <p:nvGraphicFramePr>
          <p:cNvPr id="10" name="Content Placeholder 5"/>
          <p:cNvGraphicFramePr>
            <a:graphicFrameLocks/>
          </p:cNvGraphicFramePr>
          <p:nvPr>
            <p:extLst>
              <p:ext uri="{D42A27DB-BD31-4B8C-83A1-F6EECF244321}">
                <p14:modId xmlns:p14="http://schemas.microsoft.com/office/powerpoint/2010/main" val="2294635803"/>
              </p:ext>
            </p:extLst>
          </p:nvPr>
        </p:nvGraphicFramePr>
        <p:xfrm>
          <a:off x="1039091" y="2052718"/>
          <a:ext cx="7855527" cy="4036356"/>
        </p:xfrm>
        <a:graphic>
          <a:graphicData uri="http://schemas.openxmlformats.org/drawingml/2006/table">
            <a:tbl>
              <a:tblPr firstRow="1" firstCol="1" lastRow="1" lastCol="1" bandRow="1" bandCol="1"/>
              <a:tblGrid>
                <a:gridCol w="5654414">
                  <a:extLst>
                    <a:ext uri="{9D8B030D-6E8A-4147-A177-3AD203B41FA5}">
                      <a16:colId xmlns:a16="http://schemas.microsoft.com/office/drawing/2014/main" val="20000"/>
                    </a:ext>
                  </a:extLst>
                </a:gridCol>
                <a:gridCol w="2201113">
                  <a:extLst>
                    <a:ext uri="{9D8B030D-6E8A-4147-A177-3AD203B41FA5}">
                      <a16:colId xmlns:a16="http://schemas.microsoft.com/office/drawing/2014/main" val="20001"/>
                    </a:ext>
                  </a:extLst>
                </a:gridCol>
              </a:tblGrid>
              <a:tr h="672726">
                <a:tc>
                  <a:txBody>
                    <a:bodyPr/>
                    <a:lstStyle/>
                    <a:p>
                      <a:pPr marL="0" marR="0">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Letter of Commitment from Executive Director or Chief Executive Officer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Not Scored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Application Cover Page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Not Scored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Program Summary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Not Scored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6363">
                <a:tc>
                  <a:txBody>
                    <a:bodyPr/>
                    <a:lstStyle/>
                    <a:p>
                      <a:pPr marL="0" marR="0">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Statement of Need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10  points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Organizational Experience and Capacity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20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Program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15  points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Monitoring and Evaluation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15  points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Budget Template including Narrative/Justification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20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Attachments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Not Scored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6363">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Workplan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effectLst/>
                          <a:latin typeface="+mj-lt"/>
                          <a:ea typeface="Calibri" panose="020F0502020204030204" pitchFamily="34" charset="0"/>
                          <a:cs typeface="Times New Roman" panose="02020603050405020304" pitchFamily="18" charset="0"/>
                        </a:rPr>
                        <a:t>20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6363">
                <a:tc>
                  <a:txBody>
                    <a:bodyPr/>
                    <a:lstStyle/>
                    <a:p>
                      <a:pPr marL="0" marR="0">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Preference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mj-lt"/>
                          <a:ea typeface="Calibri" panose="020F0502020204030204" pitchFamily="34" charset="0"/>
                          <a:cs typeface="Times New Roman" panose="02020603050405020304" pitchFamily="18" charset="0"/>
                        </a:rPr>
                        <a:t>10  points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13346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Attachments to RFA and in Grants Gateway </a:t>
            </a:r>
            <a:r>
              <a:rPr lang="en-US" sz="2200" dirty="0" smtClean="0"/>
              <a:t>(page 28)</a:t>
            </a:r>
            <a:endParaRPr lang="en-US" sz="2200" dirty="0"/>
          </a:p>
        </p:txBody>
      </p:sp>
      <p:sp>
        <p:nvSpPr>
          <p:cNvPr id="4" name="Content Placeholder 3"/>
          <p:cNvSpPr>
            <a:spLocks noGrp="1"/>
          </p:cNvSpPr>
          <p:nvPr>
            <p:ph sz="quarter" idx="12"/>
          </p:nvPr>
        </p:nvSpPr>
        <p:spPr/>
        <p:txBody>
          <a:bodyPr/>
          <a:lstStyle/>
          <a:p>
            <a:r>
              <a:rPr lang="en-US" dirty="0" smtClean="0"/>
              <a:t>June 8, 2018</a:t>
            </a:r>
            <a:endParaRPr lang="en-US" dirty="0"/>
          </a:p>
        </p:txBody>
      </p:sp>
      <p:sp>
        <p:nvSpPr>
          <p:cNvPr id="5" name="Text Placeholder 4"/>
          <p:cNvSpPr>
            <a:spLocks noGrp="1"/>
          </p:cNvSpPr>
          <p:nvPr>
            <p:ph type="body" sz="quarter" idx="13"/>
          </p:nvPr>
        </p:nvSpPr>
        <p:spPr/>
        <p:txBody>
          <a:bodyPr/>
          <a:lstStyle/>
          <a:p>
            <a:r>
              <a:rPr lang="en-US" dirty="0" smtClean="0"/>
              <a:t>12</a:t>
            </a:r>
            <a:endParaRPr lang="en-US" dirty="0"/>
          </a:p>
        </p:txBody>
      </p:sp>
      <p:sp>
        <p:nvSpPr>
          <p:cNvPr id="6" name="Content Placeholder 2"/>
          <p:cNvSpPr>
            <a:spLocks noGrp="1"/>
          </p:cNvSpPr>
          <p:nvPr>
            <p:ph idx="1"/>
          </p:nvPr>
        </p:nvSpPr>
        <p:spPr/>
        <p:txBody>
          <a:bodyPr/>
          <a:lstStyle/>
          <a:p>
            <a:pPr marL="0" indent="0">
              <a:buNone/>
            </a:pPr>
            <a:r>
              <a:rPr lang="en-US" sz="1600" dirty="0"/>
              <a:t>Attachment 1: 	Application Cover Sheet*</a:t>
            </a:r>
          </a:p>
          <a:p>
            <a:pPr marL="0" indent="0">
              <a:buNone/>
            </a:pPr>
            <a:r>
              <a:rPr lang="en-US" sz="1600" dirty="0"/>
              <a:t>Attachment 2:	Letter of Commitment Sample*</a:t>
            </a:r>
          </a:p>
          <a:p>
            <a:pPr marL="0" indent="0">
              <a:buNone/>
            </a:pPr>
            <a:r>
              <a:rPr lang="en-US" sz="1600" dirty="0"/>
              <a:t>Attachment 3: 	National Standards for Culturally and Linguistically Appropriate Services (CLAS) in Health and </a:t>
            </a:r>
            <a:r>
              <a:rPr lang="en-US" sz="1600" dirty="0" smtClean="0"/>
              <a:t>		Health </a:t>
            </a:r>
            <a:r>
              <a:rPr lang="en-US" sz="1600" dirty="0"/>
              <a:t>Care</a:t>
            </a:r>
          </a:p>
          <a:p>
            <a:pPr marL="0" indent="0">
              <a:buNone/>
            </a:pPr>
            <a:r>
              <a:rPr lang="en-US" sz="1600" dirty="0"/>
              <a:t>Attachment 4: 	Letter of Interest Format*</a:t>
            </a:r>
          </a:p>
          <a:p>
            <a:pPr marL="0" indent="0">
              <a:buNone/>
            </a:pPr>
            <a:r>
              <a:rPr lang="en-US" sz="1600" dirty="0"/>
              <a:t>Attachment 5: 	Budget Justification Template*</a:t>
            </a:r>
          </a:p>
          <a:p>
            <a:pPr marL="0" indent="0">
              <a:buNone/>
            </a:pPr>
            <a:r>
              <a:rPr lang="en-US" sz="1600" dirty="0"/>
              <a:t>Attachment 6:  	Vendor Responsibility Attestation*</a:t>
            </a:r>
          </a:p>
          <a:p>
            <a:pPr marL="0" indent="0">
              <a:buNone/>
            </a:pPr>
            <a:r>
              <a:rPr lang="en-US" sz="1600" dirty="0"/>
              <a:t>Attachment 7:	Minority &amp; Women-Owned Business Enterprise Requirement Forms*</a:t>
            </a:r>
          </a:p>
          <a:p>
            <a:pPr marL="0" indent="0">
              <a:buNone/>
            </a:pPr>
            <a:r>
              <a:rPr lang="en-US" sz="1600" dirty="0"/>
              <a:t>Attachment 8: 	NYS Public Health Law §240 Minority Areas</a:t>
            </a:r>
          </a:p>
          <a:p>
            <a:pPr marL="0" indent="0">
              <a:buNone/>
            </a:pPr>
            <a:r>
              <a:rPr lang="en-US" sz="1600" dirty="0"/>
              <a:t>Attachment 9: 	NYS Regional Economic Development Councils Map</a:t>
            </a:r>
          </a:p>
          <a:p>
            <a:pPr marL="0" indent="0">
              <a:buNone/>
            </a:pPr>
            <a:r>
              <a:rPr lang="en-US" sz="1600" dirty="0"/>
              <a:t>Attachment 10: 	CBO Consortium Grid (Excel Format</a:t>
            </a:r>
            <a:r>
              <a:rPr lang="en-US" sz="1600" dirty="0" smtClean="0"/>
              <a:t>)*</a:t>
            </a:r>
            <a:endParaRPr lang="en-US" sz="1600" dirty="0"/>
          </a:p>
          <a:p>
            <a:pPr marL="0" indent="0">
              <a:buNone/>
            </a:pPr>
            <a:r>
              <a:rPr lang="en-US" sz="1600" dirty="0"/>
              <a:t>*These attachments are located/included in the Pre Submission Upload section of the Grants Gateway on line application.</a:t>
            </a:r>
          </a:p>
          <a:p>
            <a:pPr marL="0" indent="0">
              <a:buNone/>
            </a:pPr>
            <a:r>
              <a:rPr lang="en-US" dirty="0"/>
              <a:t/>
            </a:r>
            <a:br>
              <a:rPr lang="en-US" dirty="0"/>
            </a:br>
            <a:r>
              <a:rPr lang="en-US" dirty="0"/>
              <a:t> </a:t>
            </a:r>
          </a:p>
          <a:p>
            <a:pPr marL="0" indent="0">
              <a:buNone/>
            </a:pPr>
            <a:endParaRPr lang="en-US" dirty="0"/>
          </a:p>
        </p:txBody>
      </p:sp>
    </p:spTree>
    <p:extLst>
      <p:ext uri="{BB962C8B-B14F-4D97-AF65-F5344CB8AC3E}">
        <p14:creationId xmlns:p14="http://schemas.microsoft.com/office/powerpoint/2010/main" val="79653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Grants Gateway</a:t>
            </a:r>
            <a:endParaRPr lang="en-US" sz="4000" dirty="0"/>
          </a:p>
        </p:txBody>
      </p:sp>
      <p:sp>
        <p:nvSpPr>
          <p:cNvPr id="3" name="Content Placeholder 2"/>
          <p:cNvSpPr>
            <a:spLocks noGrp="1"/>
          </p:cNvSpPr>
          <p:nvPr>
            <p:ph idx="1"/>
          </p:nvPr>
        </p:nvSpPr>
        <p:spPr/>
        <p:txBody>
          <a:bodyPr/>
          <a:lstStyle/>
          <a:p>
            <a:endParaRPr lang="en-US" dirty="0" smtClean="0"/>
          </a:p>
          <a:p>
            <a:r>
              <a:rPr lang="en-US" dirty="0" smtClean="0"/>
              <a:t>Applications </a:t>
            </a:r>
            <a:r>
              <a:rPr lang="en-US" dirty="0"/>
              <a:t>must be submitted online via the Grants Gateway by the date and time posted on the cover of this RFA.  </a:t>
            </a:r>
            <a:endParaRPr lang="en-US" dirty="0" smtClean="0"/>
          </a:p>
          <a:p>
            <a:endParaRPr lang="en-US" dirty="0" smtClean="0"/>
          </a:p>
          <a:p>
            <a:r>
              <a:rPr lang="en-US" dirty="0" smtClean="0"/>
              <a:t>Reference </a:t>
            </a:r>
            <a:r>
              <a:rPr lang="en-US" dirty="0"/>
              <a:t>materials and videos are available for Grantees applying to funding opportunities on the NYS Grants Gateway.  Please visit the Grants Reform website at the following web address: </a:t>
            </a:r>
            <a:r>
              <a:rPr lang="en-US" u="sng" dirty="0">
                <a:hlinkClick r:id="rId3"/>
              </a:rPr>
              <a:t>http://grantsreform.ny.gov/Grantees</a:t>
            </a:r>
            <a:r>
              <a:rPr lang="en-US" dirty="0"/>
              <a:t> and select the “Grantee Quick Start Guide: Applications” from the menu on the left. </a:t>
            </a:r>
            <a:endParaRPr lang="en-US" dirty="0" smtClean="0"/>
          </a:p>
          <a:p>
            <a:endParaRPr lang="en-US" dirty="0" smtClean="0"/>
          </a:p>
          <a:p>
            <a:r>
              <a:rPr lang="en-US" dirty="0" smtClean="0"/>
              <a:t>There </a:t>
            </a:r>
            <a:r>
              <a:rPr lang="en-US" dirty="0"/>
              <a:t>is also a more detailed “Grantee User Guide” available on this page as </a:t>
            </a:r>
            <a:r>
              <a:rPr lang="en-US" dirty="0" smtClean="0"/>
              <a:t>well.</a:t>
            </a: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a:xfrm>
            <a:off x="9070848" y="155575"/>
            <a:ext cx="3121152" cy="390525"/>
          </a:xfrm>
        </p:spPr>
        <p:txBody>
          <a:bodyPr/>
          <a:lstStyle/>
          <a:p>
            <a:r>
              <a:rPr lang="en-US" dirty="0" smtClean="0"/>
              <a:t>13</a:t>
            </a:r>
            <a:endParaRPr lang="en-US" dirty="0"/>
          </a:p>
        </p:txBody>
      </p:sp>
    </p:spTree>
    <p:extLst>
      <p:ext uri="{BB962C8B-B14F-4D97-AF65-F5344CB8AC3E}">
        <p14:creationId xmlns:p14="http://schemas.microsoft.com/office/powerpoint/2010/main" val="75139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Grants Gateway</a:t>
            </a:r>
            <a:endParaRPr lang="en-US" sz="4000" dirty="0"/>
          </a:p>
        </p:txBody>
      </p:sp>
      <p:sp>
        <p:nvSpPr>
          <p:cNvPr id="3" name="Content Placeholder 2"/>
          <p:cNvSpPr>
            <a:spLocks noGrp="1"/>
          </p:cNvSpPr>
          <p:nvPr>
            <p:ph idx="1"/>
          </p:nvPr>
        </p:nvSpPr>
        <p:spPr/>
        <p:txBody>
          <a:bodyPr/>
          <a:lstStyle/>
          <a:p>
            <a:r>
              <a:rPr lang="en-US" dirty="0"/>
              <a:t>Training webinars are also provided by the Grants Reform </a:t>
            </a:r>
            <a:r>
              <a:rPr lang="en-US" dirty="0" smtClean="0"/>
              <a:t>Team</a:t>
            </a:r>
            <a:r>
              <a:rPr lang="en-US" dirty="0"/>
              <a:t> </a:t>
            </a:r>
            <a:r>
              <a:rPr lang="en-US" dirty="0" smtClean="0"/>
              <a:t>and held every Tuesday &amp; Thursday.</a:t>
            </a:r>
          </a:p>
          <a:p>
            <a:endParaRPr lang="en-US" dirty="0" smtClean="0"/>
          </a:p>
          <a:p>
            <a:r>
              <a:rPr lang="en-US" dirty="0" smtClean="0"/>
              <a:t>Dates </a:t>
            </a:r>
            <a:r>
              <a:rPr lang="en-US" dirty="0"/>
              <a:t>and times for webinar instruction can be located at the following web address:  </a:t>
            </a:r>
            <a:r>
              <a:rPr lang="en-US" dirty="0">
                <a:hlinkClick r:id="rId4"/>
              </a:rPr>
              <a:t>http://</a:t>
            </a:r>
            <a:r>
              <a:rPr lang="en-US" dirty="0" smtClean="0">
                <a:hlinkClick r:id="rId4"/>
              </a:rPr>
              <a:t>grantsreform.ny.gov/training-calendar</a:t>
            </a:r>
            <a:r>
              <a:rPr lang="en-US" dirty="0" smtClean="0"/>
              <a:t> along with registration information.</a:t>
            </a:r>
            <a:endParaRPr lang="en-US" dirty="0"/>
          </a:p>
          <a:p>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14</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767086725"/>
              </p:ext>
            </p:extLst>
          </p:nvPr>
        </p:nvGraphicFramePr>
        <p:xfrm>
          <a:off x="3570514" y="3714994"/>
          <a:ext cx="3984172" cy="3077279"/>
        </p:xfrm>
        <a:graphic>
          <a:graphicData uri="http://schemas.openxmlformats.org/presentationml/2006/ole">
            <mc:AlternateContent xmlns:mc="http://schemas.openxmlformats.org/markup-compatibility/2006">
              <mc:Choice xmlns:v="urn:schemas-microsoft-com:vml" Requires="v">
                <p:oleObj spid="_x0000_s2070" name="Bitmap Image" r:id="rId5" imgW="8620200" imgH="6657840" progId="Paint.Picture">
                  <p:embed/>
                </p:oleObj>
              </mc:Choice>
              <mc:Fallback>
                <p:oleObj name="Bitmap Image" r:id="rId5" imgW="8620200" imgH="6657840" progId="Paint.Picture">
                  <p:embed/>
                  <p:pic>
                    <p:nvPicPr>
                      <p:cNvPr id="0" name=""/>
                      <p:cNvPicPr/>
                      <p:nvPr/>
                    </p:nvPicPr>
                    <p:blipFill>
                      <a:blip r:embed="rId6"/>
                      <a:stretch>
                        <a:fillRect/>
                      </a:stretch>
                    </p:blipFill>
                    <p:spPr>
                      <a:xfrm>
                        <a:off x="3570514" y="3714994"/>
                        <a:ext cx="3984172" cy="3077279"/>
                      </a:xfrm>
                      <a:prstGeom prst="rect">
                        <a:avLst/>
                      </a:prstGeom>
                    </p:spPr>
                  </p:pic>
                </p:oleObj>
              </mc:Fallback>
            </mc:AlternateContent>
          </a:graphicData>
        </a:graphic>
      </p:graphicFrame>
      <p:sp>
        <p:nvSpPr>
          <p:cNvPr id="7" name="TextBox 6"/>
          <p:cNvSpPr txBox="1"/>
          <p:nvPr/>
        </p:nvSpPr>
        <p:spPr>
          <a:xfrm>
            <a:off x="7532993" y="4330303"/>
            <a:ext cx="2754007" cy="923330"/>
          </a:xfrm>
          <a:prstGeom prst="rect">
            <a:avLst/>
          </a:prstGeom>
          <a:noFill/>
        </p:spPr>
        <p:txBody>
          <a:bodyPr wrap="square" rtlCol="0">
            <a:spAutoFit/>
          </a:bodyPr>
          <a:lstStyle/>
          <a:p>
            <a:r>
              <a:rPr lang="en-US" dirty="0" smtClean="0"/>
              <a:t>This is a snapshot of the </a:t>
            </a:r>
          </a:p>
          <a:p>
            <a:r>
              <a:rPr lang="en-US" dirty="0" smtClean="0"/>
              <a:t>Grants Gateway Calendar for June 2016</a:t>
            </a:r>
            <a:endParaRPr lang="en-US" dirty="0"/>
          </a:p>
        </p:txBody>
      </p:sp>
    </p:spTree>
    <p:extLst>
      <p:ext uri="{BB962C8B-B14F-4D97-AF65-F5344CB8AC3E}">
        <p14:creationId xmlns:p14="http://schemas.microsoft.com/office/powerpoint/2010/main" val="8720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Grants Gateway </a:t>
            </a:r>
            <a:r>
              <a:rPr lang="en-US" dirty="0" smtClean="0"/>
              <a:t>continued</a:t>
            </a:r>
            <a:endParaRPr lang="en-US" dirty="0"/>
          </a:p>
        </p:txBody>
      </p:sp>
      <p:sp>
        <p:nvSpPr>
          <p:cNvPr id="3" name="Content Placeholder 2"/>
          <p:cNvSpPr>
            <a:spLocks noGrp="1"/>
          </p:cNvSpPr>
          <p:nvPr>
            <p:ph idx="1"/>
          </p:nvPr>
        </p:nvSpPr>
        <p:spPr>
          <a:xfrm>
            <a:off x="838200" y="1607416"/>
            <a:ext cx="10515600" cy="4351338"/>
          </a:xfrm>
        </p:spPr>
        <p:txBody>
          <a:bodyPr/>
          <a:lstStyle/>
          <a:p>
            <a:pPr lvl="0"/>
            <a:r>
              <a:rPr lang="en-US" sz="1800" dirty="0"/>
              <a:t>Not-for-profit applicants must be prequalified on the due date for this application submission.  Be sure to maintain prequalification status between funding opportunities. Three of a not-for-profit’s essential financial documents - the IRS990, Financial Statement and Charities Bureau filing - expire on an annual basis.  If these documents are allowed to expire, the not-for-profit’s Prequalification status expires as well, and it will not be eligible for State grant funding until its documentation is updated and approved, and Prequalified status is reinstated.</a:t>
            </a:r>
          </a:p>
          <a:p>
            <a:pPr lvl="0"/>
            <a:r>
              <a:rPr lang="en-US" sz="1800" dirty="0"/>
              <a:t>Only individuals with the roles “Grantee Contract Signatory” or “Grantee System Administrator” can submit an application. </a:t>
            </a:r>
          </a:p>
          <a:p>
            <a:pPr lvl="0"/>
            <a:r>
              <a:rPr lang="en-US" sz="1800" dirty="0"/>
              <a:t>Prior to submission, the system will automatically initiate a global error checking process to protect against incomplete applications.  An applicant may need to attend to certain parts of the application prior to being able to submit the application successfully.  You can also run the global error check at any time in the application process. (see p.66 of the Grantee User Guide).</a:t>
            </a:r>
          </a:p>
          <a:p>
            <a:pPr lvl="0"/>
            <a:r>
              <a:rPr lang="en-US" sz="1800" dirty="0"/>
              <a:t>Grantees should use numbers, letters and underscores when naming their uploaded files. There cannot be any special characters in the uploaded file name.  Also be aware of the restriction on file size (10 MB) when uploading documents.</a:t>
            </a:r>
          </a:p>
          <a:p>
            <a:pPr lvl="0"/>
            <a:r>
              <a:rPr lang="en-US" sz="1800" dirty="0"/>
              <a:t>After the due date and time passes, the submit button will automatically be removed and applications can no longer be submitted.  </a:t>
            </a:r>
          </a:p>
          <a:p>
            <a:endParaRPr lang="en-US" sz="1800"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15</a:t>
            </a:r>
            <a:endParaRPr lang="en-US" dirty="0"/>
          </a:p>
        </p:txBody>
      </p:sp>
    </p:spTree>
    <p:extLst>
      <p:ext uri="{BB962C8B-B14F-4D97-AF65-F5344CB8AC3E}">
        <p14:creationId xmlns:p14="http://schemas.microsoft.com/office/powerpoint/2010/main" val="2650139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1822674"/>
            <a:ext cx="10515600" cy="1052434"/>
          </a:xfrm>
        </p:spPr>
        <p:txBody>
          <a:bodyPr>
            <a:normAutofit fontScale="90000"/>
          </a:bodyPr>
          <a:lstStyle/>
          <a:p>
            <a:pPr>
              <a:lnSpc>
                <a:spcPct val="150000"/>
              </a:lnSpc>
            </a:pP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Question &amp; Answer Phase of RFA</a:t>
            </a:r>
            <a:br>
              <a:rPr lang="en-US" b="1" dirty="0" smtClean="0"/>
            </a:br>
            <a:r>
              <a:rPr lang="en-US" sz="2200" b="1" dirty="0"/>
              <a:t>As a reminder, </a:t>
            </a:r>
            <a:r>
              <a:rPr lang="en-US" sz="2200" dirty="0" smtClean="0"/>
              <a:t>all questions </a:t>
            </a:r>
            <a:r>
              <a:rPr lang="en-US" sz="2200" dirty="0"/>
              <a:t>must be submitted in writing or via email to:</a:t>
            </a:r>
            <a:br>
              <a:rPr lang="en-US" sz="2200" dirty="0"/>
            </a:br>
            <a:r>
              <a:rPr lang="en-US" sz="2200" dirty="0" smtClean="0">
                <a:hlinkClick r:id="rId3"/>
              </a:rPr>
              <a:t>OHIPContracts@health.ny.gov</a:t>
            </a:r>
            <a:r>
              <a:rPr lang="en-US" sz="2200" dirty="0" smtClean="0"/>
              <a:t>. To </a:t>
            </a:r>
            <a:r>
              <a:rPr lang="en-US" sz="2200" dirty="0"/>
              <a:t>the degree possible, each inquiry should cite the RFA section and paragraph to which it refers. Written questions will be accepted until the date posted on the cover of this RFA.</a:t>
            </a:r>
            <a:r>
              <a:rPr lang="en-US" sz="2200" b="1" dirty="0"/>
              <a:t/>
            </a:r>
            <a:br>
              <a:rPr lang="en-US" sz="2200" b="1" dirty="0"/>
            </a:br>
            <a:r>
              <a:rPr lang="en-US" sz="2200" b="1" dirty="0"/>
              <a:t>Questions Due: </a:t>
            </a:r>
            <a:r>
              <a:rPr lang="en-US" sz="2200" dirty="0" smtClean="0"/>
              <a:t>June 17, 2016</a:t>
            </a:r>
            <a:br>
              <a:rPr lang="en-US" sz="2200" dirty="0" smtClean="0"/>
            </a:br>
            <a:r>
              <a:rPr lang="en-US" sz="2200" b="1" dirty="0" smtClean="0"/>
              <a:t>Questions, Answers and Updates Posted (on or about): </a:t>
            </a:r>
            <a:r>
              <a:rPr lang="en-US" sz="2200" dirty="0" smtClean="0"/>
              <a:t>June 30, 2016</a:t>
            </a:r>
            <a:br>
              <a:rPr lang="en-US" sz="2200" dirty="0" smtClean="0"/>
            </a:br>
            <a:r>
              <a:rPr lang="en-US" sz="2200" i="1" dirty="0" smtClean="0"/>
              <a:t>These slides will be posted following this webinar, and a notification including a link to the slides will be provided when they are available.</a:t>
            </a:r>
            <a:r>
              <a:rPr lang="en-US" dirty="0" smtClean="0"/>
              <a:t/>
            </a:r>
            <a:br>
              <a:rPr lang="en-US" dirty="0" smtClean="0"/>
            </a:br>
            <a:endParaRPr lang="en-US" b="1" dirty="0"/>
          </a:p>
        </p:txBody>
      </p:sp>
      <p:sp>
        <p:nvSpPr>
          <p:cNvPr id="4" name="Content Placeholder 3"/>
          <p:cNvSpPr>
            <a:spLocks noGrp="1"/>
          </p:cNvSpPr>
          <p:nvPr>
            <p:ph sz="quarter" idx="12"/>
          </p:nvPr>
        </p:nvSpPr>
        <p:spPr/>
        <p:txBody>
          <a:bodyPr/>
          <a:lstStyle/>
          <a:p>
            <a:r>
              <a:rPr lang="en-US" dirty="0" smtClean="0"/>
              <a:t>June 8, 2016</a:t>
            </a:r>
          </a:p>
          <a:p>
            <a:endParaRPr lang="en-US" dirty="0"/>
          </a:p>
        </p:txBody>
      </p:sp>
      <p:sp>
        <p:nvSpPr>
          <p:cNvPr id="5" name="Text Placeholder 4"/>
          <p:cNvSpPr>
            <a:spLocks noGrp="1"/>
          </p:cNvSpPr>
          <p:nvPr>
            <p:ph type="body" sz="quarter" idx="13"/>
          </p:nvPr>
        </p:nvSpPr>
        <p:spPr>
          <a:xfrm>
            <a:off x="9070848" y="155575"/>
            <a:ext cx="3121152" cy="390525"/>
          </a:xfrm>
        </p:spPr>
        <p:txBody>
          <a:bodyPr/>
          <a:lstStyle/>
          <a:p>
            <a:r>
              <a:rPr lang="en-US" dirty="0" smtClean="0"/>
              <a:t>16</a:t>
            </a:r>
            <a:endParaRPr lang="en-US" dirty="0"/>
          </a:p>
        </p:txBody>
      </p:sp>
    </p:spTree>
    <p:extLst>
      <p:ext uri="{BB962C8B-B14F-4D97-AF65-F5344CB8AC3E}">
        <p14:creationId xmlns:p14="http://schemas.microsoft.com/office/powerpoint/2010/main" val="1864447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smtClean="0"/>
              <a:t>June 8, 2016</a:t>
            </a:r>
            <a:endParaRPr lang="en-US" dirty="0"/>
          </a:p>
        </p:txBody>
      </p:sp>
      <p:sp>
        <p:nvSpPr>
          <p:cNvPr id="3" name="Text Placeholder 2"/>
          <p:cNvSpPr>
            <a:spLocks noGrp="1"/>
          </p:cNvSpPr>
          <p:nvPr>
            <p:ph type="body" sz="quarter" idx="13"/>
          </p:nvPr>
        </p:nvSpPr>
        <p:spPr/>
        <p:txBody>
          <a:bodyPr/>
          <a:lstStyle/>
          <a:p>
            <a:r>
              <a:rPr lang="en-US" dirty="0" smtClean="0"/>
              <a:t>17</a:t>
            </a:r>
            <a:endParaRPr lang="en-US" dirty="0"/>
          </a:p>
        </p:txBody>
      </p:sp>
      <p:sp>
        <p:nvSpPr>
          <p:cNvPr id="5" name="TextBox 4"/>
          <p:cNvSpPr txBox="1"/>
          <p:nvPr/>
        </p:nvSpPr>
        <p:spPr>
          <a:xfrm>
            <a:off x="550718" y="1205346"/>
            <a:ext cx="10515600" cy="4431983"/>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We will now be open to receive your type-written questions during this webinar.  We will answer them according the written and posted RFA.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Answers provided today to your type-written questions </a:t>
            </a:r>
            <a:r>
              <a:rPr lang="en-US" sz="2400" b="1" u="sng" dirty="0" smtClean="0"/>
              <a:t>should not be considered final </a:t>
            </a:r>
            <a:r>
              <a:rPr lang="en-US" sz="2400" dirty="0" smtClean="0"/>
              <a:t>until the Q&amp;A are posted to Grants Gateway on June 30.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You can submit additional written questions through June 17 to </a:t>
            </a:r>
            <a:r>
              <a:rPr lang="en-US" sz="2400" dirty="0">
                <a:hlinkClick r:id="rId3"/>
              </a:rPr>
              <a:t>OHIPContracts@health.ny.gov</a:t>
            </a:r>
            <a:r>
              <a:rPr lang="en-US" sz="2400" dirty="0"/>
              <a:t>. </a:t>
            </a:r>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All final answers to questions raised today and submitted in writing through June 17 will be posted in Grants Gateway on June 30.</a:t>
            </a:r>
          </a:p>
          <a:p>
            <a:endParaRPr lang="en-US" dirty="0"/>
          </a:p>
        </p:txBody>
      </p:sp>
    </p:spTree>
    <p:extLst>
      <p:ext uri="{BB962C8B-B14F-4D97-AF65-F5344CB8AC3E}">
        <p14:creationId xmlns:p14="http://schemas.microsoft.com/office/powerpoint/2010/main" val="1565675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034" y="2364487"/>
            <a:ext cx="10515600" cy="1052434"/>
          </a:xfrm>
        </p:spPr>
        <p:txBody>
          <a:bodyPr/>
          <a:lstStyle/>
          <a:p>
            <a:pPr algn="ctr"/>
            <a:r>
              <a:rPr lang="en-US" b="1" dirty="0" smtClean="0"/>
              <a:t>Conference Questions?</a:t>
            </a:r>
            <a:endParaRPr lang="en-US" b="1" dirty="0"/>
          </a:p>
        </p:txBody>
      </p:sp>
      <p:sp>
        <p:nvSpPr>
          <p:cNvPr id="4" name="Content Placeholder 3"/>
          <p:cNvSpPr>
            <a:spLocks noGrp="1"/>
          </p:cNvSpPr>
          <p:nvPr>
            <p:ph sz="quarter" idx="12"/>
          </p:nvPr>
        </p:nvSpPr>
        <p:spPr/>
        <p:txBody>
          <a:bodyPr/>
          <a:lstStyle/>
          <a:p>
            <a:r>
              <a:rPr lang="en-US" dirty="0" smtClean="0"/>
              <a:t>June 8, 2016</a:t>
            </a:r>
          </a:p>
          <a:p>
            <a:endParaRPr lang="en-US" dirty="0"/>
          </a:p>
        </p:txBody>
      </p:sp>
      <p:sp>
        <p:nvSpPr>
          <p:cNvPr id="5" name="Text Placeholder 4"/>
          <p:cNvSpPr>
            <a:spLocks noGrp="1"/>
          </p:cNvSpPr>
          <p:nvPr>
            <p:ph type="body" sz="quarter" idx="13"/>
          </p:nvPr>
        </p:nvSpPr>
        <p:spPr/>
        <p:txBody>
          <a:bodyPr/>
          <a:lstStyle/>
          <a:p>
            <a:r>
              <a:rPr lang="en-US" dirty="0" smtClean="0"/>
              <a:t>18</a:t>
            </a:r>
            <a:endParaRPr lang="en-US" dirty="0"/>
          </a:p>
        </p:txBody>
      </p:sp>
    </p:spTree>
    <p:extLst>
      <p:ext uri="{BB962C8B-B14F-4D97-AF65-F5344CB8AC3E}">
        <p14:creationId xmlns:p14="http://schemas.microsoft.com/office/powerpoint/2010/main" val="93820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Readiness for today’s RFA conference call</a:t>
            </a:r>
            <a:br>
              <a:rPr lang="en-US" dirty="0" smtClean="0"/>
            </a:br>
            <a:r>
              <a:rPr lang="en-US" dirty="0" smtClean="0"/>
              <a:t>		</a:t>
            </a:r>
            <a:endParaRPr lang="en-US" dirty="0"/>
          </a:p>
        </p:txBody>
      </p:sp>
      <p:sp>
        <p:nvSpPr>
          <p:cNvPr id="3" name="Content Placeholder 2"/>
          <p:cNvSpPr>
            <a:spLocks noGrp="1"/>
          </p:cNvSpPr>
          <p:nvPr>
            <p:ph idx="1"/>
          </p:nvPr>
        </p:nvSpPr>
        <p:spPr>
          <a:xfrm>
            <a:off x="838200" y="1539525"/>
            <a:ext cx="9862457" cy="4795961"/>
          </a:xfrm>
          <a:ln w="19050">
            <a:noFill/>
          </a:ln>
        </p:spPr>
        <p:txBody>
          <a:bodyPr/>
          <a:lstStyle/>
          <a:p>
            <a:pPr marL="514350" indent="-514350">
              <a:buFont typeface="+mj-lt"/>
              <a:buAutoNum type="arabicPeriod"/>
            </a:pPr>
            <a:r>
              <a:rPr lang="en-US" sz="2400" dirty="0" smtClean="0"/>
              <a:t>We will use the CBO Planning Grant RFA currently posted in Grants Gateway as a reference document and suggest that you have it available to follow along.</a:t>
            </a:r>
          </a:p>
          <a:p>
            <a:pPr marL="514350" indent="-514350">
              <a:buFont typeface="+mj-lt"/>
              <a:buAutoNum type="arabicPeriod"/>
            </a:pPr>
            <a:r>
              <a:rPr lang="en-US" sz="2400" dirty="0" smtClean="0"/>
              <a:t>At the end of this slide deck, DOH will read your type-written questions. Please use the box on the bottom right of your WebEx screen to type your questions related to this specific RFA. </a:t>
            </a:r>
          </a:p>
          <a:p>
            <a:pPr marL="514350" indent="-514350">
              <a:buFont typeface="+mj-lt"/>
              <a:buAutoNum type="arabicPeriod"/>
            </a:pPr>
            <a:r>
              <a:rPr lang="en-US" sz="2400" dirty="0" smtClean="0"/>
              <a:t>DOH will attempt to get through as many of the incoming RFA questions as possible today.  If your question is not answered today, DOH will capture your written question, along with any additional written questions that are due by June 17, and post Q&amp;A to this RFA in Grants Gateway on June 30. </a:t>
            </a:r>
          </a:p>
          <a:p>
            <a:pPr lvl="1"/>
            <a:r>
              <a:rPr lang="en-US" sz="2000" dirty="0" smtClean="0"/>
              <a:t>As a reminder</a:t>
            </a:r>
            <a:r>
              <a:rPr lang="en-US" sz="2000" dirty="0"/>
              <a:t>, </a:t>
            </a:r>
            <a:r>
              <a:rPr lang="en-US" sz="2000" dirty="0" smtClean="0"/>
              <a:t>answers </a:t>
            </a:r>
            <a:r>
              <a:rPr lang="en-US" sz="2000" dirty="0"/>
              <a:t>provided today to your type-written questions should not be considered final until the Q&amp;A are posted to Grants Gateway on June 30. </a:t>
            </a:r>
          </a:p>
          <a:p>
            <a:pPr lvl="1"/>
            <a:endParaRPr lang="en-US" sz="2400" dirty="0" smtClean="0"/>
          </a:p>
          <a:p>
            <a:pPr marL="0" indent="0">
              <a:buNone/>
            </a:pPr>
            <a:endParaRPr lang="en-US" sz="2400" dirty="0" smtClean="0"/>
          </a:p>
          <a:p>
            <a:endParaRPr lang="en-US" sz="4000" dirty="0" smtClean="0"/>
          </a:p>
          <a:p>
            <a:pPr marL="0" indent="0">
              <a:buNone/>
            </a:pPr>
            <a:endParaRPr lang="en-US" sz="2000" dirty="0" smtClean="0">
              <a:solidFill>
                <a:srgbClr val="7030A0"/>
              </a:solidFill>
            </a:endParaRPr>
          </a:p>
          <a:p>
            <a:pPr marL="0" indent="0">
              <a:buNone/>
            </a:pPr>
            <a:endParaRPr lang="en-US" sz="4000"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1</a:t>
            </a:r>
            <a:endParaRPr lang="en-US" dirty="0"/>
          </a:p>
        </p:txBody>
      </p:sp>
    </p:spTree>
    <p:extLst>
      <p:ext uri="{BB962C8B-B14F-4D97-AF65-F5344CB8AC3E}">
        <p14:creationId xmlns:p14="http://schemas.microsoft.com/office/powerpoint/2010/main" val="373590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Dates/Timeline (RFA cover sheet)</a:t>
            </a:r>
            <a:endParaRPr lang="en-US" dirty="0"/>
          </a:p>
        </p:txBody>
      </p:sp>
      <p:sp>
        <p:nvSpPr>
          <p:cNvPr id="3" name="Content Placeholder 2"/>
          <p:cNvSpPr>
            <a:spLocks noGrp="1"/>
          </p:cNvSpPr>
          <p:nvPr>
            <p:ph idx="1"/>
          </p:nvPr>
        </p:nvSpPr>
        <p:spPr>
          <a:xfrm>
            <a:off x="838200" y="1825624"/>
            <a:ext cx="10515600" cy="4502440"/>
          </a:xfrm>
        </p:spPr>
        <p:txBody>
          <a:bodyPr/>
          <a:lstStyle/>
          <a:p>
            <a:pPr marL="0" indent="0">
              <a:buNone/>
            </a:pPr>
            <a:r>
              <a:rPr lang="en-US" b="1" dirty="0" smtClean="0"/>
              <a:t>RFA Release </a:t>
            </a:r>
            <a:r>
              <a:rPr lang="en-US" b="1" dirty="0"/>
              <a:t>Date: </a:t>
            </a:r>
            <a:r>
              <a:rPr lang="en-US" dirty="0"/>
              <a:t>May 16, 2016 </a:t>
            </a:r>
          </a:p>
          <a:p>
            <a:pPr marL="0" indent="0">
              <a:lnSpc>
                <a:spcPct val="150000"/>
              </a:lnSpc>
              <a:buNone/>
            </a:pPr>
            <a:r>
              <a:rPr lang="en-US" b="1" dirty="0"/>
              <a:t>Applicant Conference </a:t>
            </a:r>
            <a:r>
              <a:rPr lang="en-US" b="1" dirty="0" smtClean="0"/>
              <a:t>Call: </a:t>
            </a:r>
            <a:r>
              <a:rPr lang="en-US" dirty="0"/>
              <a:t>June 8, 2016 at 12:00 PM </a:t>
            </a:r>
            <a:endParaRPr lang="en-US" dirty="0" smtClean="0"/>
          </a:p>
          <a:p>
            <a:pPr marL="0" indent="0">
              <a:lnSpc>
                <a:spcPct val="150000"/>
              </a:lnSpc>
              <a:buNone/>
            </a:pPr>
            <a:r>
              <a:rPr lang="en-US" b="1" dirty="0" smtClean="0"/>
              <a:t>Questions </a:t>
            </a:r>
            <a:r>
              <a:rPr lang="en-US" b="1" dirty="0"/>
              <a:t>Due: </a:t>
            </a:r>
            <a:r>
              <a:rPr lang="en-US" dirty="0"/>
              <a:t>June 17, 2016</a:t>
            </a:r>
          </a:p>
          <a:p>
            <a:pPr marL="0" indent="0">
              <a:lnSpc>
                <a:spcPct val="150000"/>
              </a:lnSpc>
              <a:buNone/>
            </a:pPr>
            <a:r>
              <a:rPr lang="en-US" b="1" dirty="0"/>
              <a:t>Questions, Answers </a:t>
            </a:r>
            <a:r>
              <a:rPr lang="en-US" b="1" dirty="0" smtClean="0"/>
              <a:t>and Updates </a:t>
            </a:r>
            <a:r>
              <a:rPr lang="en-US" b="1" dirty="0"/>
              <a:t>Posted (on or about): </a:t>
            </a:r>
            <a:r>
              <a:rPr lang="en-US" dirty="0"/>
              <a:t>June 30, 2016</a:t>
            </a:r>
          </a:p>
          <a:p>
            <a:pPr marL="0" indent="0">
              <a:lnSpc>
                <a:spcPct val="150000"/>
              </a:lnSpc>
              <a:buNone/>
            </a:pPr>
            <a:r>
              <a:rPr lang="en-US" b="1" dirty="0"/>
              <a:t>Letter of Interest/Intent Due: </a:t>
            </a:r>
            <a:r>
              <a:rPr lang="en-US" dirty="0"/>
              <a:t>July 8, 2016</a:t>
            </a:r>
          </a:p>
          <a:p>
            <a:pPr marL="0" indent="0">
              <a:lnSpc>
                <a:spcPct val="150000"/>
              </a:lnSpc>
              <a:buNone/>
            </a:pPr>
            <a:r>
              <a:rPr lang="en-US" b="1" dirty="0" smtClean="0"/>
              <a:t>Applications </a:t>
            </a:r>
            <a:r>
              <a:rPr lang="en-US" b="1" dirty="0"/>
              <a:t>Due: </a:t>
            </a:r>
            <a:r>
              <a:rPr lang="en-US" dirty="0"/>
              <a:t>August 16, 2016 by 4:00 </a:t>
            </a:r>
            <a:r>
              <a:rPr lang="en-US" dirty="0" smtClean="0"/>
              <a:t>PM</a:t>
            </a:r>
          </a:p>
          <a:p>
            <a:pPr marL="0" indent="0">
              <a:lnSpc>
                <a:spcPct val="150000"/>
              </a:lnSpc>
              <a:buNone/>
            </a:pPr>
            <a:r>
              <a:rPr lang="en-US" b="1" dirty="0"/>
              <a:t>Anticipated Contract Term: </a:t>
            </a:r>
            <a:r>
              <a:rPr lang="en-US" dirty="0" smtClean="0"/>
              <a:t>12/1/2016 - 11/30/2017</a:t>
            </a: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2</a:t>
            </a:r>
            <a:endParaRPr lang="en-US" dirty="0"/>
          </a:p>
        </p:txBody>
      </p:sp>
    </p:spTree>
    <p:extLst>
      <p:ext uri="{BB962C8B-B14F-4D97-AF65-F5344CB8AC3E}">
        <p14:creationId xmlns:p14="http://schemas.microsoft.com/office/powerpoint/2010/main" val="377904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3000" dirty="0"/>
              <a:t>Background</a:t>
            </a:r>
          </a:p>
          <a:p>
            <a:r>
              <a:rPr lang="en-US" sz="3000" dirty="0"/>
              <a:t>Other Resources:</a:t>
            </a:r>
          </a:p>
          <a:p>
            <a:pPr lvl="1"/>
            <a:r>
              <a:rPr lang="en-US" sz="3000" dirty="0"/>
              <a:t>VBP Bootcamps</a:t>
            </a:r>
          </a:p>
          <a:p>
            <a:pPr lvl="2"/>
            <a:r>
              <a:rPr lang="en-US" sz="3000" dirty="0"/>
              <a:t>https://www.health.ny.gov/health_care/medicaid/redesign/dsrip/vbp_bootcamp/index.htm</a:t>
            </a:r>
          </a:p>
          <a:p>
            <a:pPr lvl="1"/>
            <a:r>
              <a:rPr lang="en-US" sz="3000" dirty="0"/>
              <a:t>Local PPS</a:t>
            </a:r>
          </a:p>
          <a:p>
            <a:pPr lvl="1"/>
            <a:r>
              <a:rPr lang="en-US" sz="3000" dirty="0"/>
              <a:t>MCTAC website: http://mctac.org/page/get-the-right-tools/</a:t>
            </a:r>
          </a:p>
          <a:p>
            <a:endParaRPr lang="en-US" dirty="0"/>
          </a:p>
        </p:txBody>
      </p:sp>
      <p:sp>
        <p:nvSpPr>
          <p:cNvPr id="4" name="Content Placeholder 3"/>
          <p:cNvSpPr>
            <a:spLocks noGrp="1"/>
          </p:cNvSpPr>
          <p:nvPr>
            <p:ph sz="quarter" idx="12"/>
          </p:nvPr>
        </p:nvSpPr>
        <p:spPr/>
        <p:txBody>
          <a:bodyPr/>
          <a:lstStyle/>
          <a:p>
            <a:r>
              <a:rPr lang="en-US" dirty="0"/>
              <a:t>June 8, 2016</a:t>
            </a:r>
          </a:p>
          <a:p>
            <a:endParaRPr lang="en-US" dirty="0"/>
          </a:p>
        </p:txBody>
      </p:sp>
      <p:sp>
        <p:nvSpPr>
          <p:cNvPr id="5" name="Text Placeholder 4"/>
          <p:cNvSpPr>
            <a:spLocks noGrp="1"/>
          </p:cNvSpPr>
          <p:nvPr>
            <p:ph type="body" sz="quarter" idx="13"/>
          </p:nvPr>
        </p:nvSpPr>
        <p:spPr/>
        <p:txBody>
          <a:bodyPr/>
          <a:lstStyle/>
          <a:p>
            <a:r>
              <a:rPr lang="en-US" dirty="0" smtClean="0"/>
              <a:t>3</a:t>
            </a:r>
            <a:endParaRPr lang="en-US" dirty="0"/>
          </a:p>
        </p:txBody>
      </p:sp>
    </p:spTree>
    <p:extLst>
      <p:ext uri="{BB962C8B-B14F-4D97-AF65-F5344CB8AC3E}">
        <p14:creationId xmlns:p14="http://schemas.microsoft.com/office/powerpoint/2010/main" val="322991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965" y="1850572"/>
            <a:ext cx="10515600" cy="4665208"/>
          </a:xfrm>
        </p:spPr>
        <p:txBody>
          <a:bodyPr/>
          <a:lstStyle/>
          <a:p>
            <a:pPr marL="0" indent="0">
              <a:buNone/>
            </a:pPr>
            <a:r>
              <a:rPr lang="en-US" b="1" dirty="0" smtClean="0"/>
              <a:t>Page 6:</a:t>
            </a:r>
          </a:p>
          <a:p>
            <a:r>
              <a:rPr lang="en-US" sz="2000" dirty="0"/>
              <a:t>A minimum of </a:t>
            </a:r>
            <a:r>
              <a:rPr lang="en-US" sz="2000" b="1" dirty="0"/>
              <a:t>$2,500,000</a:t>
            </a:r>
            <a:r>
              <a:rPr lang="en-US" sz="2000" dirty="0"/>
              <a:t> is allocated and potentially up to </a:t>
            </a:r>
            <a:r>
              <a:rPr lang="en-US" sz="2000" b="1" dirty="0"/>
              <a:t>$7,500,000 </a:t>
            </a:r>
            <a:r>
              <a:rPr lang="en-US" sz="2000" dirty="0"/>
              <a:t>may be available to support this initiative. The three regions consist of </a:t>
            </a:r>
            <a:r>
              <a:rPr lang="en-US" sz="2000" dirty="0" smtClean="0"/>
              <a:t>(1) </a:t>
            </a:r>
            <a:r>
              <a:rPr lang="en-US" sz="2000" u="sng" dirty="0" smtClean="0"/>
              <a:t>New </a:t>
            </a:r>
            <a:r>
              <a:rPr lang="en-US" sz="2000" u="sng" dirty="0"/>
              <a:t>York City</a:t>
            </a:r>
            <a:r>
              <a:rPr lang="en-US" sz="2000" dirty="0"/>
              <a:t>, </a:t>
            </a:r>
            <a:r>
              <a:rPr lang="en-US" sz="2000" dirty="0" smtClean="0"/>
              <a:t>(2) </a:t>
            </a:r>
            <a:r>
              <a:rPr lang="en-US" sz="2000" u="sng" dirty="0" smtClean="0"/>
              <a:t>Long </a:t>
            </a:r>
            <a:r>
              <a:rPr lang="en-US" sz="2000" u="sng" dirty="0"/>
              <a:t>Island and Mid-Hudson</a:t>
            </a:r>
            <a:r>
              <a:rPr lang="en-US" sz="2000" dirty="0"/>
              <a:t>, and </a:t>
            </a:r>
            <a:r>
              <a:rPr lang="en-US" sz="2000" dirty="0" smtClean="0"/>
              <a:t>(3) </a:t>
            </a:r>
            <a:r>
              <a:rPr lang="en-US" sz="2000" u="sng" dirty="0" smtClean="0"/>
              <a:t>Rest </a:t>
            </a:r>
            <a:r>
              <a:rPr lang="en-US" sz="2000" u="sng" dirty="0"/>
              <a:t>of State</a:t>
            </a:r>
            <a:r>
              <a:rPr lang="en-US" sz="2000" dirty="0"/>
              <a:t>. </a:t>
            </a:r>
            <a:r>
              <a:rPr lang="en-US" sz="2000" dirty="0" smtClean="0"/>
              <a:t> (see attachment 9 for regional map)</a:t>
            </a:r>
          </a:p>
          <a:p>
            <a:pPr marL="0" indent="0">
              <a:buNone/>
            </a:pPr>
            <a:r>
              <a:rPr lang="en-US" b="1" dirty="0" smtClean="0"/>
              <a:t>Page 9:</a:t>
            </a:r>
          </a:p>
          <a:p>
            <a:pPr marL="0" indent="0">
              <a:buNone/>
            </a:pPr>
            <a:r>
              <a:rPr lang="en-US" sz="2000" dirty="0" smtClean="0"/>
              <a:t>These </a:t>
            </a:r>
            <a:r>
              <a:rPr lang="en-US" sz="2000" dirty="0"/>
              <a:t>funds are expected to be awarded to the Consortium of non-billable Medicaid service providers serving: </a:t>
            </a:r>
          </a:p>
          <a:p>
            <a:r>
              <a:rPr lang="en-US" sz="2000" dirty="0"/>
              <a:t>1. New York City; </a:t>
            </a:r>
          </a:p>
          <a:p>
            <a:r>
              <a:rPr lang="en-US" sz="2000" dirty="0"/>
              <a:t>2. Long Island and Mid-Hudson; and </a:t>
            </a:r>
          </a:p>
          <a:p>
            <a:r>
              <a:rPr lang="en-US" sz="2000" dirty="0"/>
              <a:t>3. Rest of State </a:t>
            </a:r>
          </a:p>
          <a:p>
            <a:pPr marL="457200" lvl="1" indent="0">
              <a:buNone/>
            </a:pPr>
            <a:r>
              <a:rPr lang="en-US" sz="2000" dirty="0"/>
              <a:t>(This</a:t>
            </a:r>
            <a:r>
              <a:rPr lang="en-US" sz="2000" b="1" dirty="0"/>
              <a:t> includes </a:t>
            </a:r>
            <a:r>
              <a:rPr lang="en-US" sz="2000" dirty="0"/>
              <a:t>the remaining 7 Regional Economic Development Council Regions: Capital Region, North Country, Mohawk Valley, Southern Tier, Central New York, Finger Lakes, and Western New York). </a:t>
            </a:r>
          </a:p>
          <a:p>
            <a:endParaRPr lang="en-US" sz="2400" dirty="0"/>
          </a:p>
          <a:p>
            <a:pPr lvl="1"/>
            <a:endParaRPr lang="en-US" dirty="0"/>
          </a:p>
          <a:p>
            <a:pPr marL="0" indent="0">
              <a:buNone/>
            </a:pP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4</a:t>
            </a:r>
            <a:endParaRPr lang="en-US" dirty="0"/>
          </a:p>
        </p:txBody>
      </p:sp>
      <p:sp>
        <p:nvSpPr>
          <p:cNvPr id="2" name="TextBox 1"/>
          <p:cNvSpPr txBox="1"/>
          <p:nvPr/>
        </p:nvSpPr>
        <p:spPr>
          <a:xfrm>
            <a:off x="388422" y="1039090"/>
            <a:ext cx="9942121" cy="1261884"/>
          </a:xfrm>
          <a:prstGeom prst="rect">
            <a:avLst/>
          </a:prstGeom>
          <a:noFill/>
        </p:spPr>
        <p:txBody>
          <a:bodyPr wrap="square" rtlCol="0">
            <a:spAutoFit/>
          </a:bodyPr>
          <a:lstStyle/>
          <a:p>
            <a:r>
              <a:rPr lang="en-US" sz="4000" b="1" dirty="0" smtClean="0">
                <a:solidFill>
                  <a:srgbClr val="503278"/>
                </a:solidFill>
              </a:rPr>
              <a:t>Funding Amounts &amp; Regions </a:t>
            </a:r>
            <a:r>
              <a:rPr lang="en-US" sz="2000" b="1" dirty="0" smtClean="0">
                <a:solidFill>
                  <a:srgbClr val="503278"/>
                </a:solidFill>
              </a:rPr>
              <a:t>(pages 6 &amp;9):</a:t>
            </a:r>
          </a:p>
          <a:p>
            <a:endParaRPr lang="en-US" sz="3600" b="1" dirty="0">
              <a:solidFill>
                <a:srgbClr val="503278"/>
              </a:solidFill>
            </a:endParaRPr>
          </a:p>
        </p:txBody>
      </p:sp>
    </p:spTree>
    <p:extLst>
      <p:ext uri="{BB962C8B-B14F-4D97-AF65-F5344CB8AC3E}">
        <p14:creationId xmlns:p14="http://schemas.microsoft.com/office/powerpoint/2010/main" val="415519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Subcontracting with a Consultant </a:t>
            </a:r>
            <a:r>
              <a:rPr lang="en-US" sz="2200" dirty="0" smtClean="0"/>
              <a:t>(page 4)</a:t>
            </a:r>
            <a:endParaRPr lang="en-US" sz="2200" dirty="0"/>
          </a:p>
        </p:txBody>
      </p:sp>
      <p:sp>
        <p:nvSpPr>
          <p:cNvPr id="3" name="Content Placeholder 2"/>
          <p:cNvSpPr>
            <a:spLocks noGrp="1"/>
          </p:cNvSpPr>
          <p:nvPr>
            <p:ph idx="1"/>
          </p:nvPr>
        </p:nvSpPr>
        <p:spPr/>
        <p:txBody>
          <a:bodyPr/>
          <a:lstStyle/>
          <a:p>
            <a:r>
              <a:rPr lang="en-US" dirty="0" smtClean="0"/>
              <a:t>The CBO Consortium Lead must contract with a consultant </a:t>
            </a:r>
            <a:r>
              <a:rPr lang="en-US" u="sng" dirty="0" smtClean="0"/>
              <a:t>before applying.</a:t>
            </a:r>
          </a:p>
          <a:p>
            <a:r>
              <a:rPr lang="en-US" b="1" dirty="0" smtClean="0"/>
              <a:t>Page 4</a:t>
            </a:r>
            <a:r>
              <a:rPr lang="en-US" dirty="0" smtClean="0"/>
              <a:t>: “A </a:t>
            </a:r>
            <a:r>
              <a:rPr lang="en-US" dirty="0"/>
              <a:t>requirement of the application is for the CBO Consortium to identify and retain a consultant who will not only help the CBO Consortium Lead apply for this funding, but further develop and implement the planning activities once an award is made. This </a:t>
            </a:r>
            <a:r>
              <a:rPr lang="en-US" dirty="0" smtClean="0"/>
              <a:t>is </a:t>
            </a:r>
            <a:r>
              <a:rPr lang="en-US" dirty="0"/>
              <a:t>seen as an initial investment by the CBO Consortium and the consultant in order to assure that the planning activities outlined in the application proposal will commence as soon as possible upon award</a:t>
            </a:r>
            <a:r>
              <a:rPr lang="en-US" dirty="0" smtClean="0"/>
              <a:t>.”</a:t>
            </a:r>
            <a:endParaRPr lang="en-US"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5</a:t>
            </a:r>
            <a:endParaRPr lang="en-US" dirty="0"/>
          </a:p>
        </p:txBody>
      </p:sp>
    </p:spTree>
    <p:extLst>
      <p:ext uri="{BB962C8B-B14F-4D97-AF65-F5344CB8AC3E}">
        <p14:creationId xmlns:p14="http://schemas.microsoft.com/office/powerpoint/2010/main" val="96276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22" y="1105701"/>
            <a:ext cx="10515600" cy="1052434"/>
          </a:xfrm>
        </p:spPr>
        <p:txBody>
          <a:bodyPr>
            <a:noAutofit/>
          </a:bodyPr>
          <a:lstStyle/>
          <a:p>
            <a:r>
              <a:rPr lang="en-US" sz="4000" dirty="0"/>
              <a:t>E</a:t>
            </a:r>
            <a:r>
              <a:rPr lang="en-US" sz="4000" dirty="0" smtClean="0"/>
              <a:t>ligibility Requirements </a:t>
            </a:r>
            <a:r>
              <a:rPr lang="en-US" sz="2000" dirty="0" smtClean="0"/>
              <a:t>(page 7): </a:t>
            </a:r>
            <a:r>
              <a:rPr lang="en-US" sz="2000" dirty="0"/>
              <a:t/>
            </a:r>
            <a:br>
              <a:rPr lang="en-US" sz="2000" dirty="0"/>
            </a:br>
            <a:r>
              <a:rPr lang="en-US" sz="2000" dirty="0" smtClean="0"/>
              <a:t/>
            </a:r>
            <a:br>
              <a:rPr lang="en-US" sz="2000" dirty="0" smtClean="0"/>
            </a:br>
            <a:r>
              <a:rPr lang="en-US" sz="2000" dirty="0" smtClean="0"/>
              <a:t>A </a:t>
            </a:r>
            <a:r>
              <a:rPr lang="en-US" sz="2000" dirty="0"/>
              <a:t>Consortium Lead authorized to apply on behalf of a CBO Consortium whose members provide key services that directly impact the social determinants of health </a:t>
            </a:r>
            <a:br>
              <a:rPr lang="en-US" sz="2000" dirty="0"/>
            </a:br>
            <a:r>
              <a:rPr lang="en-US" sz="2000" b="1" dirty="0" smtClean="0"/>
              <a:t/>
            </a:r>
            <a:br>
              <a:rPr lang="en-US" sz="2000" b="1" dirty="0" smtClean="0"/>
            </a:br>
            <a:endParaRPr lang="en-US" sz="2000" b="1" dirty="0"/>
          </a:p>
        </p:txBody>
      </p:sp>
      <p:sp>
        <p:nvSpPr>
          <p:cNvPr id="3" name="Content Placeholder 2"/>
          <p:cNvSpPr>
            <a:spLocks noGrp="1"/>
          </p:cNvSpPr>
          <p:nvPr>
            <p:ph idx="1"/>
          </p:nvPr>
        </p:nvSpPr>
        <p:spPr>
          <a:xfrm>
            <a:off x="621722" y="2303608"/>
            <a:ext cx="10948555" cy="4774190"/>
          </a:xfrm>
        </p:spPr>
        <p:txBody>
          <a:bodyPr/>
          <a:lstStyle/>
          <a:p>
            <a:r>
              <a:rPr lang="en-US" dirty="0" smtClean="0"/>
              <a:t>The individual members of the CBO </a:t>
            </a:r>
            <a:r>
              <a:rPr lang="en-US" dirty="0"/>
              <a:t>Consortium</a:t>
            </a:r>
            <a:r>
              <a:rPr lang="en-US" b="1" dirty="0"/>
              <a:t> and </a:t>
            </a:r>
            <a:r>
              <a:rPr lang="en-US" dirty="0" smtClean="0"/>
              <a:t>the CBO </a:t>
            </a:r>
            <a:r>
              <a:rPr lang="en-US" dirty="0"/>
              <a:t>Consortium Lead must be </a:t>
            </a:r>
            <a:r>
              <a:rPr lang="en-US" dirty="0" smtClean="0"/>
              <a:t>not-for-profit </a:t>
            </a:r>
            <a:r>
              <a:rPr lang="en-US" dirty="0"/>
              <a:t>501(c)3, non-Medicaid billing community-based social and human service </a:t>
            </a:r>
            <a:r>
              <a:rPr lang="en-US" dirty="0" smtClean="0"/>
              <a:t>organizations </a:t>
            </a:r>
            <a:r>
              <a:rPr lang="en-US" dirty="0"/>
              <a:t>that currently </a:t>
            </a:r>
            <a:r>
              <a:rPr lang="en-US" dirty="0" smtClean="0"/>
              <a:t>provide services </a:t>
            </a:r>
            <a:r>
              <a:rPr lang="en-US" dirty="0"/>
              <a:t>to the targeted </a:t>
            </a:r>
            <a:r>
              <a:rPr lang="en-US" dirty="0" smtClean="0"/>
              <a:t>population. </a:t>
            </a:r>
            <a:r>
              <a:rPr lang="en-US" dirty="0"/>
              <a:t>For </a:t>
            </a:r>
            <a:r>
              <a:rPr lang="en-US" dirty="0" smtClean="0"/>
              <a:t>example, CBOs that provide housing assistance, </a:t>
            </a:r>
            <a:r>
              <a:rPr lang="en-US" dirty="0"/>
              <a:t>social services, religious or faith based organizations, food banks, etc.; </a:t>
            </a:r>
          </a:p>
          <a:p>
            <a:r>
              <a:rPr lang="en-US" dirty="0"/>
              <a:t>The Consortium lead </a:t>
            </a:r>
            <a:r>
              <a:rPr lang="en-US" b="1" dirty="0"/>
              <a:t>and </a:t>
            </a:r>
            <a:r>
              <a:rPr lang="en-US" dirty="0"/>
              <a:t>members should </a:t>
            </a:r>
            <a:r>
              <a:rPr lang="en-US" dirty="0" smtClean="0"/>
              <a:t>have </a:t>
            </a:r>
            <a:r>
              <a:rPr lang="en-US" dirty="0"/>
              <a:t>annual operating budgets of LESS than $5 million to ensure that this grant reaches those CBO’s who have less access to other resources</a:t>
            </a:r>
            <a:r>
              <a:rPr lang="en-US" dirty="0" smtClean="0"/>
              <a:t>;</a:t>
            </a:r>
          </a:p>
          <a:p>
            <a:r>
              <a:rPr lang="en-US" dirty="0" smtClean="0"/>
              <a:t>Letters of Endorsement </a:t>
            </a:r>
            <a:r>
              <a:rPr lang="en-US" dirty="0"/>
              <a:t>by PPSs whose region they are located in; </a:t>
            </a:r>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endParaRPr lang="en-US" dirty="0" smtClean="0"/>
          </a:p>
          <a:p>
            <a:endParaRPr lang="en-US" dirty="0"/>
          </a:p>
        </p:txBody>
      </p:sp>
      <p:sp>
        <p:nvSpPr>
          <p:cNvPr id="6" name="Text Placeholder 4"/>
          <p:cNvSpPr txBox="1">
            <a:spLocks/>
          </p:cNvSpPr>
          <p:nvPr/>
        </p:nvSpPr>
        <p:spPr>
          <a:xfrm>
            <a:off x="8994648" y="155574"/>
            <a:ext cx="3121152" cy="390525"/>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1600" kern="1200" baseline="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6</a:t>
            </a:r>
            <a:endParaRPr lang="en-US" dirty="0"/>
          </a:p>
        </p:txBody>
      </p:sp>
    </p:spTree>
    <p:extLst>
      <p:ext uri="{BB962C8B-B14F-4D97-AF65-F5344CB8AC3E}">
        <p14:creationId xmlns:p14="http://schemas.microsoft.com/office/powerpoint/2010/main" val="367543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Eligibility </a:t>
            </a:r>
            <a:r>
              <a:rPr lang="en-US" sz="4000" dirty="0" smtClean="0"/>
              <a:t>Requirements </a:t>
            </a:r>
            <a:r>
              <a:rPr lang="en-US" sz="2000" dirty="0" smtClean="0"/>
              <a:t>(page 7 continued): </a:t>
            </a:r>
            <a:endParaRPr lang="en-US" sz="2000" dirty="0"/>
          </a:p>
        </p:txBody>
      </p:sp>
      <p:sp>
        <p:nvSpPr>
          <p:cNvPr id="3" name="Content Placeholder 2"/>
          <p:cNvSpPr>
            <a:spLocks noGrp="1"/>
          </p:cNvSpPr>
          <p:nvPr>
            <p:ph idx="1"/>
          </p:nvPr>
        </p:nvSpPr>
        <p:spPr/>
        <p:txBody>
          <a:bodyPr/>
          <a:lstStyle/>
          <a:p>
            <a:endParaRPr lang="en-US" dirty="0"/>
          </a:p>
          <a:p>
            <a:r>
              <a:rPr lang="en-US" dirty="0" smtClean="0"/>
              <a:t>The </a:t>
            </a:r>
            <a:r>
              <a:rPr lang="en-US" dirty="0"/>
              <a:t>Consortium Lead should have engagement or participation in PPS projects or in PPS committees; </a:t>
            </a:r>
          </a:p>
          <a:p>
            <a:r>
              <a:rPr lang="en-US" dirty="0"/>
              <a:t>The Consortium Lead </a:t>
            </a:r>
            <a:r>
              <a:rPr lang="en-US" u="sng" dirty="0"/>
              <a:t>and</a:t>
            </a:r>
            <a:r>
              <a:rPr lang="en-US" dirty="0"/>
              <a:t> members </a:t>
            </a:r>
            <a:r>
              <a:rPr lang="en-US" u="sng" dirty="0"/>
              <a:t>must</a:t>
            </a:r>
            <a:r>
              <a:rPr lang="en-US" dirty="0"/>
              <a:t> have three (3) years of experience </a:t>
            </a:r>
            <a:r>
              <a:rPr lang="en-US" dirty="0" smtClean="0"/>
              <a:t>in:</a:t>
            </a:r>
          </a:p>
          <a:p>
            <a:pPr lvl="1">
              <a:buFont typeface="Courier New" panose="02070309020205020404" pitchFamily="49" charset="0"/>
              <a:buChar char="o"/>
            </a:pPr>
            <a:r>
              <a:rPr lang="en-US" dirty="0" smtClean="0"/>
              <a:t>Working </a:t>
            </a:r>
            <a:r>
              <a:rPr lang="en-US" dirty="0"/>
              <a:t>with the targeted population; </a:t>
            </a:r>
            <a:r>
              <a:rPr lang="en-US" b="1" dirty="0"/>
              <a:t>OR </a:t>
            </a:r>
            <a:endParaRPr lang="en-US" dirty="0" smtClean="0"/>
          </a:p>
          <a:p>
            <a:pPr lvl="1">
              <a:buFont typeface="Courier New" panose="02070309020205020404" pitchFamily="49" charset="0"/>
              <a:buChar char="o"/>
            </a:pPr>
            <a:r>
              <a:rPr lang="en-US" dirty="0" smtClean="0"/>
              <a:t>Past </a:t>
            </a:r>
            <a:r>
              <a:rPr lang="en-US" dirty="0"/>
              <a:t>regional collaboration on other social determinants or health care projects or programs; and </a:t>
            </a:r>
          </a:p>
          <a:p>
            <a:r>
              <a:rPr lang="en-US" dirty="0" smtClean="0"/>
              <a:t>The </a:t>
            </a:r>
            <a:r>
              <a:rPr lang="en-US" dirty="0"/>
              <a:t>Consortium Lead should have demonstrated successful leadership experience. </a:t>
            </a:r>
            <a:endParaRPr lang="en-US" dirty="0" smtClean="0"/>
          </a:p>
          <a:p>
            <a:r>
              <a:rPr lang="en-US" dirty="0" smtClean="0"/>
              <a:t>These are further explained in Section 5, </a:t>
            </a:r>
            <a:r>
              <a:rPr lang="en-US" i="1" dirty="0" smtClean="0"/>
              <a:t>Completing the Application</a:t>
            </a:r>
            <a:endParaRPr lang="en-US" i="1" dirty="0"/>
          </a:p>
          <a:p>
            <a:endParaRPr lang="en-US" dirty="0"/>
          </a:p>
          <a:p>
            <a:endParaRPr lang="en-US" dirty="0"/>
          </a:p>
          <a:p>
            <a:endParaRPr lang="en-US" dirty="0"/>
          </a:p>
          <a:p>
            <a:pPr marL="0" indent="0">
              <a:buNone/>
            </a:pPr>
            <a:endParaRPr lang="en-US" dirty="0"/>
          </a:p>
          <a:p>
            <a:endParaRPr lang="en-US" dirty="0"/>
          </a:p>
          <a:p>
            <a:endParaRPr lang="en-US" dirty="0"/>
          </a:p>
        </p:txBody>
      </p:sp>
      <p:sp>
        <p:nvSpPr>
          <p:cNvPr id="4" name="Content Placeholder 3"/>
          <p:cNvSpPr>
            <a:spLocks noGrp="1"/>
          </p:cNvSpPr>
          <p:nvPr>
            <p:ph sz="quarter" idx="12"/>
          </p:nvPr>
        </p:nvSpPr>
        <p:spPr/>
        <p:txBody>
          <a:bodyPr/>
          <a:lstStyle/>
          <a:p>
            <a:r>
              <a:rPr lang="en-US" dirty="0" smtClean="0"/>
              <a:t>June 8, 2016</a:t>
            </a:r>
          </a:p>
          <a:p>
            <a:endParaRPr lang="en-US" dirty="0"/>
          </a:p>
        </p:txBody>
      </p:sp>
      <p:sp>
        <p:nvSpPr>
          <p:cNvPr id="5" name="Text Placeholder 4"/>
          <p:cNvSpPr>
            <a:spLocks noGrp="1"/>
          </p:cNvSpPr>
          <p:nvPr>
            <p:ph type="body" sz="quarter" idx="13"/>
          </p:nvPr>
        </p:nvSpPr>
        <p:spPr/>
        <p:txBody>
          <a:bodyPr/>
          <a:lstStyle/>
          <a:p>
            <a:r>
              <a:rPr lang="en-US" dirty="0" smtClean="0"/>
              <a:t>7</a:t>
            </a:r>
            <a:endParaRPr lang="en-US" dirty="0"/>
          </a:p>
        </p:txBody>
      </p:sp>
    </p:spTree>
    <p:extLst>
      <p:ext uri="{BB962C8B-B14F-4D97-AF65-F5344CB8AC3E}">
        <p14:creationId xmlns:p14="http://schemas.microsoft.com/office/powerpoint/2010/main" val="19760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Preferred Qualifications </a:t>
            </a:r>
            <a:r>
              <a:rPr lang="en-US" sz="2000" dirty="0" smtClean="0"/>
              <a:t>(pages 8 &amp; 9)</a:t>
            </a:r>
            <a:endParaRPr lang="en-US" sz="2000" dirty="0"/>
          </a:p>
        </p:txBody>
      </p:sp>
      <p:sp>
        <p:nvSpPr>
          <p:cNvPr id="3" name="Content Placeholder 2"/>
          <p:cNvSpPr>
            <a:spLocks noGrp="1"/>
          </p:cNvSpPr>
          <p:nvPr>
            <p:ph idx="1"/>
          </p:nvPr>
        </p:nvSpPr>
        <p:spPr>
          <a:xfrm>
            <a:off x="838200" y="1825626"/>
            <a:ext cx="10515600" cy="4759036"/>
          </a:xfrm>
        </p:spPr>
        <p:txBody>
          <a:bodyPr/>
          <a:lstStyle/>
          <a:p>
            <a:pPr marL="0" indent="0">
              <a:buNone/>
            </a:pPr>
            <a:r>
              <a:rPr lang="en-US" b="1" dirty="0" smtClean="0"/>
              <a:t>Preference*</a:t>
            </a:r>
            <a:r>
              <a:rPr lang="en-US" dirty="0" smtClean="0"/>
              <a:t> </a:t>
            </a:r>
            <a:r>
              <a:rPr lang="en-US" dirty="0"/>
              <a:t>will be given to Consortiums which can demonstrate experience and capacity to: </a:t>
            </a:r>
          </a:p>
          <a:p>
            <a:pPr marL="0" indent="0">
              <a:buNone/>
            </a:pPr>
            <a:r>
              <a:rPr lang="en-US" sz="2000" dirty="0"/>
              <a:t>1. Deliver high need services to low-income communities at priority sites, at times and locations convenient for Medicaid and low-income uninsured populations; </a:t>
            </a:r>
          </a:p>
          <a:p>
            <a:pPr marL="0" indent="0">
              <a:buNone/>
            </a:pPr>
            <a:r>
              <a:rPr lang="en-US" sz="2000" dirty="0"/>
              <a:t>2. Deliver low-literacy, culturally appropriate, and bilingual health information; </a:t>
            </a:r>
          </a:p>
          <a:p>
            <a:pPr marL="0" indent="0">
              <a:buNone/>
            </a:pPr>
            <a:r>
              <a:rPr lang="en-US" sz="2000" dirty="0"/>
              <a:t>3. Target services to residents of high need, NYS Public Health Law §240 Minority Areas (see Attachment 8) and/or rural areas to ensure the provision of services to high need </a:t>
            </a:r>
            <a:r>
              <a:rPr lang="en-US" sz="2000" dirty="0" smtClean="0"/>
              <a:t>populations</a:t>
            </a:r>
            <a:r>
              <a:rPr lang="en-US" sz="2000" dirty="0"/>
              <a:t>; </a:t>
            </a:r>
          </a:p>
          <a:p>
            <a:pPr marL="0" indent="0">
              <a:buNone/>
            </a:pPr>
            <a:r>
              <a:rPr lang="en-US" sz="2000" dirty="0"/>
              <a:t>4. Have five (5) years of experience working with the targeted population; and/or </a:t>
            </a:r>
          </a:p>
          <a:p>
            <a:pPr marL="0" indent="0">
              <a:buNone/>
            </a:pPr>
            <a:r>
              <a:rPr lang="en-US" sz="2000" dirty="0"/>
              <a:t>5. The ability to reach large populations through partnerships with local social services districts, local public health offices, Medicaid outreach providers, schools, faith organizations, and other agencies serving Medicaid and Medicaid-eligible populations. </a:t>
            </a:r>
          </a:p>
          <a:p>
            <a:pPr marL="0" indent="0">
              <a:buNone/>
            </a:pPr>
            <a:endParaRPr lang="en-US" sz="1600" dirty="0" smtClean="0"/>
          </a:p>
          <a:p>
            <a:pPr marL="0" indent="0">
              <a:buNone/>
            </a:pPr>
            <a:r>
              <a:rPr lang="en-US" sz="1600" dirty="0" smtClean="0"/>
              <a:t>*as also noted on page 27</a:t>
            </a:r>
            <a:endParaRPr lang="en-US" sz="1600" dirty="0"/>
          </a:p>
        </p:txBody>
      </p:sp>
      <p:sp>
        <p:nvSpPr>
          <p:cNvPr id="4" name="Content Placeholder 3"/>
          <p:cNvSpPr>
            <a:spLocks noGrp="1"/>
          </p:cNvSpPr>
          <p:nvPr>
            <p:ph sz="quarter" idx="12"/>
          </p:nvPr>
        </p:nvSpPr>
        <p:spPr/>
        <p:txBody>
          <a:bodyPr/>
          <a:lstStyle/>
          <a:p>
            <a:r>
              <a:rPr lang="en-US" dirty="0" smtClean="0"/>
              <a:t>June 8, 2016</a:t>
            </a:r>
            <a:endParaRPr lang="en-US" dirty="0"/>
          </a:p>
        </p:txBody>
      </p:sp>
      <p:sp>
        <p:nvSpPr>
          <p:cNvPr id="5" name="Text Placeholder 4"/>
          <p:cNvSpPr>
            <a:spLocks noGrp="1"/>
          </p:cNvSpPr>
          <p:nvPr>
            <p:ph type="body" sz="quarter" idx="13"/>
          </p:nvPr>
        </p:nvSpPr>
        <p:spPr/>
        <p:txBody>
          <a:bodyPr/>
          <a:lstStyle/>
          <a:p>
            <a:r>
              <a:rPr lang="en-US" dirty="0" smtClean="0"/>
              <a:t>8</a:t>
            </a:r>
            <a:endParaRPr lang="en-US" dirty="0"/>
          </a:p>
        </p:txBody>
      </p:sp>
    </p:spTree>
    <p:extLst>
      <p:ext uri="{BB962C8B-B14F-4D97-AF65-F5344CB8AC3E}">
        <p14:creationId xmlns:p14="http://schemas.microsoft.com/office/powerpoint/2010/main" val="174617787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6039</TotalTime>
  <Words>1377</Words>
  <Application>Microsoft Office PowerPoint</Application>
  <PresentationFormat>Widescreen</PresentationFormat>
  <Paragraphs>217</Paragraphs>
  <Slides>19</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Courier New</vt:lpstr>
      <vt:lpstr>Times New Roman</vt:lpstr>
      <vt:lpstr>Custom Design</vt:lpstr>
      <vt:lpstr>Bitmap Image</vt:lpstr>
      <vt:lpstr>PowerPoint Presentation</vt:lpstr>
      <vt:lpstr>Readiness for today’s RFA conference call   </vt:lpstr>
      <vt:lpstr>Important Dates/Timeline (RFA cover sheet)</vt:lpstr>
      <vt:lpstr>Introduction</vt:lpstr>
      <vt:lpstr>PowerPoint Presentation</vt:lpstr>
      <vt:lpstr>Subcontracting with a Consultant (page 4)</vt:lpstr>
      <vt:lpstr>Eligibility Requirements (page 7):   A Consortium Lead authorized to apply on behalf of a CBO Consortium whose members provide key services that directly impact the social determinants of health   </vt:lpstr>
      <vt:lpstr>Eligibility Requirements (page 7 continued): </vt:lpstr>
      <vt:lpstr>Preferred Qualifications (pages 8 &amp; 9)</vt:lpstr>
      <vt:lpstr>Administrative Requirements (Pages 10-20) </vt:lpstr>
      <vt:lpstr>Walk Through Completing the Application (pages 21 – 26)</vt:lpstr>
      <vt:lpstr>Summary of Scoring (page 27)</vt:lpstr>
      <vt:lpstr>Attachments to RFA and in Grants Gateway (page 28)</vt:lpstr>
      <vt:lpstr>Grants Gateway</vt:lpstr>
      <vt:lpstr>Grants Gateway</vt:lpstr>
      <vt:lpstr>Grants Gateway continued</vt:lpstr>
      <vt:lpstr>   Question &amp; Answer Phase of RFA As a reminder, all questions must be submitted in writing or via email to: OHIPContracts@health.ny.gov. To the degree possible, each inquiry should cite the RFA section and paragraph to which it refers. Written questions will be accepted until the date posted on the cover of this RFA. Questions Due: June 17, 2016 Questions, Answers and Updates Posted (on or about): June 30, 2016 These slides will be posted following this webinar, and a notification including a link to the slides will be provided when they are available. </vt:lpstr>
      <vt:lpstr>PowerPoint Presentation</vt:lpstr>
      <vt:lpstr>Conference Questions?</vt:lpstr>
    </vt:vector>
  </TitlesOfParts>
  <Company>NYS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Linda C. Mitchell</cp:lastModifiedBy>
  <cp:revision>126</cp:revision>
  <cp:lastPrinted>2016-06-08T15:20:47Z</cp:lastPrinted>
  <dcterms:created xsi:type="dcterms:W3CDTF">2014-12-12T19:37:34Z</dcterms:created>
  <dcterms:modified xsi:type="dcterms:W3CDTF">2016-06-16T17:27:38Z</dcterms:modified>
</cp:coreProperties>
</file>