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77" r:id="rId3"/>
    <p:sldId id="270" r:id="rId4"/>
    <p:sldId id="258" r:id="rId5"/>
    <p:sldId id="278" r:id="rId6"/>
    <p:sldId id="271" r:id="rId7"/>
    <p:sldId id="259" r:id="rId8"/>
    <p:sldId id="272" r:id="rId9"/>
    <p:sldId id="273" r:id="rId10"/>
    <p:sldId id="275" r:id="rId11"/>
    <p:sldId id="269" r:id="rId12"/>
    <p:sldId id="274"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5682" autoAdjust="0"/>
  </p:normalViewPr>
  <p:slideViewPr>
    <p:cSldViewPr snapToGrid="0">
      <p:cViewPr varScale="1">
        <p:scale>
          <a:sx n="63" d="100"/>
          <a:sy n="63" d="100"/>
        </p:scale>
        <p:origin x="7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7D0BCC9-D608-42F7-B5CD-ABD88E9128C7}" type="datetimeFigureOut">
              <a:rPr lang="en-US" smtClean="0"/>
              <a:t>11/29/2018</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1C92781-5DC5-4941-A2BE-6BDC84C6762A}" type="slidenum">
              <a:rPr lang="en-US" smtClean="0"/>
              <a:t>‹#›</a:t>
            </a:fld>
            <a:endParaRPr lang="en-US" dirty="0"/>
          </a:p>
        </p:txBody>
      </p:sp>
    </p:spTree>
    <p:extLst>
      <p:ext uri="{BB962C8B-B14F-4D97-AF65-F5344CB8AC3E}">
        <p14:creationId xmlns:p14="http://schemas.microsoft.com/office/powerpoint/2010/main" val="3654044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92781-5DC5-4941-A2BE-6BDC84C6762A}" type="slidenum">
              <a:rPr lang="en-US" smtClean="0"/>
              <a:t>2</a:t>
            </a:fld>
            <a:endParaRPr lang="en-US" dirty="0"/>
          </a:p>
        </p:txBody>
      </p:sp>
    </p:spTree>
    <p:extLst>
      <p:ext uri="{BB962C8B-B14F-4D97-AF65-F5344CB8AC3E}">
        <p14:creationId xmlns:p14="http://schemas.microsoft.com/office/powerpoint/2010/main" val="3880032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92781-5DC5-4941-A2BE-6BDC84C6762A}" type="slidenum">
              <a:rPr lang="en-US" smtClean="0"/>
              <a:t>3</a:t>
            </a:fld>
            <a:endParaRPr lang="en-US" dirty="0"/>
          </a:p>
        </p:txBody>
      </p:sp>
    </p:spTree>
    <p:extLst>
      <p:ext uri="{BB962C8B-B14F-4D97-AF65-F5344CB8AC3E}">
        <p14:creationId xmlns:p14="http://schemas.microsoft.com/office/powerpoint/2010/main" val="1787161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92781-5DC5-4941-A2BE-6BDC84C6762A}" type="slidenum">
              <a:rPr lang="en-US" smtClean="0"/>
              <a:t>4</a:t>
            </a:fld>
            <a:endParaRPr lang="en-US" dirty="0"/>
          </a:p>
        </p:txBody>
      </p:sp>
    </p:spTree>
    <p:extLst>
      <p:ext uri="{BB962C8B-B14F-4D97-AF65-F5344CB8AC3E}">
        <p14:creationId xmlns:p14="http://schemas.microsoft.com/office/powerpoint/2010/main" val="37475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92781-5DC5-4941-A2BE-6BDC84C6762A}" type="slidenum">
              <a:rPr lang="en-US" smtClean="0"/>
              <a:t>5</a:t>
            </a:fld>
            <a:endParaRPr lang="en-US" dirty="0"/>
          </a:p>
        </p:txBody>
      </p:sp>
    </p:spTree>
    <p:extLst>
      <p:ext uri="{BB962C8B-B14F-4D97-AF65-F5344CB8AC3E}">
        <p14:creationId xmlns:p14="http://schemas.microsoft.com/office/powerpoint/2010/main" val="2597699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92781-5DC5-4941-A2BE-6BDC84C6762A}" type="slidenum">
              <a:rPr lang="en-US" smtClean="0"/>
              <a:t>6</a:t>
            </a:fld>
            <a:endParaRPr lang="en-US" dirty="0"/>
          </a:p>
        </p:txBody>
      </p:sp>
    </p:spTree>
    <p:extLst>
      <p:ext uri="{BB962C8B-B14F-4D97-AF65-F5344CB8AC3E}">
        <p14:creationId xmlns:p14="http://schemas.microsoft.com/office/powerpoint/2010/main" val="193567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92781-5DC5-4941-A2BE-6BDC84C6762A}" type="slidenum">
              <a:rPr lang="en-US" smtClean="0"/>
              <a:t>11</a:t>
            </a:fld>
            <a:endParaRPr lang="en-US" dirty="0"/>
          </a:p>
        </p:txBody>
      </p:sp>
    </p:spTree>
    <p:extLst>
      <p:ext uri="{BB962C8B-B14F-4D97-AF65-F5344CB8AC3E}">
        <p14:creationId xmlns:p14="http://schemas.microsoft.com/office/powerpoint/2010/main" val="1863830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92781-5DC5-4941-A2BE-6BDC84C6762A}" type="slidenum">
              <a:rPr lang="en-US" smtClean="0"/>
              <a:t>12</a:t>
            </a:fld>
            <a:endParaRPr lang="en-US" dirty="0"/>
          </a:p>
        </p:txBody>
      </p:sp>
    </p:spTree>
    <p:extLst>
      <p:ext uri="{BB962C8B-B14F-4D97-AF65-F5344CB8AC3E}">
        <p14:creationId xmlns:p14="http://schemas.microsoft.com/office/powerpoint/2010/main" val="3792438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2199C-63C2-4433-BDB8-301A538CF3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3414CB-D720-406C-8059-150B9DDAD9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9BD4DE-5859-49F5-8F4B-67FB73B35252}"/>
              </a:ext>
            </a:extLst>
          </p:cNvPr>
          <p:cNvSpPr>
            <a:spLocks noGrp="1"/>
          </p:cNvSpPr>
          <p:nvPr>
            <p:ph type="dt" sz="half" idx="10"/>
          </p:nvPr>
        </p:nvSpPr>
        <p:spPr/>
        <p:txBody>
          <a:bodyPr/>
          <a:lstStyle/>
          <a:p>
            <a:fld id="{0E937FFE-3F24-448C-A894-AFF37D359C6A}" type="datetime1">
              <a:rPr lang="en-US" smtClean="0"/>
              <a:t>11/29/2018</a:t>
            </a:fld>
            <a:endParaRPr lang="en-US" dirty="0"/>
          </a:p>
        </p:txBody>
      </p:sp>
      <p:sp>
        <p:nvSpPr>
          <p:cNvPr id="5" name="Footer Placeholder 4">
            <a:extLst>
              <a:ext uri="{FF2B5EF4-FFF2-40B4-BE49-F238E27FC236}">
                <a16:creationId xmlns:a16="http://schemas.microsoft.com/office/drawing/2014/main" id="{FC0153D8-DEC4-42B3-BF9B-A56A62D5F7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8E9DD2-37FB-4725-A3A7-70297ED524C2}"/>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71917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856F7-5BBE-4DC8-BFE0-0080D54A5D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660898-EABA-4506-BB81-C69221E307F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C1D3E8-67AB-45A2-8C84-245220F8250B}"/>
              </a:ext>
            </a:extLst>
          </p:cNvPr>
          <p:cNvSpPr>
            <a:spLocks noGrp="1"/>
          </p:cNvSpPr>
          <p:nvPr>
            <p:ph type="dt" sz="half" idx="10"/>
          </p:nvPr>
        </p:nvSpPr>
        <p:spPr/>
        <p:txBody>
          <a:bodyPr/>
          <a:lstStyle/>
          <a:p>
            <a:fld id="{886CB7C2-E702-443E-B18E-8D27F6C45C8C}" type="datetime1">
              <a:rPr lang="en-US" smtClean="0"/>
              <a:t>11/29/2018</a:t>
            </a:fld>
            <a:endParaRPr lang="en-US" dirty="0"/>
          </a:p>
        </p:txBody>
      </p:sp>
      <p:sp>
        <p:nvSpPr>
          <p:cNvPr id="5" name="Footer Placeholder 4">
            <a:extLst>
              <a:ext uri="{FF2B5EF4-FFF2-40B4-BE49-F238E27FC236}">
                <a16:creationId xmlns:a16="http://schemas.microsoft.com/office/drawing/2014/main" id="{292BA495-317C-4181-ACC0-DABD10D55C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2F8698-4802-40E2-8735-418F22935A6C}"/>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303271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8882F0-7F4B-4489-8137-790B93DEF1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DD97E4-4866-4724-B7CD-F61FBE5378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6A8AA-A487-4E8E-BFAF-911559E87DA1}"/>
              </a:ext>
            </a:extLst>
          </p:cNvPr>
          <p:cNvSpPr>
            <a:spLocks noGrp="1"/>
          </p:cNvSpPr>
          <p:nvPr>
            <p:ph type="dt" sz="half" idx="10"/>
          </p:nvPr>
        </p:nvSpPr>
        <p:spPr/>
        <p:txBody>
          <a:bodyPr/>
          <a:lstStyle/>
          <a:p>
            <a:fld id="{B295A219-40BD-4544-AF5C-4D875B9C0E6E}" type="datetime1">
              <a:rPr lang="en-US" smtClean="0"/>
              <a:t>11/29/2018</a:t>
            </a:fld>
            <a:endParaRPr lang="en-US" dirty="0"/>
          </a:p>
        </p:txBody>
      </p:sp>
      <p:sp>
        <p:nvSpPr>
          <p:cNvPr id="5" name="Footer Placeholder 4">
            <a:extLst>
              <a:ext uri="{FF2B5EF4-FFF2-40B4-BE49-F238E27FC236}">
                <a16:creationId xmlns:a16="http://schemas.microsoft.com/office/drawing/2014/main" id="{F22D29C8-91DA-4356-B73C-28FDBBE10B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2D37827-28DA-4801-A36F-DE15FD9F7496}"/>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142986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FADC9-09B1-431C-822E-4EA5258743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349254-1F16-48EE-8829-8A52BAF14D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A0CEBF-94A6-450F-B614-372AE67BF0CE}"/>
              </a:ext>
            </a:extLst>
          </p:cNvPr>
          <p:cNvSpPr>
            <a:spLocks noGrp="1"/>
          </p:cNvSpPr>
          <p:nvPr>
            <p:ph type="dt" sz="half" idx="10"/>
          </p:nvPr>
        </p:nvSpPr>
        <p:spPr/>
        <p:txBody>
          <a:bodyPr/>
          <a:lstStyle/>
          <a:p>
            <a:fld id="{494C5D1D-092D-4B40-93C0-C3436FE1C9B8}" type="datetime1">
              <a:rPr lang="en-US" smtClean="0"/>
              <a:t>11/29/2018</a:t>
            </a:fld>
            <a:endParaRPr lang="en-US" dirty="0"/>
          </a:p>
        </p:txBody>
      </p:sp>
      <p:sp>
        <p:nvSpPr>
          <p:cNvPr id="5" name="Footer Placeholder 4">
            <a:extLst>
              <a:ext uri="{FF2B5EF4-FFF2-40B4-BE49-F238E27FC236}">
                <a16:creationId xmlns:a16="http://schemas.microsoft.com/office/drawing/2014/main" id="{DC104BCC-CEED-4317-B52E-2F956BB459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95E039-F71D-43E8-ABC7-E5F6B301A59D}"/>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291454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BF7B4-E14B-41E7-8140-C054CBE5FE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2AA5DA-A867-4191-9F40-67DA5993D4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FF1C68-06E8-4A7F-B8F1-CC20FB712DA8}"/>
              </a:ext>
            </a:extLst>
          </p:cNvPr>
          <p:cNvSpPr>
            <a:spLocks noGrp="1"/>
          </p:cNvSpPr>
          <p:nvPr>
            <p:ph type="dt" sz="half" idx="10"/>
          </p:nvPr>
        </p:nvSpPr>
        <p:spPr/>
        <p:txBody>
          <a:bodyPr/>
          <a:lstStyle/>
          <a:p>
            <a:fld id="{338C40F6-9D8C-451A-851A-7C906461D989}" type="datetime1">
              <a:rPr lang="en-US" smtClean="0"/>
              <a:t>11/29/2018</a:t>
            </a:fld>
            <a:endParaRPr lang="en-US" dirty="0"/>
          </a:p>
        </p:txBody>
      </p:sp>
      <p:sp>
        <p:nvSpPr>
          <p:cNvPr id="5" name="Footer Placeholder 4">
            <a:extLst>
              <a:ext uri="{FF2B5EF4-FFF2-40B4-BE49-F238E27FC236}">
                <a16:creationId xmlns:a16="http://schemas.microsoft.com/office/drawing/2014/main" id="{30633671-7557-4E18-A860-0948CE3737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5C59E8-7E37-4CCA-AB7B-DB112597640B}"/>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2128665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322EB-5A88-4344-A0C6-72DB18370C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6B1AD4-1858-4585-AA69-8A11A37228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CAD63B-795C-4C6A-8C41-0BC00FA450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DE7D19-AB54-4935-8E1D-CFF2B4B9962C}"/>
              </a:ext>
            </a:extLst>
          </p:cNvPr>
          <p:cNvSpPr>
            <a:spLocks noGrp="1"/>
          </p:cNvSpPr>
          <p:nvPr>
            <p:ph type="dt" sz="half" idx="10"/>
          </p:nvPr>
        </p:nvSpPr>
        <p:spPr/>
        <p:txBody>
          <a:bodyPr/>
          <a:lstStyle/>
          <a:p>
            <a:fld id="{64FF44A5-2EB3-435B-B817-A164EBB64660}" type="datetime1">
              <a:rPr lang="en-US" smtClean="0"/>
              <a:t>11/29/2018</a:t>
            </a:fld>
            <a:endParaRPr lang="en-US" dirty="0"/>
          </a:p>
        </p:txBody>
      </p:sp>
      <p:sp>
        <p:nvSpPr>
          <p:cNvPr id="6" name="Footer Placeholder 5">
            <a:extLst>
              <a:ext uri="{FF2B5EF4-FFF2-40B4-BE49-F238E27FC236}">
                <a16:creationId xmlns:a16="http://schemas.microsoft.com/office/drawing/2014/main" id="{D66291C3-41E1-41FD-995B-53C81C874A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AA06D7-9626-4DA1-AAD8-9F5B98921C5A}"/>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96565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521BB-B9CE-4FBE-A155-871462EA5F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DB3632-18A6-4B26-BE42-78B3183A41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9A0A0CF-A974-43E0-BCD5-0F5A003BBA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731F84-4DF5-4DA9-B35F-922437A9D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5DF000-D713-4537-879F-54E61E5EFB9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5578A2-7B3A-4862-9CC3-A4C2098CF1EF}"/>
              </a:ext>
            </a:extLst>
          </p:cNvPr>
          <p:cNvSpPr>
            <a:spLocks noGrp="1"/>
          </p:cNvSpPr>
          <p:nvPr>
            <p:ph type="dt" sz="half" idx="10"/>
          </p:nvPr>
        </p:nvSpPr>
        <p:spPr/>
        <p:txBody>
          <a:bodyPr/>
          <a:lstStyle/>
          <a:p>
            <a:fld id="{0E1935D1-4291-49DA-A9BC-381383EC4507}" type="datetime1">
              <a:rPr lang="en-US" smtClean="0"/>
              <a:t>11/29/2018</a:t>
            </a:fld>
            <a:endParaRPr lang="en-US" dirty="0"/>
          </a:p>
        </p:txBody>
      </p:sp>
      <p:sp>
        <p:nvSpPr>
          <p:cNvPr id="8" name="Footer Placeholder 7">
            <a:extLst>
              <a:ext uri="{FF2B5EF4-FFF2-40B4-BE49-F238E27FC236}">
                <a16:creationId xmlns:a16="http://schemas.microsoft.com/office/drawing/2014/main" id="{549E56B5-FEF6-4E21-B971-4C3581FAE9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B0BC1AD-ACF5-4619-8A97-5FA81B403C12}"/>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55364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BA532-497A-450B-8B68-9BCD32C3B3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D93A66-4E9A-4E30-BAD4-7ABD2AEE9B0A}"/>
              </a:ext>
            </a:extLst>
          </p:cNvPr>
          <p:cNvSpPr>
            <a:spLocks noGrp="1"/>
          </p:cNvSpPr>
          <p:nvPr>
            <p:ph type="dt" sz="half" idx="10"/>
          </p:nvPr>
        </p:nvSpPr>
        <p:spPr/>
        <p:txBody>
          <a:bodyPr/>
          <a:lstStyle/>
          <a:p>
            <a:fld id="{89FE1A4C-DFC2-41BC-BC91-14B53A15F893}" type="datetime1">
              <a:rPr lang="en-US" smtClean="0"/>
              <a:t>11/29/2018</a:t>
            </a:fld>
            <a:endParaRPr lang="en-US" dirty="0"/>
          </a:p>
        </p:txBody>
      </p:sp>
      <p:sp>
        <p:nvSpPr>
          <p:cNvPr id="4" name="Footer Placeholder 3">
            <a:extLst>
              <a:ext uri="{FF2B5EF4-FFF2-40B4-BE49-F238E27FC236}">
                <a16:creationId xmlns:a16="http://schemas.microsoft.com/office/drawing/2014/main" id="{5021FD7E-3540-4224-BD74-53F6C1B7BC1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5038DE7-BCDB-43C5-BAB5-EE98ED095C48}"/>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62425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EE17A8-7B70-443A-BDEB-BF477847EAC6}"/>
              </a:ext>
            </a:extLst>
          </p:cNvPr>
          <p:cNvSpPr>
            <a:spLocks noGrp="1"/>
          </p:cNvSpPr>
          <p:nvPr>
            <p:ph type="dt" sz="half" idx="10"/>
          </p:nvPr>
        </p:nvSpPr>
        <p:spPr/>
        <p:txBody>
          <a:bodyPr/>
          <a:lstStyle/>
          <a:p>
            <a:fld id="{685E2B4D-79E4-4855-A79A-AABC11C21C23}" type="datetime1">
              <a:rPr lang="en-US" smtClean="0"/>
              <a:t>11/29/2018</a:t>
            </a:fld>
            <a:endParaRPr lang="en-US" dirty="0"/>
          </a:p>
        </p:txBody>
      </p:sp>
      <p:sp>
        <p:nvSpPr>
          <p:cNvPr id="3" name="Footer Placeholder 2">
            <a:extLst>
              <a:ext uri="{FF2B5EF4-FFF2-40B4-BE49-F238E27FC236}">
                <a16:creationId xmlns:a16="http://schemas.microsoft.com/office/drawing/2014/main" id="{0299BCEC-BEE6-48A3-A081-4A4DF1AA1EE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9532DB8-E98C-4762-9E07-5B1550781DF3}"/>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2928591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15C2D-B84F-4554-BC6F-581DD10E46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D19156-D7F9-4F1D-9D77-8B1B7D8C2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59D8B3-6948-460D-BF5F-F27B6820C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BADED2-DF32-476F-9857-98D4343A27DE}"/>
              </a:ext>
            </a:extLst>
          </p:cNvPr>
          <p:cNvSpPr>
            <a:spLocks noGrp="1"/>
          </p:cNvSpPr>
          <p:nvPr>
            <p:ph type="dt" sz="half" idx="10"/>
          </p:nvPr>
        </p:nvSpPr>
        <p:spPr/>
        <p:txBody>
          <a:bodyPr/>
          <a:lstStyle/>
          <a:p>
            <a:fld id="{756AD910-29AE-4BBB-BB7E-928BC9486E73}" type="datetime1">
              <a:rPr lang="en-US" smtClean="0"/>
              <a:t>11/29/2018</a:t>
            </a:fld>
            <a:endParaRPr lang="en-US" dirty="0"/>
          </a:p>
        </p:txBody>
      </p:sp>
      <p:sp>
        <p:nvSpPr>
          <p:cNvPr id="6" name="Footer Placeholder 5">
            <a:extLst>
              <a:ext uri="{FF2B5EF4-FFF2-40B4-BE49-F238E27FC236}">
                <a16:creationId xmlns:a16="http://schemas.microsoft.com/office/drawing/2014/main" id="{53BE36EF-2412-49C9-B782-7F464CF694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DFA564B-408A-40F1-9829-6FACD292EE3C}"/>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311908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11D11-92F3-4016-8877-3EC061FE78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68BC93-5526-4D04-8959-2E53FAB88A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B544CD-26AB-4CA5-9A07-806887CBF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23FD0E-4C31-4FCE-BFB3-98AE876187B3}"/>
              </a:ext>
            </a:extLst>
          </p:cNvPr>
          <p:cNvSpPr>
            <a:spLocks noGrp="1"/>
          </p:cNvSpPr>
          <p:nvPr>
            <p:ph type="dt" sz="half" idx="10"/>
          </p:nvPr>
        </p:nvSpPr>
        <p:spPr/>
        <p:txBody>
          <a:bodyPr/>
          <a:lstStyle/>
          <a:p>
            <a:fld id="{ECEF3EC2-765F-42E9-A2D7-A1E2018E9AFE}" type="datetime1">
              <a:rPr lang="en-US" smtClean="0"/>
              <a:t>11/29/2018</a:t>
            </a:fld>
            <a:endParaRPr lang="en-US" dirty="0"/>
          </a:p>
        </p:txBody>
      </p:sp>
      <p:sp>
        <p:nvSpPr>
          <p:cNvPr id="6" name="Footer Placeholder 5">
            <a:extLst>
              <a:ext uri="{FF2B5EF4-FFF2-40B4-BE49-F238E27FC236}">
                <a16:creationId xmlns:a16="http://schemas.microsoft.com/office/drawing/2014/main" id="{135F5C41-CAA5-44F9-8772-ED65764692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1A8F6D-68EA-40DE-9B08-200D7D6FDD26}"/>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186286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CCE801-E5F4-402B-90EB-5249D8BE7D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7E364B-98AD-411F-8077-99AF63BE78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BA17A-AD91-4D45-949B-5B4241A281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308C1-CEE7-4CE6-9683-781174EC4A90}" type="datetime1">
              <a:rPr lang="en-US" smtClean="0"/>
              <a:t>11/29/2018</a:t>
            </a:fld>
            <a:endParaRPr lang="en-US" dirty="0"/>
          </a:p>
        </p:txBody>
      </p:sp>
      <p:sp>
        <p:nvSpPr>
          <p:cNvPr id="5" name="Footer Placeholder 4">
            <a:extLst>
              <a:ext uri="{FF2B5EF4-FFF2-40B4-BE49-F238E27FC236}">
                <a16:creationId xmlns:a16="http://schemas.microsoft.com/office/drawing/2014/main" id="{5C9DA981-3917-48DC-9597-26CB98D02F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9D53769-B603-4D3A-BD9F-47F7BF86E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8A7CF-1FD2-4A81-A448-0EE1303B603A}" type="slidenum">
              <a:rPr lang="en-US" smtClean="0"/>
              <a:t>‹#›</a:t>
            </a:fld>
            <a:endParaRPr lang="en-US" dirty="0"/>
          </a:p>
        </p:txBody>
      </p:sp>
    </p:spTree>
    <p:extLst>
      <p:ext uri="{BB962C8B-B14F-4D97-AF65-F5344CB8AC3E}">
        <p14:creationId xmlns:p14="http://schemas.microsoft.com/office/powerpoint/2010/main" val="2406539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www.health.ny.gov/regulations/regulatory_modernization_initiativ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YSOO_DOH_rgb.jpg">
            <a:extLst>
              <a:ext uri="{FF2B5EF4-FFF2-40B4-BE49-F238E27FC236}">
                <a16:creationId xmlns:a16="http://schemas.microsoft.com/office/drawing/2014/main" id="{E3B1A38C-CC91-4C1B-A539-563F8C736F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61950"/>
            <a:ext cx="3603190" cy="810768"/>
          </a:xfrm>
          <a:prstGeom prst="rect">
            <a:avLst/>
          </a:prstGeom>
        </p:spPr>
      </p:pic>
      <p:sp>
        <p:nvSpPr>
          <p:cNvPr id="7" name="Rectangle 6">
            <a:extLst>
              <a:ext uri="{FF2B5EF4-FFF2-40B4-BE49-F238E27FC236}">
                <a16:creationId xmlns:a16="http://schemas.microsoft.com/office/drawing/2014/main" id="{F91C1D02-47EA-47DE-8553-C70F047B8B40}"/>
              </a:ext>
            </a:extLst>
          </p:cNvPr>
          <p:cNvSpPr/>
          <p:nvPr/>
        </p:nvSpPr>
        <p:spPr>
          <a:xfrm>
            <a:off x="0" y="4935682"/>
            <a:ext cx="12192000" cy="11733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DFD4A84-33AD-488D-B081-EFAA0BDB374A}"/>
              </a:ext>
            </a:extLst>
          </p:cNvPr>
          <p:cNvSpPr/>
          <p:nvPr/>
        </p:nvSpPr>
        <p:spPr>
          <a:xfrm>
            <a:off x="0" y="5053012"/>
            <a:ext cx="12192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1">
            <a:extLst>
              <a:ext uri="{FF2B5EF4-FFF2-40B4-BE49-F238E27FC236}">
                <a16:creationId xmlns:a16="http://schemas.microsoft.com/office/drawing/2014/main" id="{0C1934A0-B1C6-463C-BBEE-5205B5ED0F55}"/>
              </a:ext>
            </a:extLst>
          </p:cNvPr>
          <p:cNvSpPr txBox="1">
            <a:spLocks/>
          </p:cNvSpPr>
          <p:nvPr/>
        </p:nvSpPr>
        <p:spPr>
          <a:xfrm>
            <a:off x="533400" y="5187462"/>
            <a:ext cx="2051538" cy="380297"/>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t>November 29, 2018</a:t>
            </a:r>
            <a:endParaRPr lang="en-US" sz="1600" dirty="0">
              <a:solidFill>
                <a:schemeClr val="bg1"/>
              </a:solidFill>
            </a:endParaRPr>
          </a:p>
        </p:txBody>
      </p:sp>
      <p:sp>
        <p:nvSpPr>
          <p:cNvPr id="10" name="TextBox 9">
            <a:extLst>
              <a:ext uri="{FF2B5EF4-FFF2-40B4-BE49-F238E27FC236}">
                <a16:creationId xmlns:a16="http://schemas.microsoft.com/office/drawing/2014/main" id="{A0C8DAA3-3970-4108-9683-564973A8DA89}"/>
              </a:ext>
            </a:extLst>
          </p:cNvPr>
          <p:cNvSpPr txBox="1"/>
          <p:nvPr/>
        </p:nvSpPr>
        <p:spPr>
          <a:xfrm>
            <a:off x="72736" y="1828799"/>
            <a:ext cx="12043064" cy="3785652"/>
          </a:xfrm>
          <a:prstGeom prst="rect">
            <a:avLst/>
          </a:prstGeom>
          <a:noFill/>
        </p:spPr>
        <p:txBody>
          <a:bodyPr wrap="square" rtlCol="0">
            <a:spAutoFit/>
          </a:bodyPr>
          <a:lstStyle/>
          <a:p>
            <a:pPr algn="ctr"/>
            <a:r>
              <a:rPr lang="en-US" sz="4000" dirty="0"/>
              <a:t>PRESENTATION TO PHHPC PLANNING COMMITTEE</a:t>
            </a:r>
          </a:p>
          <a:p>
            <a:pPr algn="ctr"/>
            <a:endParaRPr lang="en-US" sz="4000" dirty="0"/>
          </a:p>
          <a:p>
            <a:pPr algn="ctr"/>
            <a:r>
              <a:rPr lang="en-US" sz="4000" dirty="0"/>
              <a:t>RMI CARDIAC SERVICES WORKGROUP </a:t>
            </a:r>
          </a:p>
          <a:p>
            <a:pPr algn="ctr"/>
            <a:r>
              <a:rPr lang="en-US" sz="4000" dirty="0"/>
              <a:t>PROPOSED REGULATORY CHANGES: </a:t>
            </a:r>
          </a:p>
          <a:p>
            <a:pPr algn="ctr"/>
            <a:r>
              <a:rPr lang="en-US" sz="4000" dirty="0"/>
              <a:t>CARDIAC PCI SERVICES</a:t>
            </a:r>
          </a:p>
          <a:p>
            <a:pPr algn="ctr"/>
            <a:endParaRPr lang="en-US" sz="4000" dirty="0"/>
          </a:p>
        </p:txBody>
      </p:sp>
    </p:spTree>
    <p:extLst>
      <p:ext uri="{BB962C8B-B14F-4D97-AF65-F5344CB8AC3E}">
        <p14:creationId xmlns:p14="http://schemas.microsoft.com/office/powerpoint/2010/main" val="3223235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10</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lvl="0"/>
            <a:r>
              <a:rPr lang="en-US" sz="1400" b="1">
                <a:solidFill>
                  <a:schemeClr val="bg1"/>
                </a:solidFill>
                <a:latin typeface="Arial" panose="020B0604020202020204" pitchFamily="34" charset="0"/>
              </a:rPr>
              <a:t>November 29, 2018,  PHHPC Planning Committee, Proposed Regulatory changes:  Cardiac PCI Services </a:t>
            </a:r>
            <a:endParaRPr lang="en-US" sz="1400" b="1" dirty="0">
              <a:solidFill>
                <a:schemeClr val="bg1"/>
              </a:solidFill>
              <a:latin typeface="Arial" panose="020B0604020202020204" pitchFamily="34" charset="0"/>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00955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739773"/>
            <a:ext cx="11720945" cy="5632311"/>
          </a:xfrm>
          <a:prstGeom prst="rect">
            <a:avLst/>
          </a:prstGeom>
          <a:noFill/>
        </p:spPr>
        <p:txBody>
          <a:bodyPr wrap="square" rtlCol="0">
            <a:spAutoFit/>
          </a:bodyPr>
          <a:lstStyle/>
          <a:p>
            <a:pPr algn="ctr"/>
            <a:r>
              <a:rPr lang="en-US" sz="3000" b="1" dirty="0"/>
              <a:t>Proposed Cardiac PCI Regulations</a:t>
            </a:r>
            <a:endParaRPr lang="en-US" sz="2200" dirty="0"/>
          </a:p>
          <a:p>
            <a:endParaRPr lang="en-US" sz="2200" dirty="0"/>
          </a:p>
          <a:p>
            <a:pPr marL="342900" indent="-342900">
              <a:buFont typeface="Wingdings" panose="05000000000000000000" pitchFamily="2" charset="2"/>
              <a:buChar char="Ø"/>
            </a:pPr>
            <a:r>
              <a:rPr lang="en-US" sz="2200" dirty="0"/>
              <a:t>In Section  405.29,  keep minimum workload volume that PCI Centers must maintain 150 PCI procedures per year including at least 36 emergency cases, but replace requirement that if not met, the facility must surrender its operating certificate or have it revoked, with a requirement that the facility be closely monitored for quality outcomes.</a:t>
            </a:r>
          </a:p>
          <a:p>
            <a:endParaRPr lang="en-US" sz="2200" dirty="0"/>
          </a:p>
          <a:p>
            <a:pPr marL="342900" indent="-342900">
              <a:buFont typeface="Wingdings" panose="05000000000000000000" pitchFamily="2" charset="2"/>
              <a:buChar char="Ø"/>
            </a:pPr>
            <a:r>
              <a:rPr lang="en-US" sz="2200" dirty="0"/>
              <a:t>Eliminate requirement that PCI Centers with annual volume between 300 and 400 PCI procedures shall undergo a review by the Department to evaluate the appropriateness and quality of care.</a:t>
            </a:r>
            <a:br>
              <a:rPr lang="en-US" sz="2200" dirty="0"/>
            </a:br>
            <a:endParaRPr lang="en-US" sz="2200" dirty="0"/>
          </a:p>
          <a:p>
            <a:pPr marL="342900" indent="-342900">
              <a:buFont typeface="Wingdings" panose="05000000000000000000" pitchFamily="2" charset="2"/>
              <a:buChar char="Ø"/>
            </a:pPr>
            <a:r>
              <a:rPr lang="en-US" sz="2200" dirty="0"/>
              <a:t>Eliminate current regulations that require a PCI Center with annual volume between 150 and 300 cases a year to procure the services of an independent physician consultant.</a:t>
            </a:r>
          </a:p>
          <a:p>
            <a:pPr marL="342900" indent="-342900">
              <a:buFont typeface="Wingdings" panose="05000000000000000000" pitchFamily="2" charset="2"/>
              <a:buChar char="Ø"/>
            </a:pPr>
            <a:endParaRPr lang="en-US" sz="2200" dirty="0"/>
          </a:p>
          <a:p>
            <a:pPr marL="342900" indent="-342900">
              <a:buFont typeface="Wingdings" panose="05000000000000000000" pitchFamily="2" charset="2"/>
              <a:buChar char="Ø"/>
            </a:pPr>
            <a:r>
              <a:rPr lang="en-US" sz="2200" dirty="0"/>
              <a:t>Keep requirement that priority consideration be given to applicants that </a:t>
            </a:r>
          </a:p>
          <a:p>
            <a:r>
              <a:rPr lang="en-US" sz="2200" dirty="0"/>
              <a:t>      agree to serve medically indigent patients regardless of payment.</a:t>
            </a:r>
          </a:p>
          <a:p>
            <a:endParaRPr lang="en-US" sz="2200" dirty="0"/>
          </a:p>
        </p:txBody>
      </p:sp>
    </p:spTree>
    <p:extLst>
      <p:ext uri="{BB962C8B-B14F-4D97-AF65-F5344CB8AC3E}">
        <p14:creationId xmlns:p14="http://schemas.microsoft.com/office/powerpoint/2010/main" val="2270940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11</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76875" y="93516"/>
            <a:ext cx="12192000" cy="477983"/>
          </a:xfrm>
          <a:prstGeom prst="rect">
            <a:avLst/>
          </a:prstGeom>
          <a:solidFill>
            <a:srgbClr val="002D73"/>
          </a:solidFill>
          <a:ln w="25400" cap="flat" cmpd="sng" algn="ctr">
            <a:noFill/>
            <a:prstDash val="solid"/>
          </a:ln>
          <a:effectLst/>
        </p:spPr>
        <p:txBody>
          <a:bodyPr rtlCol="0" anchor="ctr"/>
          <a:lstStyle/>
          <a:p>
            <a:pPr lvl="0"/>
            <a:r>
              <a:rPr lang="en-US" sz="1400" b="1">
                <a:solidFill>
                  <a:schemeClr val="bg1"/>
                </a:solidFill>
                <a:latin typeface="Arial" panose="020B0604020202020204" pitchFamily="34" charset="0"/>
              </a:rPr>
              <a:t>November 29, 2018,  PHHPC Planning Committee, Proposed Regulatory changes:  Cardiac PCI Services </a:t>
            </a:r>
            <a:endParaRPr lang="en-US" sz="1400" b="1" dirty="0">
              <a:solidFill>
                <a:schemeClr val="bg1"/>
              </a:solidFill>
              <a:latin typeface="Arial" panose="020B0604020202020204" pitchFamily="34" charset="0"/>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400" y="88105"/>
            <a:ext cx="10965366"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602671"/>
            <a:ext cx="11874698" cy="5816977"/>
          </a:xfrm>
          <a:prstGeom prst="rect">
            <a:avLst/>
          </a:prstGeom>
          <a:noFill/>
        </p:spPr>
        <p:txBody>
          <a:bodyPr wrap="square" rtlCol="0">
            <a:spAutoFit/>
          </a:bodyPr>
          <a:lstStyle/>
          <a:p>
            <a:pPr lvl="0"/>
            <a:r>
              <a:rPr lang="en-US" sz="1200" b="1" dirty="0"/>
              <a:t>                                           </a:t>
            </a:r>
            <a:r>
              <a:rPr lang="en-US" sz="3000" b="1" dirty="0"/>
              <a:t>        Proposed Timeline for Cardiac PCI Regulatory Change </a:t>
            </a:r>
          </a:p>
          <a:p>
            <a:pPr lvl="0"/>
            <a:endParaRPr lang="en-US" sz="1200" b="1" dirty="0"/>
          </a:p>
          <a:p>
            <a:pPr marL="342900" lvl="0" indent="-342900">
              <a:buFont typeface="Wingdings" panose="05000000000000000000" pitchFamily="2" charset="2"/>
              <a:buChar char="Ø"/>
            </a:pPr>
            <a:r>
              <a:rPr lang="en-US" sz="2200" dirty="0"/>
              <a:t>PHHPC Planning Committee Input on proposed changes to Cardiac PCI regulations:   November 2018</a:t>
            </a:r>
            <a:br>
              <a:rPr lang="en-US" sz="2200" dirty="0"/>
            </a:br>
            <a:endParaRPr lang="en-US" sz="2200" dirty="0"/>
          </a:p>
          <a:p>
            <a:pPr marL="342900" lvl="0" indent="-342900">
              <a:buFont typeface="Wingdings" panose="05000000000000000000" pitchFamily="2" charset="2"/>
              <a:buChar char="Ø"/>
            </a:pPr>
            <a:r>
              <a:rPr lang="en-US" sz="2200" dirty="0"/>
              <a:t>Publish the revised Cardiac PCI Services regulations:   by February 2018</a:t>
            </a:r>
            <a:br>
              <a:rPr lang="en-US" sz="2200" dirty="0"/>
            </a:br>
            <a:endParaRPr lang="en-US" sz="2200" dirty="0"/>
          </a:p>
          <a:p>
            <a:pPr marL="342900" lvl="0" indent="-342900">
              <a:buFont typeface="Wingdings" panose="05000000000000000000" pitchFamily="2" charset="2"/>
              <a:buChar char="Ø"/>
            </a:pPr>
            <a:r>
              <a:rPr lang="en-US" sz="2200" dirty="0"/>
              <a:t>Public Comment Period 60 days:   February 2018 –March 2019</a:t>
            </a:r>
            <a:br>
              <a:rPr lang="en-US" sz="2200" dirty="0"/>
            </a:br>
            <a:endParaRPr lang="en-US" sz="2200" dirty="0"/>
          </a:p>
          <a:p>
            <a:pPr marL="342900" lvl="0" indent="-342900">
              <a:buFont typeface="Wingdings" panose="05000000000000000000" pitchFamily="2" charset="2"/>
              <a:buChar char="Ø"/>
            </a:pPr>
            <a:r>
              <a:rPr lang="en-US" sz="2200" dirty="0"/>
              <a:t>PHHPC Codes Committee for Information and Discussion:  February 2018</a:t>
            </a:r>
            <a:br>
              <a:rPr lang="en-US" sz="2200" dirty="0"/>
            </a:br>
            <a:endParaRPr lang="en-US" sz="2200" dirty="0"/>
          </a:p>
          <a:p>
            <a:pPr marL="342900" lvl="0" indent="-342900">
              <a:buFont typeface="Wingdings" panose="05000000000000000000" pitchFamily="2" charset="2"/>
              <a:buChar char="Ø"/>
            </a:pPr>
            <a:r>
              <a:rPr lang="en-US" sz="2200" dirty="0"/>
              <a:t>PHHPC Codes Committee for Adoption:   April 2019</a:t>
            </a:r>
            <a:br>
              <a:rPr lang="en-US" sz="2200" dirty="0"/>
            </a:br>
            <a:br>
              <a:rPr lang="en-US" sz="2200" dirty="0"/>
            </a:br>
            <a:endParaRPr lang="en-US" sz="2200" dirty="0"/>
          </a:p>
          <a:p>
            <a:pPr marL="457200" lvl="0" indent="-457200">
              <a:buFont typeface="Wingdings" panose="05000000000000000000" pitchFamily="2" charset="2"/>
              <a:buChar char="Ø"/>
            </a:pPr>
            <a:endParaRPr lang="en-US" sz="2200" b="1" dirty="0"/>
          </a:p>
          <a:p>
            <a:pPr marL="457200" lvl="0" indent="-457200">
              <a:buFont typeface="Wingdings" panose="05000000000000000000" pitchFamily="2" charset="2"/>
              <a:buChar char="Ø"/>
            </a:pPr>
            <a:endParaRPr lang="en-US" sz="2200" b="1" dirty="0"/>
          </a:p>
          <a:p>
            <a:pPr marL="457200" lvl="0" indent="-457200">
              <a:buFont typeface="Wingdings" panose="05000000000000000000" pitchFamily="2" charset="2"/>
              <a:buChar char="Ø"/>
            </a:pPr>
            <a:endParaRPr lang="en-US" sz="2200" b="1" dirty="0"/>
          </a:p>
        </p:txBody>
      </p:sp>
    </p:spTree>
    <p:extLst>
      <p:ext uri="{BB962C8B-B14F-4D97-AF65-F5344CB8AC3E}">
        <p14:creationId xmlns:p14="http://schemas.microsoft.com/office/powerpoint/2010/main" val="840621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12</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lvl="0"/>
            <a:r>
              <a:rPr lang="en-US" sz="1400" b="1">
                <a:solidFill>
                  <a:schemeClr val="bg1"/>
                </a:solidFill>
                <a:latin typeface="Arial" panose="020B0604020202020204" pitchFamily="34" charset="0"/>
              </a:rPr>
              <a:t>November 29, 2018,  PHHPC Planning Committee, Proposed Regulatory changes:  Cardiac PCI Services </a:t>
            </a:r>
            <a:endParaRPr lang="en-US" sz="1400" b="1" dirty="0">
              <a:solidFill>
                <a:schemeClr val="bg1"/>
              </a:solidFill>
              <a:latin typeface="Arial" panose="020B0604020202020204" pitchFamily="34" charset="0"/>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400" y="88105"/>
            <a:ext cx="10965366"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602671"/>
            <a:ext cx="11874698" cy="4524315"/>
          </a:xfrm>
          <a:prstGeom prst="rect">
            <a:avLst/>
          </a:prstGeom>
          <a:noFill/>
        </p:spPr>
        <p:txBody>
          <a:bodyPr wrap="square" rtlCol="0">
            <a:spAutoFit/>
          </a:bodyPr>
          <a:lstStyle/>
          <a:p>
            <a:pPr lvl="0"/>
            <a:r>
              <a:rPr lang="en-US" sz="1200" b="1" dirty="0"/>
              <a:t>                                        </a:t>
            </a:r>
            <a:r>
              <a:rPr lang="en-US" sz="3000" b="1" dirty="0"/>
              <a:t>              Questions and Answers / References </a:t>
            </a:r>
          </a:p>
          <a:p>
            <a:pPr lvl="0"/>
            <a:r>
              <a:rPr lang="en-US" sz="3000" b="1" dirty="0"/>
              <a:t>    </a:t>
            </a:r>
          </a:p>
          <a:p>
            <a:pPr marL="342900" lvl="0" indent="-342900">
              <a:buFont typeface="Wingdings" panose="05000000000000000000" pitchFamily="2" charset="2"/>
              <a:buChar char="Ø"/>
            </a:pPr>
            <a:r>
              <a:rPr lang="en-US" sz="2200" dirty="0"/>
              <a:t>Public Health Law 2802 and </a:t>
            </a:r>
            <a:r>
              <a:rPr lang="en-US" sz="2000" dirty="0"/>
              <a:t>10 NYCRR Section 709.14 and 405.2</a:t>
            </a:r>
            <a:endParaRPr lang="en-US" sz="2200" dirty="0"/>
          </a:p>
          <a:p>
            <a:pPr marL="342900" lvl="0" indent="-342900">
              <a:buFont typeface="Wingdings" panose="05000000000000000000" pitchFamily="2" charset="2"/>
              <a:buChar char="Ø"/>
            </a:pPr>
            <a:endParaRPr lang="en-US" sz="3000" b="1" dirty="0"/>
          </a:p>
          <a:p>
            <a:pPr marL="342900" lvl="0" indent="-342900">
              <a:buFont typeface="Wingdings" panose="05000000000000000000" pitchFamily="2" charset="2"/>
              <a:buChar char="Ø"/>
            </a:pPr>
            <a:r>
              <a:rPr lang="en-US" sz="2200" dirty="0"/>
              <a:t>Regulatory Modernization Initiative (RMI)  Report 2017 and Cardiac Services Workgroup Materials </a:t>
            </a:r>
            <a:r>
              <a:rPr lang="en-US" sz="2200" dirty="0">
                <a:hlinkClick r:id="rId4"/>
              </a:rPr>
              <a:t>https://www.health.ny.gov/regulations/regulatory_modernization_initiative</a:t>
            </a:r>
            <a:endParaRPr lang="en-US" sz="2200" dirty="0"/>
          </a:p>
          <a:p>
            <a:pPr marL="342900" lvl="0" indent="-342900">
              <a:buFont typeface="Wingdings" panose="05000000000000000000" pitchFamily="2" charset="2"/>
              <a:buChar char="Ø"/>
            </a:pPr>
            <a:endParaRPr lang="en-US" sz="2200" dirty="0"/>
          </a:p>
          <a:p>
            <a:pPr lvl="1"/>
            <a:br>
              <a:rPr lang="en-US" sz="2200" dirty="0"/>
            </a:br>
            <a:endParaRPr lang="en-US" sz="2200" dirty="0"/>
          </a:p>
          <a:p>
            <a:pPr marL="342900" lvl="0" indent="-342900">
              <a:buFont typeface="Wingdings" panose="05000000000000000000" pitchFamily="2" charset="2"/>
              <a:buChar char="Ø"/>
            </a:pPr>
            <a:endParaRPr lang="en-US" sz="2200" b="1" dirty="0"/>
          </a:p>
          <a:p>
            <a:pPr marL="457200" lvl="0" indent="-457200">
              <a:buFont typeface="Wingdings" panose="05000000000000000000" pitchFamily="2" charset="2"/>
              <a:buChar char="Ø"/>
            </a:pPr>
            <a:endParaRPr lang="en-US" sz="2200" b="1" dirty="0"/>
          </a:p>
          <a:p>
            <a:pPr marL="457200" lvl="0" indent="-457200">
              <a:buFont typeface="Wingdings" panose="05000000000000000000" pitchFamily="2" charset="2"/>
              <a:buChar char="Ø"/>
            </a:pPr>
            <a:endParaRPr lang="en-US" sz="2200" b="1" dirty="0"/>
          </a:p>
        </p:txBody>
      </p:sp>
    </p:spTree>
    <p:extLst>
      <p:ext uri="{BB962C8B-B14F-4D97-AF65-F5344CB8AC3E}">
        <p14:creationId xmlns:p14="http://schemas.microsoft.com/office/powerpoint/2010/main" val="1305861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2</a:t>
            </a:fld>
            <a:endParaRPr lang="en-US" dirty="0"/>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18040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7" y="739773"/>
            <a:ext cx="11338580" cy="6340197"/>
          </a:xfrm>
          <a:prstGeom prst="rect">
            <a:avLst/>
          </a:prstGeom>
          <a:noFill/>
        </p:spPr>
        <p:txBody>
          <a:bodyPr wrap="square" rtlCol="0">
            <a:spAutoFit/>
          </a:bodyPr>
          <a:lstStyle/>
          <a:p>
            <a:pPr algn="ctr"/>
            <a:r>
              <a:rPr lang="en-US" sz="3000" b="1" dirty="0"/>
              <a:t>Overview of Cardiac Services RMI Workgroup</a:t>
            </a:r>
          </a:p>
          <a:p>
            <a:pPr algn="ctr"/>
            <a:endParaRPr lang="en-US" sz="3000" b="1" dirty="0"/>
          </a:p>
          <a:p>
            <a:pPr marL="342900" lvl="0" indent="-342900">
              <a:buFont typeface="Wingdings" panose="05000000000000000000" pitchFamily="2" charset="2"/>
              <a:buChar char="Ø"/>
            </a:pPr>
            <a:r>
              <a:rPr lang="en-US" sz="2200" dirty="0"/>
              <a:t>The Certificate of Need (CON) regulations for Percutaneous Coronary  Intervention (PCI) are based on the premise that a minimum volume of procedures at a specific hospital location is necessary to ensure quality.</a:t>
            </a:r>
          </a:p>
          <a:p>
            <a:pPr marL="342900" lvl="0" indent="-342900">
              <a:buFont typeface="Wingdings" panose="05000000000000000000" pitchFamily="2" charset="2"/>
              <a:buChar char="Ø"/>
            </a:pPr>
            <a:endParaRPr lang="en-US" sz="2200" dirty="0"/>
          </a:p>
          <a:p>
            <a:pPr marL="342900" lvl="0" indent="-342900">
              <a:buFont typeface="Wingdings" panose="05000000000000000000" pitchFamily="2" charset="2"/>
              <a:buChar char="Ø"/>
            </a:pPr>
            <a:r>
              <a:rPr lang="en-US" sz="2200" dirty="0"/>
              <a:t>Since these regulations were first promulgated, significant advances in technology  and medical practice have made PCI procedures safer.</a:t>
            </a:r>
          </a:p>
          <a:p>
            <a:pPr marL="342900" lvl="0" indent="-342900">
              <a:buFont typeface="Wingdings" panose="05000000000000000000" pitchFamily="2" charset="2"/>
              <a:buChar char="Ø"/>
            </a:pPr>
            <a:endParaRPr lang="en-US" sz="2200" dirty="0"/>
          </a:p>
          <a:p>
            <a:pPr marL="342900" lvl="0" indent="-342900">
              <a:buFont typeface="Wingdings" panose="05000000000000000000" pitchFamily="2" charset="2"/>
              <a:buChar char="Ø"/>
            </a:pPr>
            <a:r>
              <a:rPr lang="en-US" sz="2200" dirty="0"/>
              <a:t>Also, community hospitals are increasingly becoming part of integrated regional health care systems that are anchored by large academic medical centers</a:t>
            </a:r>
          </a:p>
          <a:p>
            <a:pPr marL="342900" lvl="0" indent="-342900">
              <a:buFont typeface="Wingdings" panose="05000000000000000000" pitchFamily="2" charset="2"/>
              <a:buChar char="Ø"/>
            </a:pPr>
            <a:endParaRPr lang="en-US" sz="2200" dirty="0"/>
          </a:p>
          <a:p>
            <a:pPr marL="342900" lvl="0" indent="-342900">
              <a:buFont typeface="Wingdings" panose="05000000000000000000" pitchFamily="2" charset="2"/>
              <a:buChar char="Ø"/>
            </a:pPr>
            <a:r>
              <a:rPr lang="en-US" sz="2200" dirty="0"/>
              <a:t>These factors are increasing the potential for expanded access to quality cardiac care in urban and rural communities throughout the State.</a:t>
            </a:r>
            <a:br>
              <a:rPr lang="en-US" sz="2400" dirty="0"/>
            </a:br>
            <a:endParaRPr lang="en-US" sz="2400" dirty="0"/>
          </a:p>
          <a:p>
            <a:pPr marL="342900" indent="-342900">
              <a:buFont typeface="Wingdings" panose="05000000000000000000" pitchFamily="2" charset="2"/>
              <a:buChar char="Ø"/>
            </a:pPr>
            <a:endParaRPr lang="en-US" sz="2400" dirty="0"/>
          </a:p>
          <a:p>
            <a:pPr lvl="0"/>
            <a:br>
              <a:rPr lang="en-US" sz="1600" dirty="0"/>
            </a:br>
            <a:endParaRPr lang="en-US" dirty="0"/>
          </a:p>
        </p:txBody>
      </p:sp>
      <p:sp>
        <p:nvSpPr>
          <p:cNvPr id="11" name="Rectangle 10">
            <a:extLst>
              <a:ext uri="{FF2B5EF4-FFF2-40B4-BE49-F238E27FC236}">
                <a16:creationId xmlns:a16="http://schemas.microsoft.com/office/drawing/2014/main" id="{D0CCEA1D-207A-417E-9B15-80EC9D577497}"/>
              </a:ext>
            </a:extLst>
          </p:cNvPr>
          <p:cNvSpPr/>
          <p:nvPr/>
        </p:nvSpPr>
        <p:spPr>
          <a:xfrm>
            <a:off x="152399" y="-102467"/>
            <a:ext cx="12192000" cy="477983"/>
          </a:xfrm>
          <a:prstGeom prst="rect">
            <a:avLst/>
          </a:prstGeom>
          <a:solidFill>
            <a:srgbClr val="002D73"/>
          </a:solidFill>
          <a:ln w="25400" cap="flat" cmpd="sng" algn="ctr">
            <a:noFill/>
            <a:prstDash val="solid"/>
          </a:ln>
          <a:effectLst/>
        </p:spPr>
        <p:txBody>
          <a:bodyPr rtlCol="0" anchor="ctr"/>
          <a:lstStyle/>
          <a:p>
            <a:pPr lvl="0"/>
            <a:r>
              <a:rPr lang="en-US" sz="1400" b="1">
                <a:solidFill>
                  <a:schemeClr val="bg1"/>
                </a:solidFill>
                <a:latin typeface="Arial" panose="020B0604020202020204" pitchFamily="34" charset="0"/>
              </a:rPr>
              <a:t>November 29, 2018,  PHHPC Planning Committee, Proposed Regulatory changes:  Cardiac PCI Services </a:t>
            </a:r>
            <a:endParaRPr lang="en-US" sz="1400" b="1" dirty="0">
              <a:solidFill>
                <a:schemeClr val="bg1"/>
              </a:solidFill>
              <a:latin typeface="Arial" panose="020B0604020202020204" pitchFamily="34" charset="0"/>
            </a:endParaRPr>
          </a:p>
        </p:txBody>
      </p:sp>
    </p:spTree>
    <p:extLst>
      <p:ext uri="{BB962C8B-B14F-4D97-AF65-F5344CB8AC3E}">
        <p14:creationId xmlns:p14="http://schemas.microsoft.com/office/powerpoint/2010/main" val="2360116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3</a:t>
            </a:fld>
            <a:endParaRPr lang="en-US" dirty="0"/>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18040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7" y="739773"/>
            <a:ext cx="11338580" cy="7448193"/>
          </a:xfrm>
          <a:prstGeom prst="rect">
            <a:avLst/>
          </a:prstGeom>
          <a:noFill/>
        </p:spPr>
        <p:txBody>
          <a:bodyPr wrap="square" rtlCol="0">
            <a:spAutoFit/>
          </a:bodyPr>
          <a:lstStyle/>
          <a:p>
            <a:pPr algn="ctr"/>
            <a:r>
              <a:rPr lang="en-US" sz="3000" b="1" dirty="0"/>
              <a:t>Overview of Cardiac Services RMI Workgroup </a:t>
            </a:r>
          </a:p>
          <a:p>
            <a:pPr algn="ctr"/>
            <a:endParaRPr lang="en-US" sz="1200" dirty="0"/>
          </a:p>
          <a:p>
            <a:pPr marL="342900" lvl="0" indent="-342900">
              <a:buFont typeface="Wingdings" panose="05000000000000000000" pitchFamily="2" charset="2"/>
              <a:buChar char="Ø"/>
            </a:pPr>
            <a:r>
              <a:rPr lang="en-US" sz="2200" dirty="0"/>
              <a:t>Workgroup Charge:   To update the CON process for Cardiac PCI services to recognize new systems of care, while safeguarding the safety and quality of services.</a:t>
            </a:r>
          </a:p>
          <a:p>
            <a:pPr lvl="0"/>
            <a:endParaRPr lang="en-US" sz="2200" dirty="0"/>
          </a:p>
          <a:p>
            <a:pPr marL="342900" lvl="0" indent="-342900">
              <a:buFont typeface="Wingdings" panose="05000000000000000000" pitchFamily="2" charset="2"/>
              <a:buChar char="Ø"/>
            </a:pPr>
            <a:r>
              <a:rPr lang="en-US" sz="2200" dirty="0"/>
              <a:t>Workgroup Goal:  To ensure patients can access high quality cardiac PCI programs, particularly in emergency situations,  as conveniently as possible. </a:t>
            </a:r>
            <a:br>
              <a:rPr lang="en-US" sz="2200" dirty="0"/>
            </a:br>
            <a:endParaRPr lang="en-US" sz="2200" dirty="0"/>
          </a:p>
          <a:p>
            <a:pPr marL="342900" lvl="0" indent="-342900">
              <a:buFont typeface="Wingdings" panose="05000000000000000000" pitchFamily="2" charset="2"/>
              <a:buChar char="Ø"/>
            </a:pPr>
            <a:r>
              <a:rPr lang="en-US" sz="2200" dirty="0"/>
              <a:t>Workgroup Members:  Cardiac Advisory Committee members, representatives of payors, major NYS Health Systems , Medical Society of State of NY,  NYS Society of PAs, Nurse Practitioner Association of NYS, NYS Board of Nursing, Healthcare provider associations, and Department staff. </a:t>
            </a:r>
            <a:br>
              <a:rPr lang="en-US" sz="2200" dirty="0"/>
            </a:br>
            <a:endParaRPr lang="en-US" sz="2200" dirty="0"/>
          </a:p>
          <a:p>
            <a:pPr marL="342900" lvl="0" indent="-342900">
              <a:buFont typeface="Wingdings" panose="05000000000000000000" pitchFamily="2" charset="2"/>
              <a:buChar char="Ø"/>
            </a:pPr>
            <a:r>
              <a:rPr lang="en-US" sz="2200" dirty="0"/>
              <a:t>Workgroup met on October 16, 2017 in Albany and November 8, 2017 in NYC </a:t>
            </a:r>
          </a:p>
          <a:p>
            <a:pPr marL="342900" lvl="0" indent="-342900">
              <a:buFont typeface="Wingdings" panose="05000000000000000000" pitchFamily="2" charset="2"/>
              <a:buChar char="Ø"/>
            </a:pPr>
            <a:endParaRPr lang="en-US" sz="2200" dirty="0"/>
          </a:p>
          <a:p>
            <a:pPr marL="342900" lvl="0" indent="-342900">
              <a:buFont typeface="Wingdings" panose="05000000000000000000" pitchFamily="2" charset="2"/>
              <a:buChar char="Ø"/>
            </a:pPr>
            <a:r>
              <a:rPr lang="en-US" sz="2200" dirty="0"/>
              <a:t>RMI Recommendations published in report issued in February 2018.</a:t>
            </a:r>
            <a:br>
              <a:rPr lang="en-US" sz="2200" dirty="0"/>
            </a:br>
            <a:endParaRPr lang="en-US" sz="2200" dirty="0"/>
          </a:p>
          <a:p>
            <a:br>
              <a:rPr lang="en-US" sz="2400" dirty="0"/>
            </a:br>
            <a:endParaRPr lang="en-US" sz="2400" dirty="0"/>
          </a:p>
          <a:p>
            <a:pPr marL="342900" indent="-342900">
              <a:buFont typeface="Wingdings" panose="05000000000000000000" pitchFamily="2" charset="2"/>
              <a:buChar char="Ø"/>
            </a:pPr>
            <a:endParaRPr lang="en-US" sz="2400" dirty="0"/>
          </a:p>
          <a:p>
            <a:pPr lvl="0"/>
            <a:br>
              <a:rPr lang="en-US" sz="1600" dirty="0"/>
            </a:br>
            <a:endParaRPr lang="en-US" dirty="0"/>
          </a:p>
        </p:txBody>
      </p:sp>
      <p:sp>
        <p:nvSpPr>
          <p:cNvPr id="11" name="Rectangle 10">
            <a:extLst>
              <a:ext uri="{FF2B5EF4-FFF2-40B4-BE49-F238E27FC236}">
                <a16:creationId xmlns:a16="http://schemas.microsoft.com/office/drawing/2014/main" id="{D0CCEA1D-207A-417E-9B15-80EC9D577497}"/>
              </a:ext>
            </a:extLst>
          </p:cNvPr>
          <p:cNvSpPr/>
          <p:nvPr/>
        </p:nvSpPr>
        <p:spPr>
          <a:xfrm>
            <a:off x="152399" y="-102467"/>
            <a:ext cx="12192000" cy="477983"/>
          </a:xfrm>
          <a:prstGeom prst="rect">
            <a:avLst/>
          </a:prstGeom>
          <a:solidFill>
            <a:srgbClr val="002D73"/>
          </a:solidFill>
          <a:ln w="25400" cap="flat" cmpd="sng" algn="ctr">
            <a:noFill/>
            <a:prstDash val="solid"/>
          </a:ln>
          <a:effectLst/>
        </p:spPr>
        <p:txBody>
          <a:bodyPr rtlCol="0" anchor="ctr"/>
          <a:lstStyle/>
          <a:p>
            <a:pPr lvl="0"/>
            <a:r>
              <a:rPr lang="en-US" sz="1400" b="1" dirty="0">
                <a:solidFill>
                  <a:schemeClr val="bg1"/>
                </a:solidFill>
                <a:latin typeface="Arial" panose="020B0604020202020204" pitchFamily="34" charset="0"/>
              </a:rPr>
              <a:t>November 29, 2018,  PHHPC Planning Committee, Proposed Regulatory changes:  Cardiac PCI Services </a:t>
            </a:r>
          </a:p>
        </p:txBody>
      </p:sp>
    </p:spTree>
    <p:extLst>
      <p:ext uri="{BB962C8B-B14F-4D97-AF65-F5344CB8AC3E}">
        <p14:creationId xmlns:p14="http://schemas.microsoft.com/office/powerpoint/2010/main" val="210166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4</a:t>
            </a:fld>
            <a:endParaRPr lang="en-US" dirty="0"/>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18040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578249"/>
            <a:ext cx="11720943" cy="5693866"/>
          </a:xfrm>
          <a:prstGeom prst="rect">
            <a:avLst/>
          </a:prstGeom>
          <a:noFill/>
        </p:spPr>
        <p:txBody>
          <a:bodyPr wrap="square" rtlCol="0">
            <a:spAutoFit/>
          </a:bodyPr>
          <a:lstStyle/>
          <a:p>
            <a:pPr algn="ctr"/>
            <a:r>
              <a:rPr lang="en-US" sz="3000" b="1" dirty="0"/>
              <a:t>Review of Existing CON Regulations for Cardiac PCI Services </a:t>
            </a:r>
          </a:p>
          <a:p>
            <a:pPr algn="ctr"/>
            <a:endParaRPr lang="en-US" sz="1200" dirty="0"/>
          </a:p>
          <a:p>
            <a:pPr algn="ctr"/>
            <a:endParaRPr lang="en-US" sz="1200" dirty="0"/>
          </a:p>
          <a:p>
            <a:pPr marL="342900" lvl="0" indent="-342900">
              <a:buFont typeface="Wingdings" panose="05000000000000000000" pitchFamily="2" charset="2"/>
              <a:buChar char="Ø"/>
            </a:pPr>
            <a:r>
              <a:rPr lang="en-US" sz="2200" dirty="0"/>
              <a:t>Public Health Law 2802(2) defines the prior review process to include evaluation of:</a:t>
            </a:r>
          </a:p>
          <a:p>
            <a:pPr marL="800100" lvl="1" indent="-342900">
              <a:buFont typeface="Courier New" panose="02070309020205020404" pitchFamily="49" charset="0"/>
              <a:buChar char="o"/>
            </a:pPr>
            <a:r>
              <a:rPr lang="en-US" sz="2200" dirty="0"/>
              <a:t>The public need for the service</a:t>
            </a:r>
          </a:p>
          <a:p>
            <a:pPr marL="800100" lvl="1" indent="-342900">
              <a:buFont typeface="Courier New" panose="02070309020205020404" pitchFamily="49" charset="0"/>
              <a:buChar char="o"/>
            </a:pPr>
            <a:r>
              <a:rPr lang="en-US" sz="2200" dirty="0"/>
              <a:t>Financial capability and feasibility of the project</a:t>
            </a:r>
          </a:p>
          <a:p>
            <a:pPr marL="800100" lvl="1" indent="-342900">
              <a:buFont typeface="Courier New" panose="02070309020205020404" pitchFamily="49" charset="0"/>
              <a:buChar char="o"/>
            </a:pPr>
            <a:r>
              <a:rPr lang="en-US" sz="2200" dirty="0"/>
              <a:t>Applicant’s current compliance with existing codes, rules and regulations.</a:t>
            </a:r>
            <a:br>
              <a:rPr lang="en-US" sz="2200" dirty="0"/>
            </a:br>
            <a:endParaRPr lang="en-US" sz="2200" dirty="0"/>
          </a:p>
          <a:p>
            <a:pPr marL="800100" lvl="1" indent="-342900">
              <a:buFont typeface="Courier New" panose="02070309020205020404" pitchFamily="49" charset="0"/>
              <a:buChar char="o"/>
            </a:pPr>
            <a:endParaRPr lang="en-US" sz="2200" dirty="0"/>
          </a:p>
          <a:p>
            <a:pPr marL="342900" indent="-342900">
              <a:buFont typeface="Wingdings" panose="05000000000000000000" pitchFamily="2" charset="2"/>
              <a:buChar char="Ø"/>
            </a:pPr>
            <a:r>
              <a:rPr lang="en-US" sz="2400" dirty="0"/>
              <a:t>Planning or use area: One hour average surface travel time from applicant facility, adjusted for traffic patterns and weather conditions.</a:t>
            </a:r>
            <a:br>
              <a:rPr lang="en-US" sz="2400" dirty="0"/>
            </a:br>
            <a:endParaRPr lang="en-US" sz="2400" dirty="0"/>
          </a:p>
          <a:p>
            <a:br>
              <a:rPr lang="en-US" sz="2400" dirty="0"/>
            </a:br>
            <a:endParaRPr lang="en-US" sz="2400" dirty="0"/>
          </a:p>
          <a:p>
            <a:pPr marL="342900" indent="-342900">
              <a:buFont typeface="Wingdings" panose="05000000000000000000" pitchFamily="2" charset="2"/>
              <a:buChar char="Ø"/>
            </a:pPr>
            <a:endParaRPr lang="en-US" sz="2400" dirty="0"/>
          </a:p>
          <a:p>
            <a:pPr lvl="0"/>
            <a:br>
              <a:rPr lang="en-US" sz="1600" dirty="0"/>
            </a:br>
            <a:endParaRPr lang="en-US" dirty="0"/>
          </a:p>
        </p:txBody>
      </p:sp>
      <p:sp>
        <p:nvSpPr>
          <p:cNvPr id="11" name="Rectangle 10">
            <a:extLst>
              <a:ext uri="{FF2B5EF4-FFF2-40B4-BE49-F238E27FC236}">
                <a16:creationId xmlns:a16="http://schemas.microsoft.com/office/drawing/2014/main" id="{D0CCEA1D-207A-417E-9B15-80EC9D577497}"/>
              </a:ext>
            </a:extLst>
          </p:cNvPr>
          <p:cNvSpPr/>
          <p:nvPr/>
        </p:nvSpPr>
        <p:spPr>
          <a:xfrm>
            <a:off x="152399" y="-102467"/>
            <a:ext cx="12192000" cy="477983"/>
          </a:xfrm>
          <a:prstGeom prst="rect">
            <a:avLst/>
          </a:prstGeom>
          <a:solidFill>
            <a:srgbClr val="002D73"/>
          </a:solidFill>
          <a:ln w="25400" cap="flat" cmpd="sng" algn="ctr">
            <a:noFill/>
            <a:prstDash val="solid"/>
          </a:ln>
          <a:effectLst/>
        </p:spPr>
        <p:txBody>
          <a:bodyPr rtlCol="0" anchor="ctr"/>
          <a:lstStyle/>
          <a:p>
            <a:pPr lvl="0"/>
            <a:r>
              <a:rPr lang="en-US" sz="1400" b="1">
                <a:solidFill>
                  <a:schemeClr val="bg1"/>
                </a:solidFill>
                <a:latin typeface="Arial" panose="020B0604020202020204" pitchFamily="34" charset="0"/>
              </a:rPr>
              <a:t>November 29, 2018,  PHHPC Planning Committee, Proposed Regulatory changes:  Cardiac PCI Services </a:t>
            </a:r>
            <a:endParaRPr lang="en-US" sz="1400" b="1" dirty="0">
              <a:solidFill>
                <a:schemeClr val="bg1"/>
              </a:solidFill>
              <a:latin typeface="Arial" panose="020B0604020202020204" pitchFamily="34" charset="0"/>
            </a:endParaRPr>
          </a:p>
        </p:txBody>
      </p:sp>
    </p:spTree>
    <p:extLst>
      <p:ext uri="{BB962C8B-B14F-4D97-AF65-F5344CB8AC3E}">
        <p14:creationId xmlns:p14="http://schemas.microsoft.com/office/powerpoint/2010/main" val="2625385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5</a:t>
            </a:fld>
            <a:endParaRPr lang="en-US" dirty="0"/>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18040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578249"/>
            <a:ext cx="11720943" cy="5693866"/>
          </a:xfrm>
          <a:prstGeom prst="rect">
            <a:avLst/>
          </a:prstGeom>
          <a:noFill/>
        </p:spPr>
        <p:txBody>
          <a:bodyPr wrap="square" rtlCol="0">
            <a:spAutoFit/>
          </a:bodyPr>
          <a:lstStyle/>
          <a:p>
            <a:pPr algn="ctr"/>
            <a:r>
              <a:rPr lang="en-US" sz="3000" b="1" dirty="0"/>
              <a:t>Review of Existing CON Regulations for Cardiac PCI Services </a:t>
            </a:r>
          </a:p>
          <a:p>
            <a:pPr algn="ctr"/>
            <a:endParaRPr lang="en-US" sz="1200" dirty="0"/>
          </a:p>
          <a:p>
            <a:pPr algn="ctr"/>
            <a:endParaRPr lang="en-US" sz="1200" dirty="0"/>
          </a:p>
          <a:p>
            <a:pPr algn="ctr"/>
            <a:endParaRPr lang="en-US" sz="1200" dirty="0"/>
          </a:p>
          <a:p>
            <a:pPr marL="342900" lvl="0" indent="-342900">
              <a:buFont typeface="Wingdings" panose="05000000000000000000" pitchFamily="2" charset="2"/>
              <a:buChar char="Ø"/>
            </a:pPr>
            <a:r>
              <a:rPr lang="en-US" sz="2400" dirty="0"/>
              <a:t>Section 709.14 of 10 NYCRR provides standards to evaluate the public need for cardiac services (last updated in 2009).</a:t>
            </a:r>
          </a:p>
          <a:p>
            <a:pPr marL="800100" lvl="1" indent="-342900">
              <a:buFont typeface="Courier New" panose="02070309020205020404" pitchFamily="49" charset="0"/>
              <a:buChar char="o"/>
            </a:pPr>
            <a:r>
              <a:rPr lang="en-US" sz="2400" dirty="0"/>
              <a:t>36 Emergency PCI procedures in first year</a:t>
            </a:r>
          </a:p>
          <a:p>
            <a:pPr marL="800100" lvl="1" indent="-342900">
              <a:buFont typeface="Courier New" panose="02070309020205020404" pitchFamily="49" charset="0"/>
              <a:buChar char="o"/>
            </a:pPr>
            <a:r>
              <a:rPr lang="en-US" sz="2400" dirty="0"/>
              <a:t>200 total PCI procedures within two years of operation</a:t>
            </a:r>
          </a:p>
          <a:p>
            <a:pPr marL="800100" lvl="1" indent="-342900">
              <a:buFont typeface="Courier New" panose="02070309020205020404" pitchFamily="49" charset="0"/>
              <a:buChar char="o"/>
            </a:pPr>
            <a:r>
              <a:rPr lang="en-US" sz="2400" dirty="0"/>
              <a:t>300 total PCI procedures per year at a steady state</a:t>
            </a:r>
          </a:p>
          <a:p>
            <a:pPr marL="800100" lvl="1" indent="-342900">
              <a:buFont typeface="Courier New" panose="02070309020205020404" pitchFamily="49" charset="0"/>
              <a:buChar char="o"/>
            </a:pPr>
            <a:r>
              <a:rPr lang="en-US" sz="2400" dirty="0"/>
              <a:t>To approve a new PCI Center, all existing facilities in the planning area must continue to meet the minimum facility volume requirement of 300 total PCI procedures per year after the addition of the proposed new program.</a:t>
            </a:r>
          </a:p>
          <a:p>
            <a:pPr lvl="1"/>
            <a:br>
              <a:rPr lang="en-US" sz="2400" dirty="0"/>
            </a:br>
            <a:endParaRPr lang="en-US" sz="2400" dirty="0"/>
          </a:p>
          <a:p>
            <a:pPr marL="342900" indent="-342900">
              <a:buFont typeface="Wingdings" panose="05000000000000000000" pitchFamily="2" charset="2"/>
              <a:buChar char="Ø"/>
            </a:pPr>
            <a:endParaRPr lang="en-US" sz="2400" dirty="0"/>
          </a:p>
          <a:p>
            <a:pPr lvl="0"/>
            <a:br>
              <a:rPr lang="en-US" sz="1600" dirty="0"/>
            </a:br>
            <a:endParaRPr lang="en-US" dirty="0"/>
          </a:p>
        </p:txBody>
      </p:sp>
      <p:sp>
        <p:nvSpPr>
          <p:cNvPr id="11" name="Rectangle 10">
            <a:extLst>
              <a:ext uri="{FF2B5EF4-FFF2-40B4-BE49-F238E27FC236}">
                <a16:creationId xmlns:a16="http://schemas.microsoft.com/office/drawing/2014/main" id="{D0CCEA1D-207A-417E-9B15-80EC9D577497}"/>
              </a:ext>
            </a:extLst>
          </p:cNvPr>
          <p:cNvSpPr/>
          <p:nvPr/>
        </p:nvSpPr>
        <p:spPr>
          <a:xfrm>
            <a:off x="0" y="0"/>
            <a:ext cx="12192000" cy="477983"/>
          </a:xfrm>
          <a:prstGeom prst="rect">
            <a:avLst/>
          </a:prstGeom>
          <a:solidFill>
            <a:srgbClr val="002D73"/>
          </a:solidFill>
          <a:ln w="25400" cap="flat" cmpd="sng" algn="ctr">
            <a:noFill/>
            <a:prstDash val="solid"/>
          </a:ln>
          <a:effectLst/>
        </p:spPr>
        <p:txBody>
          <a:bodyPr rtlCol="0" anchor="ctr"/>
          <a:lstStyle/>
          <a:p>
            <a:pPr lvl="0"/>
            <a:r>
              <a:rPr lang="en-US" sz="1400" b="1">
                <a:solidFill>
                  <a:schemeClr val="bg1"/>
                </a:solidFill>
                <a:latin typeface="Arial" panose="020B0604020202020204" pitchFamily="34" charset="0"/>
              </a:rPr>
              <a:t>November 29, 2018,  PHHPC Planning Committee, Proposed Regulatory changes:  Cardiac PCI Services </a:t>
            </a:r>
            <a:endParaRPr lang="en-US" sz="1400" b="1" dirty="0">
              <a:solidFill>
                <a:schemeClr val="bg1"/>
              </a:solidFill>
              <a:latin typeface="Arial" panose="020B0604020202020204" pitchFamily="34" charset="0"/>
            </a:endParaRPr>
          </a:p>
        </p:txBody>
      </p:sp>
    </p:spTree>
    <p:extLst>
      <p:ext uri="{BB962C8B-B14F-4D97-AF65-F5344CB8AC3E}">
        <p14:creationId xmlns:p14="http://schemas.microsoft.com/office/powerpoint/2010/main" val="3492561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6</a:t>
            </a:fld>
            <a:endParaRPr lang="en-US" dirty="0"/>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18040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578249"/>
            <a:ext cx="11720943" cy="7909858"/>
          </a:xfrm>
          <a:prstGeom prst="rect">
            <a:avLst/>
          </a:prstGeom>
          <a:noFill/>
        </p:spPr>
        <p:txBody>
          <a:bodyPr wrap="square" rtlCol="0">
            <a:spAutoFit/>
          </a:bodyPr>
          <a:lstStyle/>
          <a:p>
            <a:pPr algn="ctr"/>
            <a:r>
              <a:rPr lang="en-US" sz="3000" b="1" dirty="0"/>
              <a:t>Review of Existing CON Regulations for Cardiac PCI Services </a:t>
            </a:r>
          </a:p>
          <a:p>
            <a:pPr algn="ctr"/>
            <a:endParaRPr lang="en-US" sz="1200" dirty="0"/>
          </a:p>
          <a:p>
            <a:pPr lvl="0"/>
            <a:endParaRPr lang="en-US" sz="1200" dirty="0"/>
          </a:p>
          <a:p>
            <a:pPr marL="342900" lvl="0" indent="-342900">
              <a:buFont typeface="Wingdings" panose="05000000000000000000" pitchFamily="2" charset="2"/>
              <a:buChar char="Ø"/>
            </a:pPr>
            <a:r>
              <a:rPr lang="en-US" sz="2400" dirty="0"/>
              <a:t>Section 405.29 of 10 NYCRR provides programmatic standards for cardiac services.</a:t>
            </a:r>
          </a:p>
          <a:p>
            <a:pPr marL="800100" lvl="1" indent="-342900">
              <a:buFont typeface="Courier New" panose="02070309020205020404" pitchFamily="49" charset="0"/>
              <a:buChar char="o"/>
            </a:pPr>
            <a:r>
              <a:rPr lang="en-US" sz="2400" dirty="0"/>
              <a:t>Each PCI Center must maintain a minimum volume of 150 cases per year, at least 36 of which must be emergency cases. If below this threshold for two consecutive calendar years, facility must surrender its license or have it revoked.</a:t>
            </a:r>
          </a:p>
          <a:p>
            <a:pPr marL="800100" lvl="1" indent="-342900">
              <a:buFont typeface="Courier New" panose="02070309020205020404" pitchFamily="49" charset="0"/>
              <a:buChar char="o"/>
            </a:pPr>
            <a:r>
              <a:rPr lang="en-US" sz="2400" dirty="0"/>
              <a:t>Each interventional cardiologist at proposed PCI facility must perform a minimum of 75 total PCI procedures per year of which 11 must be emergency cases; not all must be performed at one site.</a:t>
            </a:r>
          </a:p>
          <a:p>
            <a:pPr lvl="0"/>
            <a:endParaRPr lang="en-US" sz="1200" dirty="0"/>
          </a:p>
          <a:p>
            <a:pPr marL="285750" lvl="0" indent="-285750">
              <a:buFont typeface="Wingdings" panose="05000000000000000000" pitchFamily="2" charset="2"/>
              <a:buChar char="Ø"/>
            </a:pPr>
            <a:r>
              <a:rPr lang="en-US" sz="2400" dirty="0"/>
              <a:t>PCI Centers with annual volume between 300 and 400 cases shall undergo a review of cases and outcome trends conducted by the Department to evaluate the appropriateness and quality of care provided by the Center.</a:t>
            </a:r>
          </a:p>
          <a:p>
            <a:pPr marL="285750" lvl="0" indent="-285750">
              <a:buFont typeface="Wingdings" panose="05000000000000000000" pitchFamily="2" charset="2"/>
              <a:buChar char="Ø"/>
            </a:pPr>
            <a:endParaRPr lang="en-US" sz="2400" dirty="0"/>
          </a:p>
          <a:p>
            <a:pPr marL="285750" lvl="0" indent="-285750">
              <a:buFont typeface="Wingdings" panose="05000000000000000000" pitchFamily="2" charset="2"/>
              <a:buChar char="Ø"/>
            </a:pPr>
            <a:r>
              <a:rPr lang="en-US" sz="2400" dirty="0"/>
              <a:t>PCI Centers with annual volume between 150 and 300 cases a year </a:t>
            </a:r>
          </a:p>
          <a:p>
            <a:pPr lvl="0"/>
            <a:r>
              <a:rPr lang="en-US" sz="2400" dirty="0"/>
              <a:t>     must procure the services of an independent physician consultant.</a:t>
            </a:r>
          </a:p>
          <a:p>
            <a:pPr marL="342900" lvl="0" indent="-342900">
              <a:buFont typeface="Wingdings" panose="05000000000000000000" pitchFamily="2" charset="2"/>
              <a:buChar char="Ø"/>
            </a:pPr>
            <a:endParaRPr lang="en-US" sz="2400" dirty="0"/>
          </a:p>
          <a:p>
            <a:br>
              <a:rPr lang="en-US" sz="2400" dirty="0"/>
            </a:br>
            <a:endParaRPr lang="en-US" sz="2400" dirty="0"/>
          </a:p>
          <a:p>
            <a:pPr marL="342900" indent="-342900">
              <a:buFont typeface="Wingdings" panose="05000000000000000000" pitchFamily="2" charset="2"/>
              <a:buChar char="Ø"/>
            </a:pPr>
            <a:endParaRPr lang="en-US" sz="2400" dirty="0"/>
          </a:p>
          <a:p>
            <a:pPr lvl="0"/>
            <a:br>
              <a:rPr lang="en-US" sz="1600" dirty="0"/>
            </a:br>
            <a:endParaRPr lang="en-US" dirty="0"/>
          </a:p>
        </p:txBody>
      </p:sp>
      <p:sp>
        <p:nvSpPr>
          <p:cNvPr id="11" name="Rectangle 10">
            <a:extLst>
              <a:ext uri="{FF2B5EF4-FFF2-40B4-BE49-F238E27FC236}">
                <a16:creationId xmlns:a16="http://schemas.microsoft.com/office/drawing/2014/main" id="{D0CCEA1D-207A-417E-9B15-80EC9D577497}"/>
              </a:ext>
            </a:extLst>
          </p:cNvPr>
          <p:cNvSpPr/>
          <p:nvPr/>
        </p:nvSpPr>
        <p:spPr>
          <a:xfrm>
            <a:off x="152399" y="-102467"/>
            <a:ext cx="12192000" cy="477983"/>
          </a:xfrm>
          <a:prstGeom prst="rect">
            <a:avLst/>
          </a:prstGeom>
          <a:solidFill>
            <a:srgbClr val="002D73"/>
          </a:solidFill>
          <a:ln w="25400" cap="flat" cmpd="sng" algn="ctr">
            <a:noFill/>
            <a:prstDash val="solid"/>
          </a:ln>
          <a:effectLst/>
        </p:spPr>
        <p:txBody>
          <a:bodyPr rtlCol="0" anchor="ctr"/>
          <a:lstStyle/>
          <a:p>
            <a:pPr lvl="0"/>
            <a:r>
              <a:rPr lang="en-US" sz="1400" b="1">
                <a:solidFill>
                  <a:schemeClr val="bg1"/>
                </a:solidFill>
                <a:latin typeface="Arial" panose="020B0604020202020204" pitchFamily="34" charset="0"/>
              </a:rPr>
              <a:t>November 29, 2018,  PHHPC Planning Committee, Proposed Regulatory changes:  Cardiac PCI Services </a:t>
            </a:r>
            <a:endParaRPr lang="en-US" sz="1400" b="1" dirty="0">
              <a:solidFill>
                <a:schemeClr val="bg1"/>
              </a:solidFill>
              <a:latin typeface="Arial" panose="020B0604020202020204" pitchFamily="34" charset="0"/>
            </a:endParaRPr>
          </a:p>
        </p:txBody>
      </p:sp>
    </p:spTree>
    <p:extLst>
      <p:ext uri="{BB962C8B-B14F-4D97-AF65-F5344CB8AC3E}">
        <p14:creationId xmlns:p14="http://schemas.microsoft.com/office/powerpoint/2010/main" val="2950643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7</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lvl="0"/>
            <a:r>
              <a:rPr lang="en-US" sz="1400" b="1">
                <a:solidFill>
                  <a:schemeClr val="bg1"/>
                </a:solidFill>
                <a:latin typeface="Arial" panose="020B0604020202020204" pitchFamily="34" charset="0"/>
              </a:rPr>
              <a:t>November 29, 2018,  PHHPC Planning Committee, Proposed Regulatory changes:  Cardiac PCI Services </a:t>
            </a:r>
            <a:endParaRPr lang="en-US" sz="1400" b="1" dirty="0">
              <a:solidFill>
                <a:schemeClr val="bg1"/>
              </a:solidFill>
              <a:latin typeface="Arial" panose="020B0604020202020204" pitchFamily="34" charset="0"/>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00955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739773"/>
            <a:ext cx="11720945" cy="6093976"/>
          </a:xfrm>
          <a:prstGeom prst="rect">
            <a:avLst/>
          </a:prstGeom>
          <a:noFill/>
        </p:spPr>
        <p:txBody>
          <a:bodyPr wrap="square" rtlCol="0">
            <a:spAutoFit/>
          </a:bodyPr>
          <a:lstStyle/>
          <a:p>
            <a:pPr algn="ctr"/>
            <a:r>
              <a:rPr lang="en-US" sz="3000" b="1" dirty="0"/>
              <a:t> Proposed Cardiac PCI Regulations</a:t>
            </a:r>
          </a:p>
          <a:p>
            <a:endParaRPr lang="en-US" sz="1200" dirty="0"/>
          </a:p>
          <a:p>
            <a:pPr marL="285750" indent="-285750">
              <a:buFont typeface="Wingdings" panose="05000000000000000000" pitchFamily="2" charset="2"/>
              <a:buChar char="Ø"/>
            </a:pPr>
            <a:r>
              <a:rPr lang="en-US" sz="2200" dirty="0"/>
              <a:t>Acknowledge that the correlation between volume and outcomes for PCI services has decreased in importance, based on outcome (mortality rate) research presented by the University at Albany School of Public Health (attached PPT), but some minimal threshold is still needed.</a:t>
            </a:r>
          </a:p>
          <a:p>
            <a:pPr marL="285750" indent="-285750">
              <a:buFont typeface="Wingdings" panose="05000000000000000000" pitchFamily="2" charset="2"/>
              <a:buChar char="Ø"/>
            </a:pPr>
            <a:endParaRPr lang="en-US" sz="2200" dirty="0"/>
          </a:p>
          <a:p>
            <a:pPr marL="285750" indent="-285750">
              <a:buFont typeface="Wingdings" panose="05000000000000000000" pitchFamily="2" charset="2"/>
              <a:buChar char="Ø"/>
            </a:pPr>
            <a:r>
              <a:rPr lang="en-US" sz="2200" dirty="0"/>
              <a:t>Acknowledge the importance of maintaining and improving access to emergency PCI for acute coronary syndrome 24/7/365. </a:t>
            </a:r>
          </a:p>
          <a:p>
            <a:endParaRPr lang="en-US" sz="2200" dirty="0"/>
          </a:p>
          <a:p>
            <a:pPr marL="285750" indent="-285750">
              <a:buFont typeface="Wingdings" panose="05000000000000000000" pitchFamily="2" charset="2"/>
              <a:buChar char="Ø"/>
            </a:pPr>
            <a:r>
              <a:rPr lang="en-US" sz="2200" dirty="0"/>
              <a:t>Amend</a:t>
            </a:r>
            <a:r>
              <a:rPr lang="en-US" sz="2000" dirty="0"/>
              <a:t> Section 709.14 of 10 NYCRR</a:t>
            </a:r>
            <a:r>
              <a:rPr lang="en-US" sz="2200" dirty="0"/>
              <a:t> regulations to introduce public need criteria for two models of care for PCI programs (with no cardiac surgery onsite):</a:t>
            </a:r>
          </a:p>
          <a:p>
            <a:pPr marL="742950" lvl="1" indent="-285750">
              <a:buFont typeface="Wingdings" panose="05000000000000000000" pitchFamily="2" charset="2"/>
              <a:buChar char="Ø"/>
            </a:pPr>
            <a:r>
              <a:rPr lang="en-US" sz="2200" dirty="0"/>
              <a:t>PCI facility that is co-established within a system, where the “active parent” hospital has an approved cardiac surgery program/PCI license.</a:t>
            </a:r>
          </a:p>
          <a:p>
            <a:pPr marL="742950" lvl="1" indent="-285750">
              <a:buFont typeface="Wingdings" panose="05000000000000000000" pitchFamily="2" charset="2"/>
              <a:buChar char="Ø"/>
            </a:pPr>
            <a:r>
              <a:rPr lang="en-US" sz="2200" dirty="0"/>
              <a:t>PCI facility that is not co-established and proposes a clinical cardiac </a:t>
            </a:r>
          </a:p>
          <a:p>
            <a:pPr lvl="1"/>
            <a:r>
              <a:rPr lang="en-US" sz="2200" dirty="0"/>
              <a:t>     affiliation agreement between a licensed cardiac surgery/PCI Center (“sponsoring hospital”</a:t>
            </a:r>
          </a:p>
          <a:p>
            <a:pPr lvl="1"/>
            <a:r>
              <a:rPr lang="en-US" sz="2200" dirty="0"/>
              <a:t>     and  a new PCI provider. </a:t>
            </a:r>
          </a:p>
          <a:p>
            <a:pPr lvl="1"/>
            <a:endParaRPr lang="en-US" sz="2200" dirty="0"/>
          </a:p>
          <a:p>
            <a:endParaRPr lang="en-US" dirty="0"/>
          </a:p>
        </p:txBody>
      </p:sp>
    </p:spTree>
    <p:extLst>
      <p:ext uri="{BB962C8B-B14F-4D97-AF65-F5344CB8AC3E}">
        <p14:creationId xmlns:p14="http://schemas.microsoft.com/office/powerpoint/2010/main" val="2337481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8</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lvl="0"/>
            <a:r>
              <a:rPr lang="en-US" sz="1400" b="1">
                <a:solidFill>
                  <a:schemeClr val="bg1"/>
                </a:solidFill>
                <a:latin typeface="Arial" panose="020B0604020202020204" pitchFamily="34" charset="0"/>
              </a:rPr>
              <a:t>November 29, 2018,  PHHPC Planning Committee, Proposed Regulatory changes:  Cardiac PCI Services </a:t>
            </a:r>
            <a:endParaRPr lang="en-US" sz="1400" b="1" dirty="0">
              <a:solidFill>
                <a:schemeClr val="bg1"/>
              </a:solidFill>
              <a:latin typeface="Arial" panose="020B0604020202020204" pitchFamily="34" charset="0"/>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00955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739773"/>
            <a:ext cx="11720945" cy="6586418"/>
          </a:xfrm>
          <a:prstGeom prst="rect">
            <a:avLst/>
          </a:prstGeom>
          <a:noFill/>
        </p:spPr>
        <p:txBody>
          <a:bodyPr wrap="square" rtlCol="0">
            <a:spAutoFit/>
          </a:bodyPr>
          <a:lstStyle/>
          <a:p>
            <a:pPr algn="ctr"/>
            <a:r>
              <a:rPr lang="en-US" sz="3000" b="1" dirty="0"/>
              <a:t>Proposed Cardiac PCI Regulations</a:t>
            </a:r>
          </a:p>
          <a:p>
            <a:pPr algn="ctr"/>
            <a:endParaRPr lang="en-US" sz="2200" dirty="0"/>
          </a:p>
          <a:p>
            <a:pPr marL="285750" indent="-285750">
              <a:buFont typeface="Wingdings" panose="05000000000000000000" pitchFamily="2" charset="2"/>
              <a:buChar char="Ø"/>
            </a:pPr>
            <a:r>
              <a:rPr lang="en-US" sz="2200" dirty="0"/>
              <a:t>Continue the current regulatory definition of the planning area as one-hour surface travel time from applicant facility adjusted for traffic and weather conditions.</a:t>
            </a:r>
          </a:p>
          <a:p>
            <a:endParaRPr lang="en-US" sz="2200" dirty="0"/>
          </a:p>
          <a:p>
            <a:pPr marL="285750" indent="-285750">
              <a:buFont typeface="Wingdings" panose="05000000000000000000" pitchFamily="2" charset="2"/>
              <a:buChar char="Ø"/>
            </a:pPr>
            <a:r>
              <a:rPr lang="en-US" sz="2200" dirty="0"/>
              <a:t>For both models of care, amend section 709.14 to eliminate the following volume criteria:  </a:t>
            </a:r>
          </a:p>
          <a:p>
            <a:pPr marL="800100" lvl="1" indent="-342900">
              <a:buFont typeface="Courier New" panose="02070309020205020404" pitchFamily="49" charset="0"/>
              <a:buChar char="o"/>
            </a:pPr>
            <a:r>
              <a:rPr lang="en-US" sz="2200" dirty="0"/>
              <a:t>Requiring 200 total PCI procedures within two years of operation at new applicant facility; and </a:t>
            </a:r>
          </a:p>
          <a:p>
            <a:pPr marL="800100" lvl="1" indent="-342900">
              <a:buFont typeface="Courier New" panose="02070309020205020404" pitchFamily="49" charset="0"/>
              <a:buChar char="o"/>
            </a:pPr>
            <a:r>
              <a:rPr lang="en-US" sz="2200" dirty="0"/>
              <a:t>Requiring 300 total PCI procedures per year at a steady state at new applicant facility.</a:t>
            </a:r>
          </a:p>
          <a:p>
            <a:pPr marL="800100" lvl="1" indent="-342900">
              <a:buFont typeface="Courier New" panose="02070309020205020404" pitchFamily="49" charset="0"/>
              <a:buChar char="o"/>
            </a:pPr>
            <a:r>
              <a:rPr lang="en-US" sz="2200" dirty="0"/>
              <a:t>All existing facilities in planning area must continue to meet the minimum facility volume of 300 total PCI procedures after the addition of new program.</a:t>
            </a:r>
          </a:p>
          <a:p>
            <a:pPr marL="800100" lvl="1" indent="-342900">
              <a:buFont typeface="Courier New" panose="02070309020205020404" pitchFamily="49" charset="0"/>
              <a:buChar char="o"/>
            </a:pPr>
            <a:endParaRPr lang="en-US" dirty="0"/>
          </a:p>
          <a:p>
            <a:pPr marL="285750" indent="-285750">
              <a:buFont typeface="Wingdings" panose="05000000000000000000" pitchFamily="2" charset="2"/>
              <a:buChar char="Ø"/>
            </a:pPr>
            <a:r>
              <a:rPr lang="en-US" sz="2200" dirty="0"/>
              <a:t>For both models of care, </a:t>
            </a:r>
          </a:p>
          <a:p>
            <a:pPr marL="800100" lvl="1" indent="-342900">
              <a:buFont typeface="Courier New" panose="02070309020205020404" pitchFamily="49" charset="0"/>
              <a:buChar char="o"/>
            </a:pPr>
            <a:r>
              <a:rPr lang="en-US" sz="2200" dirty="0"/>
              <a:t>Keep the minimum facility volume threshold of 36 emergency PCI procedures per year within first year of operation</a:t>
            </a:r>
          </a:p>
          <a:p>
            <a:pPr marL="800100" lvl="1" indent="-342900">
              <a:buFont typeface="Courier New" panose="02070309020205020404" pitchFamily="49" charset="0"/>
              <a:buChar char="o"/>
            </a:pPr>
            <a:r>
              <a:rPr lang="en-US" sz="2200" dirty="0"/>
              <a:t>Require staff sharing agreements, including rotations and training, </a:t>
            </a:r>
          </a:p>
          <a:p>
            <a:pPr lvl="1"/>
            <a:r>
              <a:rPr lang="en-US" sz="2200" dirty="0"/>
              <a:t>      as well as quality and patient safety activities.</a:t>
            </a:r>
            <a:br>
              <a:rPr lang="en-US" sz="2200" dirty="0"/>
            </a:br>
            <a:endParaRPr lang="en-US" sz="2200" dirty="0"/>
          </a:p>
          <a:p>
            <a:pPr lvl="1"/>
            <a:endParaRPr lang="en-US" sz="2200" dirty="0"/>
          </a:p>
          <a:p>
            <a:pPr marL="285750" indent="-285750">
              <a:buFont typeface="Wingdings" panose="05000000000000000000" pitchFamily="2" charset="2"/>
              <a:buChar char="Ø"/>
            </a:pPr>
            <a:endParaRPr lang="en-US" sz="2200" dirty="0"/>
          </a:p>
        </p:txBody>
      </p:sp>
    </p:spTree>
    <p:extLst>
      <p:ext uri="{BB962C8B-B14F-4D97-AF65-F5344CB8AC3E}">
        <p14:creationId xmlns:p14="http://schemas.microsoft.com/office/powerpoint/2010/main" val="2000898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9</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lvl="0"/>
            <a:r>
              <a:rPr lang="en-US" sz="1400" b="1">
                <a:solidFill>
                  <a:schemeClr val="bg1"/>
                </a:solidFill>
                <a:latin typeface="Arial" panose="020B0604020202020204" pitchFamily="34" charset="0"/>
              </a:rPr>
              <a:t>November 29, 2018,  PHHPC Planning Committee, Proposed Regulatory changes:  Cardiac PCI Services </a:t>
            </a:r>
            <a:endParaRPr lang="en-US" sz="1400" b="1" dirty="0">
              <a:solidFill>
                <a:schemeClr val="bg1"/>
              </a:solidFill>
              <a:latin typeface="Arial" panose="020B0604020202020204" pitchFamily="34" charset="0"/>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00955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739773"/>
            <a:ext cx="11720945" cy="6647974"/>
          </a:xfrm>
          <a:prstGeom prst="rect">
            <a:avLst/>
          </a:prstGeom>
          <a:noFill/>
        </p:spPr>
        <p:txBody>
          <a:bodyPr wrap="square" rtlCol="0">
            <a:spAutoFit/>
          </a:bodyPr>
          <a:lstStyle/>
          <a:p>
            <a:pPr algn="ctr"/>
            <a:r>
              <a:rPr lang="en-US" sz="3000" b="1" dirty="0"/>
              <a:t>Proposed Cardiac PCI Regulations</a:t>
            </a:r>
            <a:endParaRPr lang="en-US" sz="2200" dirty="0"/>
          </a:p>
          <a:p>
            <a:endParaRPr lang="en-US" sz="2200" dirty="0"/>
          </a:p>
          <a:p>
            <a:pPr marL="342900" indent="-342900">
              <a:buFont typeface="Wingdings" panose="05000000000000000000" pitchFamily="2" charset="2"/>
              <a:buChar char="Ø"/>
            </a:pPr>
            <a:r>
              <a:rPr lang="en-US" sz="2200" dirty="0"/>
              <a:t>For PCI Centers proposed within co-established model of care, add new requirement that a hospital within the co-established system must be a licensed cardiac surgery program and PCI lab, however has no minimum volume requirement. </a:t>
            </a:r>
            <a:br>
              <a:rPr lang="en-US" sz="2200" dirty="0"/>
            </a:br>
            <a:endParaRPr lang="en-US" sz="2200" dirty="0"/>
          </a:p>
          <a:p>
            <a:pPr marL="342900" indent="-342900">
              <a:buFont typeface="Wingdings" panose="05000000000000000000" pitchFamily="2" charset="2"/>
              <a:buChar char="Ø"/>
            </a:pPr>
            <a:r>
              <a:rPr lang="en-US" sz="2200" dirty="0"/>
              <a:t>For PCI Centers proposed within non co-established model of care, require Sponsoring Hospital which has licensed cardiac surgery program to maintain a minimum volume of 600 total PCI procedures a year.  </a:t>
            </a:r>
            <a:br>
              <a:rPr lang="en-US" sz="2200" dirty="0"/>
            </a:br>
            <a:endParaRPr lang="en-US" sz="2200" dirty="0"/>
          </a:p>
          <a:p>
            <a:pPr marL="285750" indent="-285750">
              <a:buFont typeface="Wingdings" panose="05000000000000000000" pitchFamily="2" charset="2"/>
              <a:buChar char="Ø"/>
            </a:pPr>
            <a:r>
              <a:rPr lang="en-US" sz="2200" dirty="0"/>
              <a:t>For both models of care,</a:t>
            </a:r>
          </a:p>
          <a:p>
            <a:pPr marL="800100" lvl="1" indent="-342900">
              <a:buFont typeface="Courier New" panose="02070309020205020404" pitchFamily="49" charset="0"/>
              <a:buChar char="o"/>
            </a:pPr>
            <a:r>
              <a:rPr lang="en-US" sz="2200" dirty="0"/>
              <a:t>Keep program regulations in </a:t>
            </a:r>
            <a:r>
              <a:rPr lang="en-US" sz="2000" dirty="0"/>
              <a:t>Section 405.29 </a:t>
            </a:r>
            <a:r>
              <a:rPr lang="en-US" sz="2200" dirty="0"/>
              <a:t> that require at least three interventional cardiologists per program with at least one dedicating majority of time at applicant facility. </a:t>
            </a:r>
            <a:br>
              <a:rPr lang="en-US" sz="2200" dirty="0"/>
            </a:br>
            <a:endParaRPr lang="en-US" sz="2200" dirty="0"/>
          </a:p>
          <a:p>
            <a:pPr marL="800100" lvl="1" indent="-342900">
              <a:buFont typeface="Courier New" panose="02070309020205020404" pitchFamily="49" charset="0"/>
              <a:buChar char="o"/>
            </a:pPr>
            <a:r>
              <a:rPr lang="en-US" sz="2200" dirty="0"/>
              <a:t>Keep program regulation, that each interventional cardiologist shall </a:t>
            </a:r>
          </a:p>
          <a:p>
            <a:pPr lvl="1"/>
            <a:r>
              <a:rPr lang="en-US" sz="2200" dirty="0"/>
              <a:t>      perform a minimum volume of 75 PCI cases per year of which </a:t>
            </a:r>
          </a:p>
          <a:p>
            <a:pPr lvl="1"/>
            <a:r>
              <a:rPr lang="en-US" sz="2200" dirty="0"/>
              <a:t>      11 are emergency PCI.    </a:t>
            </a:r>
            <a:br>
              <a:rPr lang="en-US" sz="2200" dirty="0"/>
            </a:br>
            <a:endParaRPr lang="en-US" sz="2200" dirty="0"/>
          </a:p>
          <a:p>
            <a:pPr marL="342900" indent="-342900">
              <a:buFont typeface="Wingdings" panose="05000000000000000000" pitchFamily="2" charset="2"/>
              <a:buChar char="Ø"/>
            </a:pPr>
            <a:endParaRPr lang="en-US" sz="2200" dirty="0"/>
          </a:p>
        </p:txBody>
      </p:sp>
    </p:spTree>
    <p:extLst>
      <p:ext uri="{BB962C8B-B14F-4D97-AF65-F5344CB8AC3E}">
        <p14:creationId xmlns:p14="http://schemas.microsoft.com/office/powerpoint/2010/main" val="3205814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1085</Words>
  <Application>Microsoft Office PowerPoint</Application>
  <PresentationFormat>Widescreen</PresentationFormat>
  <Paragraphs>155</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Noe, Mark R (HEALTH)</dc:creator>
  <cp:lastModifiedBy>Leonard, Colleen M (HEALTH)</cp:lastModifiedBy>
  <cp:revision>75</cp:revision>
  <cp:lastPrinted>2018-11-29T00:48:08Z</cp:lastPrinted>
  <dcterms:created xsi:type="dcterms:W3CDTF">2017-10-11T19:57:36Z</dcterms:created>
  <dcterms:modified xsi:type="dcterms:W3CDTF">2018-11-29T20:55:28Z</dcterms:modified>
</cp:coreProperties>
</file>