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0.xml" ContentType="application/vnd.openxmlformats-officedocument.drawingml.chartshapes+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1.xml" ContentType="application/vnd.openxmlformats-officedocument.drawingml.chartshapes+xml"/>
  <Override PartName="/ppt/notesSlides/notesSlide1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0.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2.xml" ContentType="application/vnd.openxmlformats-officedocument.drawingml.chartshapes+xml"/>
  <Override PartName="/ppt/notesSlides/notesSlide2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3.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4.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 id="2147483677" r:id="rId4"/>
  </p:sldMasterIdLst>
  <p:notesMasterIdLst>
    <p:notesMasterId r:id="rId34"/>
  </p:notesMasterIdLst>
  <p:handoutMasterIdLst>
    <p:handoutMasterId r:id="rId35"/>
  </p:handoutMasterIdLst>
  <p:sldIdLst>
    <p:sldId id="361" r:id="rId5"/>
    <p:sldId id="378" r:id="rId6"/>
    <p:sldId id="366" r:id="rId7"/>
    <p:sldId id="362" r:id="rId8"/>
    <p:sldId id="359" r:id="rId9"/>
    <p:sldId id="260" r:id="rId10"/>
    <p:sldId id="261" r:id="rId11"/>
    <p:sldId id="262" r:id="rId12"/>
    <p:sldId id="263" r:id="rId13"/>
    <p:sldId id="301" r:id="rId14"/>
    <p:sldId id="304" r:id="rId15"/>
    <p:sldId id="307" r:id="rId16"/>
    <p:sldId id="310" r:id="rId17"/>
    <p:sldId id="331" r:id="rId18"/>
    <p:sldId id="373" r:id="rId19"/>
    <p:sldId id="339" r:id="rId20"/>
    <p:sldId id="346" r:id="rId21"/>
    <p:sldId id="349" r:id="rId22"/>
    <p:sldId id="350" r:id="rId23"/>
    <p:sldId id="313" r:id="rId24"/>
    <p:sldId id="351" r:id="rId25"/>
    <p:sldId id="352" r:id="rId26"/>
    <p:sldId id="355" r:id="rId27"/>
    <p:sldId id="334" r:id="rId28"/>
    <p:sldId id="377" r:id="rId29"/>
    <p:sldId id="335" r:id="rId30"/>
    <p:sldId id="376" r:id="rId31"/>
    <p:sldId id="374" r:id="rId32"/>
    <p:sldId id="364" r:id="rId33"/>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64" autoAdjust="0"/>
  </p:normalViewPr>
  <p:slideViewPr>
    <p:cSldViewPr snapToGrid="0">
      <p:cViewPr varScale="1">
        <p:scale>
          <a:sx n="58" d="100"/>
          <a:sy n="58" d="100"/>
        </p:scale>
        <p:origin x="964" y="5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9" d="100"/>
          <a:sy n="69"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DATA_Bo\Result%2001122015_Bo%20Fang.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262015_New%20Data_Bo%20Fang_DAVIS%20EDITS_.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DATA_Bo\Chris\Result%20_Bo%20Fang%20-%20Data3%20-%20Merge.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1.xml"/></Relationships>
</file>

<file path=ppt/charts/_rels/chart13.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222015_New%20Data_Bo%20Fang_DAVIS%20EDIT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222015_New%20Data_Bo%20Fang_DAVIS%20EDI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222015_New%20Data_Bo%20Fang_DAVIS%20EDIT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DATA_Bo\Result%2001122015_Bo%20Fang.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2.xml"/></Relationships>
</file>

<file path=ppt/charts/_rels/chart17.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122015_New%20Data_Bo%20Fang.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122015_New%20Data_Bo%20Fang.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122015_New%20Data_Bo%20Fang.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092015_Bo%20Fang.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C:\DATA_Bo\Result%2001092015_Bo%20Fang.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DATA_Bo\Result%2001122015_Bo%20Fang.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092015_Bo%20Fang.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092015_Bo%20Fang.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092015_Bo%20Fang.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092015_Bo%20Fang.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_23_2015_Bo%20Fang.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_23_2015_Bo%20Fang.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oleObject" Target="file:///\\scchoit40\phig\PHIGDATA\Prevention%20Agenda%20Y1%20survey\Result%2001_23_2015_Bo%20Fang.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Percentage</a:t>
            </a:r>
            <a:r>
              <a:rPr lang="en-US" sz="1600" b="1" baseline="0" dirty="0"/>
              <a:t> </a:t>
            </a:r>
            <a:r>
              <a:rPr lang="en-US" sz="1600" b="1" baseline="0" dirty="0" smtClean="0"/>
              <a:t>Of </a:t>
            </a:r>
            <a:r>
              <a:rPr lang="en-US" sz="1600" b="1" baseline="0" dirty="0"/>
              <a:t>Local Health Departments, Hospitals Reporting </a:t>
            </a:r>
            <a:r>
              <a:rPr lang="en-US" sz="1600" b="1" baseline="0" dirty="0" smtClean="0"/>
              <a:t>On </a:t>
            </a:r>
            <a:r>
              <a:rPr lang="en-US" sz="1600" b="1" baseline="0" dirty="0"/>
              <a:t>A</a:t>
            </a:r>
            <a:r>
              <a:rPr lang="en-US" sz="1600" b="1" baseline="0" dirty="0" smtClean="0"/>
              <a:t>t </a:t>
            </a:r>
            <a:r>
              <a:rPr lang="en-US" sz="1600" b="1" baseline="0" dirty="0"/>
              <a:t>least </a:t>
            </a:r>
            <a:r>
              <a:rPr lang="en-US" sz="1600" b="1" baseline="0" dirty="0" smtClean="0"/>
              <a:t>One Intervention* By </a:t>
            </a:r>
            <a:r>
              <a:rPr lang="en-US" sz="1600" b="1" baseline="0" dirty="0"/>
              <a:t>Priority </a:t>
            </a:r>
            <a:r>
              <a:rPr lang="en-US" sz="1600" b="1" baseline="0" dirty="0" smtClean="0"/>
              <a:t>Area, </a:t>
            </a:r>
            <a:r>
              <a:rPr lang="en-US" sz="1600" b="1" baseline="0" dirty="0"/>
              <a:t>December 2014</a:t>
            </a:r>
          </a:p>
          <a:p>
            <a:pPr>
              <a:defRPr sz="1600" b="1"/>
            </a:pPr>
            <a:r>
              <a:rPr lang="en-US" sz="1600" b="1" baseline="0" dirty="0"/>
              <a:t> </a:t>
            </a:r>
            <a:endParaRPr lang="en-US" sz="1600" b="1" dirty="0"/>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LHDs</c:v>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Prevent Chronic Diseases</c:v>
                </c:pt>
                <c:pt idx="1">
                  <c:v>Promote a Healthy and Safe Environment</c:v>
                </c:pt>
                <c:pt idx="2">
                  <c:v>Promote Healthy Women, Infants and Children</c:v>
                </c:pt>
                <c:pt idx="3">
                  <c:v>Promote Mental Health and Prevent Substance Abuse</c:v>
                </c:pt>
                <c:pt idx="4">
                  <c:v>Prevent HIV/STDs, VaccinePreventableDisease, and HealthcareAssociatedInfections</c:v>
                </c:pt>
              </c:strCache>
            </c:strRef>
          </c:cat>
          <c:val>
            <c:numRef>
              <c:f>Sheet1!$C$6:$C$10</c:f>
              <c:numCache>
                <c:formatCode>General</c:formatCode>
                <c:ptCount val="5"/>
                <c:pt idx="0">
                  <c:v>96.226415094339629</c:v>
                </c:pt>
                <c:pt idx="1">
                  <c:v>11.320754716981133</c:v>
                </c:pt>
                <c:pt idx="2">
                  <c:v>20.754716981132077</c:v>
                </c:pt>
                <c:pt idx="3">
                  <c:v>43.39622641509434</c:v>
                </c:pt>
                <c:pt idx="4">
                  <c:v>1.8867924528301887</c:v>
                </c:pt>
              </c:numCache>
            </c:numRef>
          </c:val>
        </c:ser>
        <c:ser>
          <c:idx val="1"/>
          <c:order val="1"/>
          <c:tx>
            <c:v>Hospitals</c:v>
          </c:tx>
          <c:spPr>
            <a:solidFill>
              <a:schemeClr val="accent5">
                <a:lumMod val="5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Sheet1!$A$6:$A$10</c:f>
              <c:strCache>
                <c:ptCount val="5"/>
                <c:pt idx="0">
                  <c:v>Prevent Chronic Diseases</c:v>
                </c:pt>
                <c:pt idx="1">
                  <c:v>Promote a Healthy and Safe Environment</c:v>
                </c:pt>
                <c:pt idx="2">
                  <c:v>Promote Healthy Women, Infants and Children</c:v>
                </c:pt>
                <c:pt idx="3">
                  <c:v>Promote Mental Health and Prevent Substance Abuse</c:v>
                </c:pt>
                <c:pt idx="4">
                  <c:v>Prevent HIV/STDs, VaccinePreventableDisease, and HealthcareAssociatedInfections</c:v>
                </c:pt>
              </c:strCache>
            </c:strRef>
          </c:cat>
          <c:val>
            <c:numRef>
              <c:f>Sheet1!$D$6:$D$10</c:f>
              <c:numCache>
                <c:formatCode>General</c:formatCode>
                <c:ptCount val="5"/>
                <c:pt idx="0">
                  <c:v>95.726495726495727</c:v>
                </c:pt>
                <c:pt idx="1">
                  <c:v>10.256410256410255</c:v>
                </c:pt>
                <c:pt idx="2">
                  <c:v>25.641025641025639</c:v>
                </c:pt>
                <c:pt idx="3">
                  <c:v>28.205128205128204</c:v>
                </c:pt>
                <c:pt idx="4">
                  <c:v>7.6923076923076925</c:v>
                </c:pt>
              </c:numCache>
            </c:numRef>
          </c:val>
        </c:ser>
        <c:dLbls>
          <c:showLegendKey val="0"/>
          <c:showVal val="0"/>
          <c:showCatName val="0"/>
          <c:showSerName val="0"/>
          <c:showPercent val="0"/>
          <c:showBubbleSize val="0"/>
        </c:dLbls>
        <c:gapWidth val="219"/>
        <c:overlap val="-27"/>
        <c:axId val="243403392"/>
        <c:axId val="98961584"/>
      </c:barChart>
      <c:catAx>
        <c:axId val="24340339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Priority</a:t>
                </a:r>
                <a:r>
                  <a:rPr lang="en-US" sz="1200" b="1" baseline="0"/>
                  <a:t> Area</a:t>
                </a:r>
                <a:endParaRPr lang="en-US" sz="1200" b="1"/>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98961584"/>
        <c:crosses val="autoZero"/>
        <c:auto val="1"/>
        <c:lblAlgn val="ctr"/>
        <c:lblOffset val="100"/>
        <c:noMultiLvlLbl val="0"/>
      </c:catAx>
      <c:valAx>
        <c:axId val="9896158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403392"/>
        <c:crosses val="autoZero"/>
        <c:crossBetween val="between"/>
        <c:majorUnit val="20"/>
      </c:valAx>
      <c:spPr>
        <a:noFill/>
        <a:ln>
          <a:noFill/>
        </a:ln>
        <a:effectLst/>
      </c:spPr>
    </c:plotArea>
    <c:legend>
      <c:legendPos val="b"/>
      <c:layout>
        <c:manualLayout>
          <c:xMode val="edge"/>
          <c:yMode val="edge"/>
          <c:x val="0.36098925524934383"/>
          <c:y val="0.94435831884650778"/>
          <c:w val="0.11968807414698163"/>
          <c:h val="4.008665287417121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ysClr val="windowText" lastClr="000000">
                    <a:lumMod val="65000"/>
                    <a:lumOff val="35000"/>
                  </a:sysClr>
                </a:solidFill>
                <a:latin typeface="+mn-lt"/>
                <a:ea typeface="+mn-ea"/>
                <a:cs typeface="+mn-cs"/>
              </a:defRPr>
            </a:pPr>
            <a:r>
              <a:rPr lang="en-US" sz="1600" b="1" i="0" baseline="0" dirty="0" smtClean="0">
                <a:effectLst/>
              </a:rPr>
              <a:t>Percent Of Interventions Addressing A Disparity Among Local Health Departments, Hospitals, December 2014</a:t>
            </a:r>
            <a:endParaRPr lang="en-US" sz="1600" baseline="0" dirty="0" smtClean="0">
              <a:effectLst/>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1"/>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'Disparity-Total'!$C$9</c:f>
              <c:numCache>
                <c:formatCode>0.0</c:formatCode>
                <c:ptCount val="1"/>
                <c:pt idx="0">
                  <c:v>77.36</c:v>
                </c:pt>
              </c:numCache>
            </c:numRef>
          </c:val>
        </c:ser>
        <c:ser>
          <c:idx val="2"/>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'Disparity-Total'!$D$9</c:f>
              <c:numCache>
                <c:formatCode>0.0</c:formatCode>
                <c:ptCount val="1"/>
                <c:pt idx="0">
                  <c:v>73.930000000000007</c:v>
                </c:pt>
              </c:numCache>
            </c:numRef>
          </c:val>
        </c:ser>
        <c:dLbls>
          <c:showLegendKey val="0"/>
          <c:showVal val="0"/>
          <c:showCatName val="0"/>
          <c:showSerName val="0"/>
          <c:showPercent val="0"/>
          <c:showBubbleSize val="0"/>
        </c:dLbls>
        <c:gapWidth val="219"/>
        <c:overlap val="-27"/>
        <c:axId val="243714304"/>
        <c:axId val="244275864"/>
      </c:barChart>
      <c:catAx>
        <c:axId val="243714304"/>
        <c:scaling>
          <c:orientation val="minMax"/>
        </c:scaling>
        <c:delete val="1"/>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200" b="1" dirty="0" smtClean="0"/>
                  <a:t>Addressing A</a:t>
                </a:r>
                <a:r>
                  <a:rPr lang="en-US" sz="1200" b="1" baseline="0" dirty="0" smtClean="0"/>
                  <a:t> </a:t>
                </a:r>
                <a:r>
                  <a:rPr lang="en-US" sz="1200" b="1" dirty="0" smtClean="0"/>
                  <a:t>Disparity</a:t>
                </a:r>
                <a:endParaRPr lang="en-US" sz="1200" b="1" dirty="0"/>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244275864"/>
        <c:crosses val="autoZero"/>
        <c:auto val="1"/>
        <c:lblAlgn val="ctr"/>
        <c:lblOffset val="100"/>
        <c:noMultiLvlLbl val="0"/>
      </c:catAx>
      <c:valAx>
        <c:axId val="244275864"/>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714304"/>
        <c:crosses val="autoZero"/>
        <c:crossBetween val="between"/>
      </c:valAx>
      <c:spPr>
        <a:noFill/>
        <a:ln>
          <a:noFill/>
        </a:ln>
        <a:effectLst/>
      </c:spPr>
    </c:plotArea>
    <c:legend>
      <c:legendPos val="b"/>
      <c:layout>
        <c:manualLayout>
          <c:xMode val="edge"/>
          <c:yMode val="edge"/>
          <c:x val="0.20842469451577397"/>
          <c:y val="0.93810981198358134"/>
          <c:w val="0.24584546159333903"/>
          <c:h val="4.028017223043361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Number</a:t>
            </a:r>
            <a:r>
              <a:rPr lang="en-US" sz="1800" b="1" baseline="0" dirty="0"/>
              <a:t> </a:t>
            </a:r>
            <a:r>
              <a:rPr lang="en-US" sz="1800" b="1" baseline="0" dirty="0" smtClean="0"/>
              <a:t>Of </a:t>
            </a:r>
            <a:r>
              <a:rPr lang="en-US" sz="1800" b="1" baseline="0" dirty="0"/>
              <a:t>Interventions Addressing Each Type </a:t>
            </a:r>
            <a:r>
              <a:rPr lang="en-US" sz="1800" b="1" baseline="0" dirty="0" smtClean="0"/>
              <a:t>Of </a:t>
            </a:r>
            <a:r>
              <a:rPr lang="en-US" sz="1800" b="1" baseline="0" dirty="0"/>
              <a:t>Disparity, </a:t>
            </a:r>
            <a:r>
              <a:rPr lang="en-US" sz="1800" b="1" baseline="0" dirty="0" smtClean="0"/>
              <a:t>By </a:t>
            </a:r>
            <a:r>
              <a:rPr lang="en-US" sz="1800" b="1" baseline="0" dirty="0"/>
              <a:t>Local Health Departments, Hospitals, December 2014</a:t>
            </a:r>
          </a:p>
          <a:p>
            <a:pPr>
              <a:defRPr sz="1800" b="1"/>
            </a:pP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Sheet4!$C$5</c:f>
              <c:strCache>
                <c:ptCount val="1"/>
                <c:pt idx="0">
                  <c:v>LHD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Sheet4!$B$6:$B$12</c:f>
              <c:strCache>
                <c:ptCount val="7"/>
                <c:pt idx="0">
                  <c:v>Income/SES</c:v>
                </c:pt>
                <c:pt idx="1">
                  <c:v>Race/ethnicity</c:v>
                </c:pt>
                <c:pt idx="2">
                  <c:v>Geography</c:v>
                </c:pt>
                <c:pt idx="3">
                  <c:v>Age</c:v>
                </c:pt>
                <c:pt idx="4">
                  <c:v>Other</c:v>
                </c:pt>
                <c:pt idx="5">
                  <c:v>Disability</c:v>
                </c:pt>
                <c:pt idx="6">
                  <c:v>Gender</c:v>
                </c:pt>
              </c:strCache>
            </c:strRef>
          </c:cat>
          <c:val>
            <c:numRef>
              <c:f>Sheet4!$C$6:$C$12</c:f>
              <c:numCache>
                <c:formatCode>General</c:formatCode>
                <c:ptCount val="7"/>
                <c:pt idx="0">
                  <c:v>70</c:v>
                </c:pt>
                <c:pt idx="1">
                  <c:v>23</c:v>
                </c:pt>
                <c:pt idx="2">
                  <c:v>24</c:v>
                </c:pt>
                <c:pt idx="3">
                  <c:v>36</c:v>
                </c:pt>
                <c:pt idx="4">
                  <c:v>21</c:v>
                </c:pt>
                <c:pt idx="5">
                  <c:v>14</c:v>
                </c:pt>
                <c:pt idx="6">
                  <c:v>14</c:v>
                </c:pt>
              </c:numCache>
            </c:numRef>
          </c:val>
        </c:ser>
        <c:ser>
          <c:idx val="1"/>
          <c:order val="1"/>
          <c:tx>
            <c:strRef>
              <c:f>Sheet4!$D$5</c:f>
              <c:strCache>
                <c:ptCount val="1"/>
                <c:pt idx="0">
                  <c:v>Hospital</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Sheet4!$B$6:$B$12</c:f>
              <c:strCache>
                <c:ptCount val="7"/>
                <c:pt idx="0">
                  <c:v>Income/SES</c:v>
                </c:pt>
                <c:pt idx="1">
                  <c:v>Race/ethnicity</c:v>
                </c:pt>
                <c:pt idx="2">
                  <c:v>Geography</c:v>
                </c:pt>
                <c:pt idx="3">
                  <c:v>Age</c:v>
                </c:pt>
                <c:pt idx="4">
                  <c:v>Other</c:v>
                </c:pt>
                <c:pt idx="5">
                  <c:v>Disability</c:v>
                </c:pt>
                <c:pt idx="6">
                  <c:v>Gender</c:v>
                </c:pt>
              </c:strCache>
            </c:strRef>
          </c:cat>
          <c:val>
            <c:numRef>
              <c:f>Sheet4!$D$6:$D$12</c:f>
              <c:numCache>
                <c:formatCode>General</c:formatCode>
                <c:ptCount val="7"/>
                <c:pt idx="0">
                  <c:v>135</c:v>
                </c:pt>
                <c:pt idx="1">
                  <c:v>76</c:v>
                </c:pt>
                <c:pt idx="2">
                  <c:v>72</c:v>
                </c:pt>
                <c:pt idx="3">
                  <c:v>63</c:v>
                </c:pt>
                <c:pt idx="4">
                  <c:v>45</c:v>
                </c:pt>
                <c:pt idx="5">
                  <c:v>27</c:v>
                </c:pt>
                <c:pt idx="6">
                  <c:v>26</c:v>
                </c:pt>
              </c:numCache>
            </c:numRef>
          </c:val>
        </c:ser>
        <c:dLbls>
          <c:showLegendKey val="0"/>
          <c:showVal val="0"/>
          <c:showCatName val="0"/>
          <c:showSerName val="0"/>
          <c:showPercent val="0"/>
          <c:showBubbleSize val="0"/>
        </c:dLbls>
        <c:gapWidth val="219"/>
        <c:overlap val="-27"/>
        <c:axId val="244276648"/>
        <c:axId val="244277040"/>
      </c:barChart>
      <c:catAx>
        <c:axId val="24427664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Disparity Type Intervention Addresses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244277040"/>
        <c:crosses val="autoZero"/>
        <c:auto val="1"/>
        <c:lblAlgn val="ctr"/>
        <c:lblOffset val="100"/>
        <c:noMultiLvlLbl val="0"/>
      </c:catAx>
      <c:valAx>
        <c:axId val="2442770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76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i="0" baseline="0" dirty="0">
                <a:effectLst/>
              </a:rPr>
              <a:t>Current Status Of Implementation Efforts Of Interventions </a:t>
            </a:r>
            <a:r>
              <a:rPr lang="en-US" sz="1600" b="1" i="0" baseline="0" dirty="0" smtClean="0">
                <a:effectLst/>
              </a:rPr>
              <a:t>Reported </a:t>
            </a:r>
            <a:r>
              <a:rPr lang="en-US" sz="1600" b="1" i="0" baseline="0" dirty="0">
                <a:effectLst/>
              </a:rPr>
              <a:t>Local Health Departments, Hospitals, December 2014</a:t>
            </a:r>
            <a:endParaRPr lang="en-US" sz="1600" dirty="0">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Status efforts-Total'!$A$8:$A$11</c:f>
              <c:strCache>
                <c:ptCount val="4"/>
                <c:pt idx="0">
                  <c:v>Ahead of Schedule</c:v>
                </c:pt>
                <c:pt idx="1">
                  <c:v>On track with schedule</c:v>
                </c:pt>
                <c:pt idx="2">
                  <c:v>Behind projected schedule</c:v>
                </c:pt>
                <c:pt idx="3">
                  <c:v>Have not started</c:v>
                </c:pt>
              </c:strCache>
            </c:strRef>
          </c:cat>
          <c:val>
            <c:numRef>
              <c:f>'Current Status efforts-Total'!$C$8:$C$11</c:f>
              <c:numCache>
                <c:formatCode>0.0</c:formatCode>
                <c:ptCount val="4"/>
                <c:pt idx="0">
                  <c:v>17.920000000000002</c:v>
                </c:pt>
                <c:pt idx="1">
                  <c:v>64.150000000000006</c:v>
                </c:pt>
                <c:pt idx="2">
                  <c:v>16.04</c:v>
                </c:pt>
                <c:pt idx="3">
                  <c:v>1.89</c:v>
                </c:pt>
              </c:numCache>
            </c:numRef>
          </c:val>
        </c:ser>
        <c:ser>
          <c:idx val="2"/>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Status efforts-Total'!$A$8:$A$11</c:f>
              <c:strCache>
                <c:ptCount val="4"/>
                <c:pt idx="0">
                  <c:v>Ahead of Schedule</c:v>
                </c:pt>
                <c:pt idx="1">
                  <c:v>On track with schedule</c:v>
                </c:pt>
                <c:pt idx="2">
                  <c:v>Behind projected schedule</c:v>
                </c:pt>
                <c:pt idx="3">
                  <c:v>Have not started</c:v>
                </c:pt>
              </c:strCache>
            </c:strRef>
          </c:cat>
          <c:val>
            <c:numRef>
              <c:f>'Current Status efforts-Total'!$D$8:$D$11</c:f>
              <c:numCache>
                <c:formatCode>0.0</c:formatCode>
                <c:ptCount val="4"/>
                <c:pt idx="0">
                  <c:v>9.4</c:v>
                </c:pt>
                <c:pt idx="1">
                  <c:v>73.08</c:v>
                </c:pt>
                <c:pt idx="2">
                  <c:v>12.39</c:v>
                </c:pt>
                <c:pt idx="3">
                  <c:v>5.13</c:v>
                </c:pt>
              </c:numCache>
            </c:numRef>
          </c:val>
        </c:ser>
        <c:dLbls>
          <c:showLegendKey val="0"/>
          <c:showVal val="0"/>
          <c:showCatName val="0"/>
          <c:showSerName val="0"/>
          <c:showPercent val="0"/>
          <c:showBubbleSize val="0"/>
        </c:dLbls>
        <c:gapWidth val="219"/>
        <c:overlap val="-27"/>
        <c:axId val="244277824"/>
        <c:axId val="244278216"/>
      </c:barChart>
      <c:catAx>
        <c:axId val="24427782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200" b="1"/>
                  <a:t>Current Status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278216"/>
        <c:crosses val="autoZero"/>
        <c:auto val="1"/>
        <c:lblAlgn val="ctr"/>
        <c:lblOffset val="100"/>
        <c:noMultiLvlLbl val="0"/>
      </c:catAx>
      <c:valAx>
        <c:axId val="244278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77824"/>
        <c:crosses val="autoZero"/>
        <c:crossBetween val="between"/>
      </c:valAx>
      <c:spPr>
        <a:noFill/>
        <a:ln>
          <a:noFill/>
        </a:ln>
        <a:effectLst/>
      </c:spPr>
    </c:plotArea>
    <c:legend>
      <c:legendPos val="b"/>
      <c:layout>
        <c:manualLayout>
          <c:xMode val="edge"/>
          <c:yMode val="edge"/>
          <c:x val="0.19865103678760412"/>
          <c:y val="0.93188768670103284"/>
          <c:w val="0.24685655450624941"/>
          <c:h val="3.9335334881700941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smtClean="0"/>
              <a:t>Top Partner </a:t>
            </a:r>
            <a:r>
              <a:rPr lang="en-US" sz="1600" b="1" dirty="0"/>
              <a:t>Types Among Local Health Departments &amp; Hospitals, December 2014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'Partners Types among SW'!$A$5:$A$14</c:f>
              <c:strCache>
                <c:ptCount val="10"/>
                <c:pt idx="0">
                  <c:v>Pre-existing local coalition (e.g. tobacco prevention)</c:v>
                </c:pt>
                <c:pt idx="1">
                  <c:v>Other community based organization</c:v>
                </c:pt>
                <c:pt idx="2">
                  <c:v>Community health center/Federally Qualified Health Center</c:v>
                </c:pt>
                <c:pt idx="3">
                  <c:v>Government or community-based organization - Social Services</c:v>
                </c:pt>
                <c:pt idx="4">
                  <c:v>Government or community-based organization - Mental and Behavioral Health (including Substance Abuse)</c:v>
                </c:pt>
                <c:pt idx="5">
                  <c:v>Media</c:v>
                </c:pt>
                <c:pt idx="6">
                  <c:v>Faith-based organization</c:v>
                </c:pt>
                <c:pt idx="7">
                  <c:v>Schools (K-12)</c:v>
                </c:pt>
                <c:pt idx="8">
                  <c:v>Business</c:v>
                </c:pt>
                <c:pt idx="9">
                  <c:v>College/University</c:v>
                </c:pt>
              </c:strCache>
            </c:strRef>
          </c:cat>
          <c:val>
            <c:numRef>
              <c:f>'Partners Types among SW'!$B$5:$B$14</c:f>
              <c:numCache>
                <c:formatCode>General</c:formatCode>
                <c:ptCount val="10"/>
                <c:pt idx="0">
                  <c:v>184</c:v>
                </c:pt>
                <c:pt idx="1">
                  <c:v>158</c:v>
                </c:pt>
                <c:pt idx="2">
                  <c:v>121</c:v>
                </c:pt>
                <c:pt idx="3">
                  <c:v>95</c:v>
                </c:pt>
                <c:pt idx="4">
                  <c:v>89</c:v>
                </c:pt>
                <c:pt idx="5">
                  <c:v>88</c:v>
                </c:pt>
                <c:pt idx="6">
                  <c:v>87</c:v>
                </c:pt>
                <c:pt idx="7">
                  <c:v>81</c:v>
                </c:pt>
                <c:pt idx="8">
                  <c:v>79</c:v>
                </c:pt>
                <c:pt idx="9">
                  <c:v>73</c:v>
                </c:pt>
              </c:numCache>
            </c:numRef>
          </c:val>
        </c:ser>
        <c:dLbls>
          <c:showLegendKey val="0"/>
          <c:showVal val="0"/>
          <c:showCatName val="0"/>
          <c:showSerName val="0"/>
          <c:showPercent val="0"/>
          <c:showBubbleSize val="0"/>
        </c:dLbls>
        <c:gapWidth val="219"/>
        <c:overlap val="-27"/>
        <c:axId val="244279000"/>
        <c:axId val="244279392"/>
      </c:barChart>
      <c:catAx>
        <c:axId val="24427900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smtClean="0"/>
                  <a:t>Partner </a:t>
                </a:r>
                <a:r>
                  <a:rPr lang="en-US" sz="1200" b="1" dirty="0"/>
                  <a:t>Types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279392"/>
        <c:crosses val="autoZero"/>
        <c:auto val="1"/>
        <c:lblAlgn val="ctr"/>
        <c:lblOffset val="100"/>
        <c:noMultiLvlLbl val="0"/>
      </c:catAx>
      <c:valAx>
        <c:axId val="24427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79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Top </a:t>
            </a:r>
            <a:r>
              <a:rPr lang="en-US" sz="1600" b="1" dirty="0" smtClean="0"/>
              <a:t>Partner </a:t>
            </a:r>
            <a:r>
              <a:rPr lang="en-US" sz="1600" b="1" dirty="0"/>
              <a:t>Types Among Those </a:t>
            </a:r>
            <a:r>
              <a:rPr lang="en-US" sz="1600" b="1" dirty="0" smtClean="0"/>
              <a:t>Reporting Chronic </a:t>
            </a:r>
            <a:r>
              <a:rPr lang="en-US" sz="1600" b="1" dirty="0"/>
              <a:t>Disease </a:t>
            </a:r>
            <a:r>
              <a:rPr lang="en-US" sz="1600" b="1" dirty="0" smtClean="0"/>
              <a:t>Interventions</a:t>
            </a:r>
            <a:r>
              <a:rPr lang="en-US" sz="1600" b="1" dirty="0"/>
              <a:t>, December 2014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'Partners Types Chronic Disease'!$A$5:$A$14</c:f>
              <c:strCache>
                <c:ptCount val="10"/>
                <c:pt idx="0">
                  <c:v>Other community based organization</c:v>
                </c:pt>
                <c:pt idx="1">
                  <c:v>Pre-existing local coalition (e.g. tobacco prevention)</c:v>
                </c:pt>
                <c:pt idx="2">
                  <c:v>Community health center/Federally Qualified Health Center</c:v>
                </c:pt>
                <c:pt idx="3">
                  <c:v>Media</c:v>
                </c:pt>
                <c:pt idx="4">
                  <c:v>Business</c:v>
                </c:pt>
                <c:pt idx="5">
                  <c:v>Schools (K-12)</c:v>
                </c:pt>
                <c:pt idx="6">
                  <c:v>Faith-based organization</c:v>
                </c:pt>
                <c:pt idx="7">
                  <c:v>Clinical or Community Based Lifestyle Change Program</c:v>
                </c:pt>
                <c:pt idx="8">
                  <c:v>Government or community-based organization - Social Services</c:v>
                </c:pt>
                <c:pt idx="9">
                  <c:v>College/University</c:v>
                </c:pt>
              </c:strCache>
            </c:strRef>
          </c:cat>
          <c:val>
            <c:numRef>
              <c:f>'Partners Types Chronic Disease'!$B$5:$B$14</c:f>
              <c:numCache>
                <c:formatCode>General</c:formatCode>
                <c:ptCount val="10"/>
                <c:pt idx="0">
                  <c:v>113</c:v>
                </c:pt>
                <c:pt idx="1">
                  <c:v>111</c:v>
                </c:pt>
                <c:pt idx="2">
                  <c:v>87</c:v>
                </c:pt>
                <c:pt idx="3">
                  <c:v>63</c:v>
                </c:pt>
                <c:pt idx="4">
                  <c:v>57</c:v>
                </c:pt>
                <c:pt idx="5">
                  <c:v>57</c:v>
                </c:pt>
                <c:pt idx="6">
                  <c:v>53</c:v>
                </c:pt>
                <c:pt idx="7">
                  <c:v>51</c:v>
                </c:pt>
                <c:pt idx="8">
                  <c:v>50</c:v>
                </c:pt>
                <c:pt idx="9">
                  <c:v>45</c:v>
                </c:pt>
              </c:numCache>
            </c:numRef>
          </c:val>
        </c:ser>
        <c:dLbls>
          <c:showLegendKey val="0"/>
          <c:showVal val="0"/>
          <c:showCatName val="0"/>
          <c:showSerName val="0"/>
          <c:showPercent val="0"/>
          <c:showBubbleSize val="0"/>
        </c:dLbls>
        <c:gapWidth val="219"/>
        <c:overlap val="-27"/>
        <c:axId val="244936784"/>
        <c:axId val="244937176"/>
      </c:barChart>
      <c:catAx>
        <c:axId val="24493678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dirty="0" smtClean="0"/>
                  <a:t>Partner </a:t>
                </a:r>
                <a:r>
                  <a:rPr lang="en-US" sz="1200" b="1" dirty="0"/>
                  <a:t>Types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937176"/>
        <c:crosses val="autoZero"/>
        <c:auto val="1"/>
        <c:lblAlgn val="ctr"/>
        <c:lblOffset val="100"/>
        <c:noMultiLvlLbl val="0"/>
      </c:catAx>
      <c:valAx>
        <c:axId val="244937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936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smtClean="0"/>
              <a:t>Top Partner </a:t>
            </a:r>
            <a:r>
              <a:rPr lang="en-US" sz="1600" b="1" dirty="0"/>
              <a:t>Types Among Those </a:t>
            </a:r>
            <a:r>
              <a:rPr lang="en-US" sz="1600" b="1" dirty="0" smtClean="0"/>
              <a:t>Reporting </a:t>
            </a:r>
            <a:r>
              <a:rPr lang="en-US" sz="1600" b="1" dirty="0"/>
              <a:t>Mental </a:t>
            </a:r>
            <a:r>
              <a:rPr lang="en-US" sz="1600" b="1" dirty="0" smtClean="0"/>
              <a:t>Health And Substance Abuse </a:t>
            </a:r>
            <a:r>
              <a:rPr lang="en-US" sz="1600" b="1" dirty="0"/>
              <a:t>Interventions, December 2014</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'Partners Types Mental Health'!$A$5:$A$14</c:f>
              <c:strCache>
                <c:ptCount val="10"/>
                <c:pt idx="0">
                  <c:v>Government or community-based organization - Mental and Behavioral Health (including Substance Abuse)</c:v>
                </c:pt>
                <c:pt idx="1">
                  <c:v>Pre-existing local coalition (e.g. tobacco prevention)</c:v>
                </c:pt>
                <c:pt idx="2">
                  <c:v>Government or community-based organization - Social Services</c:v>
                </c:pt>
                <c:pt idx="3">
                  <c:v>Faith-based organization</c:v>
                </c:pt>
                <c:pt idx="4">
                  <c:v>Government or community-based organization-Youth Focused</c:v>
                </c:pt>
                <c:pt idx="5">
                  <c:v>Other community based organization</c:v>
                </c:pt>
                <c:pt idx="6">
                  <c:v>Schools (K-12)</c:v>
                </c:pt>
                <c:pt idx="7">
                  <c:v>Community health center/Federally Qualified Health Center</c:v>
                </c:pt>
                <c:pt idx="8">
                  <c:v>College/University</c:v>
                </c:pt>
                <c:pt idx="9">
                  <c:v>Media</c:v>
                </c:pt>
              </c:strCache>
            </c:strRef>
          </c:cat>
          <c:val>
            <c:numRef>
              <c:f>'Partners Types Mental Health'!$B$5:$B$14</c:f>
              <c:numCache>
                <c:formatCode>General</c:formatCode>
                <c:ptCount val="10"/>
                <c:pt idx="0">
                  <c:v>44</c:v>
                </c:pt>
                <c:pt idx="1">
                  <c:v>37</c:v>
                </c:pt>
                <c:pt idx="2">
                  <c:v>26</c:v>
                </c:pt>
                <c:pt idx="3">
                  <c:v>21</c:v>
                </c:pt>
                <c:pt idx="4">
                  <c:v>21</c:v>
                </c:pt>
                <c:pt idx="5">
                  <c:v>18</c:v>
                </c:pt>
                <c:pt idx="6">
                  <c:v>17</c:v>
                </c:pt>
                <c:pt idx="7">
                  <c:v>16</c:v>
                </c:pt>
                <c:pt idx="8">
                  <c:v>16</c:v>
                </c:pt>
                <c:pt idx="9">
                  <c:v>14</c:v>
                </c:pt>
              </c:numCache>
            </c:numRef>
          </c:val>
        </c:ser>
        <c:dLbls>
          <c:showLegendKey val="0"/>
          <c:showVal val="0"/>
          <c:showCatName val="0"/>
          <c:showSerName val="0"/>
          <c:showPercent val="0"/>
          <c:showBubbleSize val="0"/>
        </c:dLbls>
        <c:gapWidth val="219"/>
        <c:overlap val="-27"/>
        <c:axId val="244937960"/>
        <c:axId val="244938352"/>
      </c:barChart>
      <c:catAx>
        <c:axId val="24493796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Partners Types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938352"/>
        <c:crosses val="autoZero"/>
        <c:auto val="1"/>
        <c:lblAlgn val="ctr"/>
        <c:lblOffset val="100"/>
        <c:noMultiLvlLbl val="0"/>
      </c:catAx>
      <c:valAx>
        <c:axId val="2449383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937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ysClr val="windowText" lastClr="000000">
                    <a:lumMod val="65000"/>
                    <a:lumOff val="35000"/>
                  </a:sysClr>
                </a:solidFill>
                <a:latin typeface="+mn-lt"/>
                <a:ea typeface="+mn-ea"/>
                <a:cs typeface="+mn-cs"/>
              </a:defRPr>
            </a:pPr>
            <a:r>
              <a:rPr lang="en-US" sz="1600" b="1" i="0" baseline="0" dirty="0" smtClean="0">
                <a:effectLst/>
              </a:rPr>
              <a:t>Percent Of Local Health Departments, Hospitals Requiring Help Getting Partners For This Intervention,</a:t>
            </a:r>
          </a:p>
          <a:p>
            <a:pPr marL="0" marR="0" indent="0" algn="ctr" defTabSz="914400" rtl="0" eaLnBrk="1" fontAlgn="auto" latinLnBrk="0" hangingPunct="1">
              <a:lnSpc>
                <a:spcPct val="100000"/>
              </a:lnSpc>
              <a:spcBef>
                <a:spcPts val="0"/>
              </a:spcBef>
              <a:spcAft>
                <a:spcPts val="0"/>
              </a:spcAft>
              <a:buClrTx/>
              <a:buSzTx/>
              <a:buFontTx/>
              <a:buNone/>
              <a:tabLst/>
              <a:defRPr sz="1600" b="1">
                <a:solidFill>
                  <a:sysClr val="windowText" lastClr="000000">
                    <a:lumMod val="65000"/>
                    <a:lumOff val="35000"/>
                  </a:sysClr>
                </a:solidFill>
              </a:defRPr>
            </a:pPr>
            <a:r>
              <a:rPr lang="en-US" sz="1600" b="1" i="0" baseline="0" dirty="0" smtClean="0">
                <a:effectLst/>
              </a:rPr>
              <a:t>December 2014</a:t>
            </a:r>
            <a:endParaRPr lang="en-US" sz="1600" b="1" baseline="0" dirty="0"/>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1"/>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'Need Help Getting Partners Tota'!$C$8</c:f>
              <c:numCache>
                <c:formatCode>0.0</c:formatCode>
                <c:ptCount val="1"/>
                <c:pt idx="0">
                  <c:v>23.58</c:v>
                </c:pt>
              </c:numCache>
            </c:numRef>
          </c:val>
        </c:ser>
        <c:ser>
          <c:idx val="2"/>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'Need Help Getting Partners Tota'!$D$8</c:f>
              <c:numCache>
                <c:formatCode>0.0</c:formatCode>
                <c:ptCount val="1"/>
                <c:pt idx="0">
                  <c:v>16.670000000000002</c:v>
                </c:pt>
              </c:numCache>
            </c:numRef>
          </c:val>
        </c:ser>
        <c:dLbls>
          <c:showLegendKey val="0"/>
          <c:showVal val="0"/>
          <c:showCatName val="0"/>
          <c:showSerName val="0"/>
          <c:showPercent val="0"/>
          <c:showBubbleSize val="0"/>
        </c:dLbls>
        <c:gapWidth val="219"/>
        <c:overlap val="-27"/>
        <c:axId val="244939136"/>
        <c:axId val="244939528"/>
      </c:barChart>
      <c:catAx>
        <c:axId val="244939136"/>
        <c:scaling>
          <c:orientation val="minMax"/>
        </c:scaling>
        <c:delete val="1"/>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i="0" baseline="0">
                    <a:effectLst/>
                  </a:rPr>
                  <a:t>Need Help Getting Partners</a:t>
                </a:r>
                <a:endParaRPr lang="en-US" sz="1200" baseline="0">
                  <a:effectLst/>
                </a:endParaRP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44939528"/>
        <c:crosses val="autoZero"/>
        <c:auto val="1"/>
        <c:lblAlgn val="ctr"/>
        <c:lblOffset val="100"/>
        <c:noMultiLvlLbl val="0"/>
      </c:catAx>
      <c:valAx>
        <c:axId val="244939528"/>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939136"/>
        <c:crosses val="autoZero"/>
        <c:crossBetween val="between"/>
      </c:valAx>
      <c:spPr>
        <a:noFill/>
        <a:ln>
          <a:noFill/>
        </a:ln>
        <a:effectLst/>
      </c:spPr>
    </c:plotArea>
    <c:legend>
      <c:legendPos val="b"/>
      <c:layout>
        <c:manualLayout>
          <c:xMode val="edge"/>
          <c:yMode val="edge"/>
          <c:x val="0.18846824051051816"/>
          <c:y val="0.94517568105012117"/>
          <c:w val="0.24475183865443839"/>
          <c:h val="3.9436949496411987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Top </a:t>
            </a:r>
            <a:r>
              <a:rPr lang="en-US" sz="1600" b="1" dirty="0" smtClean="0"/>
              <a:t>Partnerships Local </a:t>
            </a:r>
            <a:r>
              <a:rPr lang="en-US" sz="1600" b="1" dirty="0"/>
              <a:t>Health Departments </a:t>
            </a:r>
            <a:r>
              <a:rPr lang="en-US" sz="1600" b="1" dirty="0" smtClean="0"/>
              <a:t>And </a:t>
            </a:r>
            <a:r>
              <a:rPr lang="en-US" sz="1600" b="1" dirty="0"/>
              <a:t>Hospitals Require Help </a:t>
            </a:r>
            <a:r>
              <a:rPr lang="en-US" sz="1600" b="1" dirty="0" smtClean="0"/>
              <a:t>To </a:t>
            </a:r>
            <a:r>
              <a:rPr lang="en-US" sz="1600" b="1" dirty="0"/>
              <a:t>Develop, December 2014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'Partner require help-SW'!$A$5:$A$9</c:f>
              <c:strCache>
                <c:ptCount val="5"/>
                <c:pt idx="0">
                  <c:v>Health Insurance Plan</c:v>
                </c:pt>
                <c:pt idx="1">
                  <c:v>Faith-based organization</c:v>
                </c:pt>
                <c:pt idx="2">
                  <c:v>Schools (K-12)</c:v>
                </c:pt>
                <c:pt idx="3">
                  <c:v>Business</c:v>
                </c:pt>
                <c:pt idx="4">
                  <c:v>Media</c:v>
                </c:pt>
              </c:strCache>
            </c:strRef>
          </c:cat>
          <c:val>
            <c:numRef>
              <c:f>'Partner require help-SW'!$B$5:$B$9</c:f>
              <c:numCache>
                <c:formatCode>General</c:formatCode>
                <c:ptCount val="5"/>
                <c:pt idx="0">
                  <c:v>21</c:v>
                </c:pt>
                <c:pt idx="1">
                  <c:v>20</c:v>
                </c:pt>
                <c:pt idx="2">
                  <c:v>18</c:v>
                </c:pt>
                <c:pt idx="3">
                  <c:v>14</c:v>
                </c:pt>
                <c:pt idx="4">
                  <c:v>14</c:v>
                </c:pt>
              </c:numCache>
            </c:numRef>
          </c:val>
        </c:ser>
        <c:dLbls>
          <c:showLegendKey val="0"/>
          <c:showVal val="0"/>
          <c:showCatName val="0"/>
          <c:showSerName val="0"/>
          <c:showPercent val="0"/>
          <c:showBubbleSize val="0"/>
        </c:dLbls>
        <c:gapWidth val="219"/>
        <c:overlap val="-27"/>
        <c:axId val="244782016"/>
        <c:axId val="244782408"/>
      </c:barChart>
      <c:catAx>
        <c:axId val="244782016"/>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Partnerships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782408"/>
        <c:crosses val="autoZero"/>
        <c:auto val="1"/>
        <c:lblAlgn val="ctr"/>
        <c:lblOffset val="100"/>
        <c:noMultiLvlLbl val="0"/>
      </c:catAx>
      <c:valAx>
        <c:axId val="244782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782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Top </a:t>
            </a:r>
            <a:r>
              <a:rPr lang="en-US" sz="1600" b="1" dirty="0" smtClean="0"/>
              <a:t>Implementation </a:t>
            </a:r>
            <a:r>
              <a:rPr lang="en-US" sz="1600" b="1" dirty="0"/>
              <a:t>Successes </a:t>
            </a:r>
            <a:r>
              <a:rPr lang="en-US" sz="1600" b="1" dirty="0" smtClean="0"/>
              <a:t>Reported For Interventions</a:t>
            </a:r>
            <a:r>
              <a:rPr lang="en-US" sz="1600" b="1" baseline="0" dirty="0" smtClean="0"/>
              <a:t> Reported By </a:t>
            </a:r>
            <a:r>
              <a:rPr lang="en-US" sz="1600" b="1" dirty="0" smtClean="0"/>
              <a:t>Local </a:t>
            </a:r>
            <a:r>
              <a:rPr lang="en-US" sz="1600" b="1" dirty="0"/>
              <a:t>Health Departments &amp; </a:t>
            </a:r>
            <a:r>
              <a:rPr lang="en-US" sz="1600" b="1" dirty="0" smtClean="0"/>
              <a:t>Hospitals,</a:t>
            </a:r>
            <a:r>
              <a:rPr lang="en-US" sz="1600" b="1" baseline="0" dirty="0" smtClean="0"/>
              <a:t> </a:t>
            </a:r>
            <a:r>
              <a:rPr lang="en-US" sz="1600" b="1" dirty="0" smtClean="0"/>
              <a:t>December </a:t>
            </a:r>
            <a:r>
              <a:rPr lang="en-US" sz="1600" b="1" dirty="0"/>
              <a:t>2014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'Implementation success sw repor'!$A$5:$A$9</c:f>
              <c:strCache>
                <c:ptCount val="5"/>
                <c:pt idx="0">
                  <c:v>Reviewing and monitoring progress with partners</c:v>
                </c:pt>
                <c:pt idx="1">
                  <c:v>Making adjustments to implementation plan/timeline based on progress</c:v>
                </c:pt>
                <c:pt idx="2">
                  <c:v>Establishing clear implementation timelines/milestones</c:v>
                </c:pt>
                <c:pt idx="3">
                  <c:v>Identifying process and outcome measures to monitor progress toward reaching goals</c:v>
                </c:pt>
                <c:pt idx="4">
                  <c:v>Developing data collection methods</c:v>
                </c:pt>
              </c:strCache>
            </c:strRef>
          </c:cat>
          <c:val>
            <c:numRef>
              <c:f>'Implementation success sw repor'!$C$5:$C$9</c:f>
              <c:numCache>
                <c:formatCode>General</c:formatCode>
                <c:ptCount val="5"/>
                <c:pt idx="0">
                  <c:v>263</c:v>
                </c:pt>
                <c:pt idx="1">
                  <c:v>255</c:v>
                </c:pt>
                <c:pt idx="2">
                  <c:v>228</c:v>
                </c:pt>
                <c:pt idx="3">
                  <c:v>177</c:v>
                </c:pt>
                <c:pt idx="4">
                  <c:v>177</c:v>
                </c:pt>
              </c:numCache>
            </c:numRef>
          </c:val>
        </c:ser>
        <c:dLbls>
          <c:showLegendKey val="0"/>
          <c:showVal val="0"/>
          <c:showCatName val="0"/>
          <c:showSerName val="0"/>
          <c:showPercent val="0"/>
          <c:showBubbleSize val="0"/>
        </c:dLbls>
        <c:gapWidth val="219"/>
        <c:overlap val="-27"/>
        <c:axId val="244783192"/>
        <c:axId val="244783584"/>
      </c:barChart>
      <c:catAx>
        <c:axId val="244783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783584"/>
        <c:crosses val="autoZero"/>
        <c:auto val="1"/>
        <c:lblAlgn val="ctr"/>
        <c:lblOffset val="100"/>
        <c:noMultiLvlLbl val="0"/>
      </c:catAx>
      <c:valAx>
        <c:axId val="244783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78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Top </a:t>
            </a:r>
            <a:r>
              <a:rPr lang="en-US" sz="1600" b="1" dirty="0" smtClean="0"/>
              <a:t>Implementation </a:t>
            </a:r>
            <a:r>
              <a:rPr lang="en-US" sz="1600" b="1" dirty="0"/>
              <a:t>C</a:t>
            </a:r>
            <a:r>
              <a:rPr lang="en-US" sz="1600" b="1" dirty="0" smtClean="0"/>
              <a:t>hallenges Reported By Local</a:t>
            </a:r>
            <a:r>
              <a:rPr lang="en-US" sz="1600" b="1" baseline="0" dirty="0" smtClean="0"/>
              <a:t> Health </a:t>
            </a:r>
            <a:r>
              <a:rPr lang="en-US" sz="1600" b="1" dirty="0" smtClean="0"/>
              <a:t>Departments </a:t>
            </a:r>
            <a:r>
              <a:rPr lang="en-US" sz="1600" b="1" dirty="0"/>
              <a:t>&amp; </a:t>
            </a:r>
            <a:r>
              <a:rPr lang="en-US" sz="1600" b="1" dirty="0" smtClean="0"/>
              <a:t>Hospitals,</a:t>
            </a:r>
            <a:r>
              <a:rPr lang="en-US" sz="1600" b="1" baseline="0" dirty="0" smtClean="0"/>
              <a:t> </a:t>
            </a:r>
            <a:r>
              <a:rPr lang="en-US" sz="1600" b="1" dirty="0" smtClean="0"/>
              <a:t>December 2014</a:t>
            </a:r>
            <a:endParaRPr lang="en-US" sz="1600" b="1" dirty="0"/>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'Implementation Challenges-SW2'!$A$5:$A$9</c:f>
              <c:strCache>
                <c:ptCount val="5"/>
                <c:pt idx="0">
                  <c:v>Other</c:v>
                </c:pt>
                <c:pt idx="1">
                  <c:v>Developing data collection methods</c:v>
                </c:pt>
                <c:pt idx="2">
                  <c:v>Engaging community leaders to address problem</c:v>
                </c:pt>
                <c:pt idx="3">
                  <c:v>Educating the community about the problem</c:v>
                </c:pt>
                <c:pt idx="4">
                  <c:v>Disseminating results broadly through a variety of methods</c:v>
                </c:pt>
              </c:strCache>
            </c:strRef>
          </c:cat>
          <c:val>
            <c:numRef>
              <c:f>'Implementation Challenges-SW2'!$B$5:$B$9</c:f>
              <c:numCache>
                <c:formatCode>General</c:formatCode>
                <c:ptCount val="5"/>
                <c:pt idx="0">
                  <c:v>146</c:v>
                </c:pt>
                <c:pt idx="1">
                  <c:v>85</c:v>
                </c:pt>
                <c:pt idx="2">
                  <c:v>75</c:v>
                </c:pt>
                <c:pt idx="3">
                  <c:v>73</c:v>
                </c:pt>
                <c:pt idx="4">
                  <c:v>71</c:v>
                </c:pt>
              </c:numCache>
            </c:numRef>
          </c:val>
        </c:ser>
        <c:dLbls>
          <c:showLegendKey val="0"/>
          <c:showVal val="0"/>
          <c:showCatName val="0"/>
          <c:showSerName val="0"/>
          <c:showPercent val="0"/>
          <c:showBubbleSize val="0"/>
        </c:dLbls>
        <c:gapWidth val="219"/>
        <c:overlap val="-27"/>
        <c:axId val="244784368"/>
        <c:axId val="244784760"/>
      </c:barChart>
      <c:catAx>
        <c:axId val="24478436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Implementation Challenges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4784760"/>
        <c:crosses val="autoZero"/>
        <c:auto val="1"/>
        <c:lblAlgn val="ctr"/>
        <c:lblOffset val="100"/>
        <c:noMultiLvlLbl val="0"/>
      </c:catAx>
      <c:valAx>
        <c:axId val="244784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Number</a:t>
                </a:r>
              </a:p>
              <a:p>
                <a:pPr>
                  <a:defRPr sz="1200" b="1"/>
                </a:pP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784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800" b="1" i="0" baseline="0">
                <a:effectLst/>
              </a:rPr>
              <a:t>Chronic Disease Focus Areas Among Local Health Departments, Hospitals, December 2014</a:t>
            </a:r>
            <a:endParaRPr lang="en-US" sz="1600">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'Chronic Disease-Total'!$A$8:$A$10</c:f>
              <c:strCache>
                <c:ptCount val="3"/>
                <c:pt idx="0">
                  <c:v>Reduce Obesity in Children and Adults</c:v>
                </c:pt>
                <c:pt idx="1">
                  <c:v>Reduce Illness, Disability and Death Related to Tobacco Use and Secondhand Smoke Exposure</c:v>
                </c:pt>
                <c:pt idx="2">
                  <c:v>Increase Access to HighQuality Chronic Disease Preventive Care and Management in Clinical and Community Setting</c:v>
                </c:pt>
              </c:strCache>
            </c:strRef>
          </c:cat>
          <c:val>
            <c:numRef>
              <c:f>'Chronic Disease-Total'!$C$8:$C$10</c:f>
              <c:numCache>
                <c:formatCode>0.0</c:formatCode>
                <c:ptCount val="3"/>
                <c:pt idx="0">
                  <c:v>52.31</c:v>
                </c:pt>
                <c:pt idx="1">
                  <c:v>12.31</c:v>
                </c:pt>
                <c:pt idx="2">
                  <c:v>35.380000000000003</c:v>
                </c:pt>
              </c:numCache>
            </c:numRef>
          </c:val>
        </c:ser>
        <c:ser>
          <c:idx val="1"/>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'Chronic Disease-Total'!$A$8:$A$10</c:f>
              <c:strCache>
                <c:ptCount val="3"/>
                <c:pt idx="0">
                  <c:v>Reduce Obesity in Children and Adults</c:v>
                </c:pt>
                <c:pt idx="1">
                  <c:v>Reduce Illness, Disability and Death Related to Tobacco Use and Secondhand Smoke Exposure</c:v>
                </c:pt>
                <c:pt idx="2">
                  <c:v>Increase Access to HighQuality Chronic Disease Preventive Care and Management in Clinical and Community Setting</c:v>
                </c:pt>
              </c:strCache>
            </c:strRef>
          </c:cat>
          <c:val>
            <c:numRef>
              <c:f>'Chronic Disease-Total'!$D$8:$D$10</c:f>
              <c:numCache>
                <c:formatCode>0.0</c:formatCode>
                <c:ptCount val="3"/>
                <c:pt idx="0">
                  <c:v>39.33</c:v>
                </c:pt>
                <c:pt idx="1">
                  <c:v>8.67</c:v>
                </c:pt>
                <c:pt idx="2">
                  <c:v>52</c:v>
                </c:pt>
              </c:numCache>
            </c:numRef>
          </c:val>
        </c:ser>
        <c:dLbls>
          <c:showLegendKey val="0"/>
          <c:showVal val="0"/>
          <c:showCatName val="0"/>
          <c:showSerName val="0"/>
          <c:showPercent val="0"/>
          <c:showBubbleSize val="0"/>
        </c:dLbls>
        <c:gapWidth val="219"/>
        <c:overlap val="-27"/>
        <c:axId val="5139896"/>
        <c:axId val="243891512"/>
      </c:barChart>
      <c:catAx>
        <c:axId val="5139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3891512"/>
        <c:crosses val="autoZero"/>
        <c:auto val="1"/>
        <c:lblAlgn val="ctr"/>
        <c:lblOffset val="100"/>
        <c:noMultiLvlLbl val="0"/>
      </c:catAx>
      <c:valAx>
        <c:axId val="243891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9896"/>
        <c:crosses val="autoZero"/>
        <c:crossBetween val="between"/>
      </c:valAx>
      <c:spPr>
        <a:noFill/>
        <a:ln>
          <a:noFill/>
        </a:ln>
        <a:effectLst/>
      </c:spPr>
    </c:plotArea>
    <c:legend>
      <c:legendPos val="b"/>
      <c:layout>
        <c:manualLayout>
          <c:xMode val="edge"/>
          <c:yMode val="edge"/>
          <c:x val="0.32244761503015212"/>
          <c:y val="0.95903387950632046"/>
          <c:w val="0.11968808396391765"/>
          <c:h val="4.09661204936795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prstClr val="black">
                    <a:lumMod val="65000"/>
                    <a:lumOff val="35000"/>
                  </a:prstClr>
                </a:solidFill>
                <a:latin typeface="+mn-lt"/>
                <a:ea typeface="+mn-ea"/>
                <a:cs typeface="+mn-cs"/>
              </a:defRPr>
            </a:pPr>
            <a:r>
              <a:rPr lang="en-US" sz="1600" b="1" dirty="0" smtClean="0"/>
              <a:t>Hospitals Reporting Interventions </a:t>
            </a:r>
            <a:r>
              <a:rPr lang="en-US" sz="1600" b="1" dirty="0"/>
              <a:t>Part </a:t>
            </a:r>
            <a:r>
              <a:rPr lang="en-US" sz="1600" b="1" dirty="0" smtClean="0"/>
              <a:t>Of </a:t>
            </a:r>
            <a:r>
              <a:rPr lang="en-US" sz="1600" b="1" dirty="0"/>
              <a:t>DSRIP </a:t>
            </a:r>
            <a:r>
              <a:rPr lang="en-US" sz="1600" b="1" dirty="0" smtClean="0"/>
              <a:t>Application</a:t>
            </a:r>
            <a:r>
              <a:rPr lang="en-US" sz="1600" b="1" i="0" baseline="0" dirty="0" smtClean="0">
                <a:effectLst/>
              </a:rPr>
              <a:t>, December 2014 (N=117 Hospitals/Groups)</a:t>
            </a:r>
            <a:endParaRPr lang="en-US" sz="1600" dirty="0" smtClean="0">
              <a:effectLst/>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'ITVN Part DSRIP application'!$A$8:$A$11</c:f>
              <c:strCache>
                <c:ptCount val="4"/>
                <c:pt idx="0">
                  <c:v>Yes</c:v>
                </c:pt>
                <c:pt idx="1">
                  <c:v>No</c:v>
                </c:pt>
                <c:pt idx="2">
                  <c:v>Unsure</c:v>
                </c:pt>
                <c:pt idx="3">
                  <c:v>No DSRIP application</c:v>
                </c:pt>
              </c:strCache>
            </c:strRef>
          </c:cat>
          <c:val>
            <c:numRef>
              <c:f>'ITVN Part DSRIP application'!$B$8:$B$11</c:f>
              <c:numCache>
                <c:formatCode>0.0</c:formatCode>
                <c:ptCount val="4"/>
                <c:pt idx="0">
                  <c:v>47.86</c:v>
                </c:pt>
                <c:pt idx="1">
                  <c:v>14.53</c:v>
                </c:pt>
                <c:pt idx="2">
                  <c:v>29.06</c:v>
                </c:pt>
                <c:pt idx="3">
                  <c:v>8.5500000000000007</c:v>
                </c:pt>
              </c:numCache>
            </c:numRef>
          </c:val>
        </c:ser>
        <c:dLbls>
          <c:showLegendKey val="0"/>
          <c:showVal val="0"/>
          <c:showCatName val="0"/>
          <c:showSerName val="0"/>
          <c:showPercent val="0"/>
          <c:showBubbleSize val="0"/>
        </c:dLbls>
        <c:gapWidth val="219"/>
        <c:overlap val="-27"/>
        <c:axId val="244785544"/>
        <c:axId val="245399144"/>
      </c:barChart>
      <c:catAx>
        <c:axId val="24478554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200" b="1"/>
                  <a:t>Interventions Part</a:t>
                </a:r>
                <a:r>
                  <a:rPr lang="en-US" sz="1200" b="1" baseline="0"/>
                  <a:t> of DSRIP Application</a:t>
                </a:r>
                <a:endParaRPr lang="en-US" sz="1200" b="1"/>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5399144"/>
        <c:crosses val="autoZero"/>
        <c:auto val="1"/>
        <c:lblAlgn val="ctr"/>
        <c:lblOffset val="100"/>
        <c:noMultiLvlLbl val="0"/>
      </c:catAx>
      <c:valAx>
        <c:axId val="245399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785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ysClr val="windowText" lastClr="000000">
                    <a:lumMod val="65000"/>
                    <a:lumOff val="35000"/>
                  </a:sysClr>
                </a:solidFill>
                <a:latin typeface="+mn-lt"/>
                <a:ea typeface="+mn-ea"/>
                <a:cs typeface="+mn-cs"/>
              </a:defRPr>
            </a:pPr>
            <a:r>
              <a:rPr lang="en-US" sz="1600" b="1" i="0" baseline="0" dirty="0">
                <a:effectLst/>
              </a:rPr>
              <a:t>Interventions </a:t>
            </a:r>
            <a:r>
              <a:rPr lang="en-US" sz="1600" b="1" i="0" baseline="0" dirty="0" smtClean="0">
                <a:effectLst/>
              </a:rPr>
              <a:t>On Hospital’s </a:t>
            </a:r>
            <a:r>
              <a:rPr lang="en-US" sz="1600" b="1" i="0" baseline="0" dirty="0">
                <a:effectLst/>
              </a:rPr>
              <a:t>Schedule </a:t>
            </a:r>
            <a:r>
              <a:rPr lang="en-US" sz="1600" b="1" i="0" baseline="0" dirty="0" smtClean="0">
                <a:effectLst/>
              </a:rPr>
              <a:t>H Tax Form, </a:t>
            </a:r>
            <a:r>
              <a:rPr lang="en-US" sz="1600" b="1" i="0" baseline="0" dirty="0">
                <a:effectLst/>
              </a:rPr>
              <a:t>December 2014 </a:t>
            </a:r>
            <a:r>
              <a:rPr lang="en-US" sz="1600" b="1" i="0" u="none" strike="noStrike" baseline="0" dirty="0" smtClean="0">
                <a:effectLst/>
              </a:rPr>
              <a:t>(N=117 Hospitals/Groups)</a:t>
            </a:r>
            <a:endParaRPr lang="en-US" sz="1600" baseline="0" dirty="0">
              <a:effectLst/>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'Interventions on Schedule H'!$A$8:$A$11</c:f>
              <c:strCache>
                <c:ptCount val="4"/>
                <c:pt idx="0">
                  <c:v>Just one on Schedule H</c:v>
                </c:pt>
                <c:pt idx="1">
                  <c:v>Yes both on schedule H</c:v>
                </c:pt>
                <c:pt idx="2">
                  <c:v>No</c:v>
                </c:pt>
                <c:pt idx="3">
                  <c:v>Unsure</c:v>
                </c:pt>
              </c:strCache>
            </c:strRef>
          </c:cat>
          <c:val>
            <c:numRef>
              <c:f>'Interventions on Schedule H'!$B$8:$B$11</c:f>
              <c:numCache>
                <c:formatCode>0.0</c:formatCode>
                <c:ptCount val="4"/>
                <c:pt idx="0">
                  <c:v>15.38</c:v>
                </c:pt>
                <c:pt idx="1">
                  <c:v>39.32</c:v>
                </c:pt>
                <c:pt idx="2">
                  <c:v>21.37</c:v>
                </c:pt>
                <c:pt idx="3">
                  <c:v>23.93</c:v>
                </c:pt>
              </c:numCache>
            </c:numRef>
          </c:val>
        </c:ser>
        <c:dLbls>
          <c:showLegendKey val="0"/>
          <c:showVal val="0"/>
          <c:showCatName val="0"/>
          <c:showSerName val="0"/>
          <c:showPercent val="0"/>
          <c:showBubbleSize val="0"/>
        </c:dLbls>
        <c:gapWidth val="219"/>
        <c:overlap val="-27"/>
        <c:axId val="245399928"/>
        <c:axId val="245400320"/>
      </c:barChart>
      <c:catAx>
        <c:axId val="24539992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200" b="1" dirty="0" smtClean="0"/>
                  <a:t>Interventions On </a:t>
                </a:r>
                <a:r>
                  <a:rPr lang="en-US" sz="1200" b="1" dirty="0"/>
                  <a:t>Schedule H</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5400320"/>
        <c:crosses val="autoZero"/>
        <c:auto val="1"/>
        <c:lblAlgn val="ctr"/>
        <c:lblOffset val="100"/>
        <c:noMultiLvlLbl val="0"/>
      </c:catAx>
      <c:valAx>
        <c:axId val="245400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399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800" b="1" i="0" baseline="0" dirty="0" smtClean="0">
                <a:effectLst/>
              </a:rPr>
              <a:t>Healthy And Safe </a:t>
            </a:r>
            <a:r>
              <a:rPr lang="en-US" sz="1800" b="1" i="0" baseline="0" dirty="0">
                <a:effectLst/>
              </a:rPr>
              <a:t>Environment Focus Areas Among Local Health Departments, Hospitals, </a:t>
            </a:r>
            <a:endParaRPr lang="en-US" sz="1800" b="1" i="0" baseline="0" dirty="0" smtClean="0">
              <a:effectLst/>
            </a:endParaRPr>
          </a:p>
          <a:p>
            <a:pPr>
              <a:defRPr sz="1600" b="1"/>
            </a:pPr>
            <a:r>
              <a:rPr lang="en-US" sz="1800" b="1" i="0" baseline="0" dirty="0" smtClean="0">
                <a:effectLst/>
              </a:rPr>
              <a:t>December </a:t>
            </a:r>
            <a:r>
              <a:rPr lang="en-US" sz="1800" b="1" i="0" baseline="0" dirty="0">
                <a:effectLst/>
              </a:rPr>
              <a:t>2014</a:t>
            </a:r>
            <a:endParaRPr lang="en-US" sz="1600" dirty="0">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'Environmental-Total'!$A$8:$A$9</c:f>
              <c:strCache>
                <c:ptCount val="2"/>
                <c:pt idx="0">
                  <c:v>Built Environment</c:v>
                </c:pt>
                <c:pt idx="1">
                  <c:v>Injuries, Violence and Occupational Health</c:v>
                </c:pt>
              </c:strCache>
            </c:strRef>
          </c:cat>
          <c:val>
            <c:numRef>
              <c:f>'Environmental-Total'!$C$8:$C$9</c:f>
              <c:numCache>
                <c:formatCode>0.0</c:formatCode>
                <c:ptCount val="2"/>
                <c:pt idx="0">
                  <c:v>33.33</c:v>
                </c:pt>
                <c:pt idx="1">
                  <c:v>66.67</c:v>
                </c:pt>
              </c:numCache>
            </c:numRef>
          </c:val>
        </c:ser>
        <c:ser>
          <c:idx val="1"/>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'Environmental-Total'!$A$8:$A$9</c:f>
              <c:strCache>
                <c:ptCount val="2"/>
                <c:pt idx="0">
                  <c:v>Built Environment</c:v>
                </c:pt>
                <c:pt idx="1">
                  <c:v>Injuries, Violence and Occupational Health</c:v>
                </c:pt>
              </c:strCache>
            </c:strRef>
          </c:cat>
          <c:val>
            <c:numRef>
              <c:f>'Environmental-Total'!$D$8:$D$9</c:f>
              <c:numCache>
                <c:formatCode>0.0</c:formatCode>
                <c:ptCount val="2"/>
                <c:pt idx="0">
                  <c:v>8.33</c:v>
                </c:pt>
                <c:pt idx="1">
                  <c:v>91.67</c:v>
                </c:pt>
              </c:numCache>
            </c:numRef>
          </c:val>
        </c:ser>
        <c:dLbls>
          <c:showLegendKey val="0"/>
          <c:showVal val="0"/>
          <c:showCatName val="0"/>
          <c:showSerName val="0"/>
          <c:showPercent val="0"/>
          <c:showBubbleSize val="0"/>
        </c:dLbls>
        <c:gapWidth val="219"/>
        <c:overlap val="-27"/>
        <c:axId val="241956936"/>
        <c:axId val="241957320"/>
      </c:barChart>
      <c:catAx>
        <c:axId val="241956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41957320"/>
        <c:crosses val="autoZero"/>
        <c:auto val="1"/>
        <c:lblAlgn val="ctr"/>
        <c:lblOffset val="100"/>
        <c:noMultiLvlLbl val="0"/>
      </c:catAx>
      <c:valAx>
        <c:axId val="241957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1956936"/>
        <c:crosses val="autoZero"/>
        <c:crossBetween val="between"/>
      </c:valAx>
      <c:spPr>
        <a:noFill/>
        <a:ln>
          <a:noFill/>
        </a:ln>
        <a:effectLst/>
      </c:spPr>
    </c:plotArea>
    <c:legend>
      <c:legendPos val="b"/>
      <c:layout>
        <c:manualLayout>
          <c:xMode val="edge"/>
          <c:yMode val="edge"/>
          <c:x val="0.30578094699646874"/>
          <c:y val="0.93905385952630049"/>
          <c:w val="0.11968808396391765"/>
          <c:h val="4.09661204936795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spc="0" baseline="0">
                <a:solidFill>
                  <a:sysClr val="windowText" lastClr="000000">
                    <a:lumMod val="65000"/>
                    <a:lumOff val="35000"/>
                  </a:sysClr>
                </a:solidFill>
                <a:latin typeface="+mn-lt"/>
                <a:ea typeface="+mn-ea"/>
                <a:cs typeface="+mn-cs"/>
              </a:defRPr>
            </a:pPr>
            <a:r>
              <a:rPr lang="en-US" sz="1800" b="1" i="0" u="none" strike="noStrike" baseline="0">
                <a:effectLst/>
              </a:rPr>
              <a:t>Healthy Women, Infants And Children </a:t>
            </a:r>
            <a:r>
              <a:rPr lang="en-US" sz="1800" b="1" i="0" baseline="0">
                <a:effectLst/>
              </a:rPr>
              <a:t>Focus Areas Among Local Health Departments, Hospitals, December 2014</a:t>
            </a:r>
            <a:endParaRPr lang="en-US" sz="1800">
              <a:effectLst/>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'Maternal Child Health-Total'!$A$8:$A$10</c:f>
              <c:strCache>
                <c:ptCount val="3"/>
                <c:pt idx="0">
                  <c:v>Maternal and Infant Health</c:v>
                </c:pt>
                <c:pt idx="1">
                  <c:v>Child Health</c:v>
                </c:pt>
                <c:pt idx="2">
                  <c:v>Reproductive, Preconception and InterConception Health</c:v>
                </c:pt>
              </c:strCache>
            </c:strRef>
          </c:cat>
          <c:val>
            <c:numRef>
              <c:f>'Maternal Child Health-Total'!$C$8:$C$10</c:f>
              <c:numCache>
                <c:formatCode>0.0</c:formatCode>
                <c:ptCount val="3"/>
                <c:pt idx="0">
                  <c:v>63.64</c:v>
                </c:pt>
                <c:pt idx="1">
                  <c:v>27.27</c:v>
                </c:pt>
                <c:pt idx="2">
                  <c:v>9.09</c:v>
                </c:pt>
              </c:numCache>
            </c:numRef>
          </c:val>
        </c:ser>
        <c:ser>
          <c:idx val="1"/>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'Maternal Child Health-Total'!$A$8:$A$10</c:f>
              <c:strCache>
                <c:ptCount val="3"/>
                <c:pt idx="0">
                  <c:v>Maternal and Infant Health</c:v>
                </c:pt>
                <c:pt idx="1">
                  <c:v>Child Health</c:v>
                </c:pt>
                <c:pt idx="2">
                  <c:v>Reproductive, Preconception and InterConception Health</c:v>
                </c:pt>
              </c:strCache>
            </c:strRef>
          </c:cat>
          <c:val>
            <c:numRef>
              <c:f>'Maternal Child Health-Total'!$D$8:$D$10</c:f>
              <c:numCache>
                <c:formatCode>0.0</c:formatCode>
                <c:ptCount val="3"/>
                <c:pt idx="0">
                  <c:v>83.33</c:v>
                </c:pt>
                <c:pt idx="1">
                  <c:v>10</c:v>
                </c:pt>
                <c:pt idx="2">
                  <c:v>6.67</c:v>
                </c:pt>
              </c:numCache>
            </c:numRef>
          </c:val>
        </c:ser>
        <c:dLbls>
          <c:showLegendKey val="0"/>
          <c:showVal val="0"/>
          <c:showCatName val="0"/>
          <c:showSerName val="0"/>
          <c:showPercent val="0"/>
          <c:showBubbleSize val="0"/>
        </c:dLbls>
        <c:gapWidth val="219"/>
        <c:overlap val="-27"/>
        <c:axId val="243929184"/>
        <c:axId val="243929576"/>
      </c:barChart>
      <c:catAx>
        <c:axId val="24392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3929576"/>
        <c:crosses val="autoZero"/>
        <c:auto val="1"/>
        <c:lblAlgn val="ctr"/>
        <c:lblOffset val="100"/>
        <c:noMultiLvlLbl val="0"/>
      </c:catAx>
      <c:valAx>
        <c:axId val="243929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929184"/>
        <c:crosses val="autoZero"/>
        <c:crossBetween val="between"/>
      </c:valAx>
      <c:spPr>
        <a:noFill/>
        <a:ln>
          <a:noFill/>
        </a:ln>
        <a:effectLst/>
      </c:spPr>
    </c:plotArea>
    <c:legend>
      <c:legendPos val="b"/>
      <c:layout>
        <c:manualLayout>
          <c:xMode val="edge"/>
          <c:yMode val="edge"/>
          <c:x val="0.3386365751543155"/>
          <c:y val="0.94304986352230447"/>
          <c:w val="0.12082573085624786"/>
          <c:h val="4.09661204936795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800" b="1" i="0" baseline="0" dirty="0">
                <a:effectLst/>
              </a:rPr>
              <a:t>Mental </a:t>
            </a:r>
            <a:r>
              <a:rPr lang="en-US" sz="1800" b="1" i="0" baseline="0" dirty="0" smtClean="0">
                <a:effectLst/>
              </a:rPr>
              <a:t>Health And Substance Abuse </a:t>
            </a:r>
            <a:r>
              <a:rPr lang="en-US" sz="1800" b="1" i="0" baseline="0" dirty="0">
                <a:effectLst/>
              </a:rPr>
              <a:t>Focus Areas </a:t>
            </a:r>
            <a:r>
              <a:rPr lang="en-US" sz="1800" b="1" i="0" baseline="0" dirty="0" smtClean="0">
                <a:effectLst/>
              </a:rPr>
              <a:t>Among </a:t>
            </a:r>
            <a:r>
              <a:rPr lang="en-US" sz="1800" b="1" i="0" baseline="0" dirty="0">
                <a:effectLst/>
              </a:rPr>
              <a:t>Local Health Departments, Hospitals, December 2014</a:t>
            </a:r>
            <a:endParaRPr lang="en-US" sz="1600" dirty="0">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'Mental Health-Total'!$A$8:$A$10</c:f>
              <c:strCache>
                <c:ptCount val="3"/>
                <c:pt idx="0">
                  <c:v>Promote Mental, Emotional and Behavioral WellBeing in Communities</c:v>
                </c:pt>
                <c:pt idx="1">
                  <c:v>Prevent Substance Abuse and other Mental Emotional Behavioral Disorders</c:v>
                </c:pt>
                <c:pt idx="2">
                  <c:v>Strengthen Infrastructure across Systems</c:v>
                </c:pt>
              </c:strCache>
            </c:strRef>
          </c:cat>
          <c:val>
            <c:numRef>
              <c:f>'Mental Health-Total'!$C$8:$C$10</c:f>
              <c:numCache>
                <c:formatCode>0.0</c:formatCode>
                <c:ptCount val="3"/>
                <c:pt idx="0">
                  <c:v>21.74</c:v>
                </c:pt>
                <c:pt idx="1">
                  <c:v>39.130000000000003</c:v>
                </c:pt>
                <c:pt idx="2">
                  <c:v>39.130000000000003</c:v>
                </c:pt>
              </c:numCache>
            </c:numRef>
          </c:val>
        </c:ser>
        <c:ser>
          <c:idx val="1"/>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'Mental Health-Total'!$A$8:$A$10</c:f>
              <c:strCache>
                <c:ptCount val="3"/>
                <c:pt idx="0">
                  <c:v>Promote Mental, Emotional and Behavioral WellBeing in Communities</c:v>
                </c:pt>
                <c:pt idx="1">
                  <c:v>Prevent Substance Abuse and other Mental Emotional Behavioral Disorders</c:v>
                </c:pt>
                <c:pt idx="2">
                  <c:v>Strengthen Infrastructure across Systems</c:v>
                </c:pt>
              </c:strCache>
            </c:strRef>
          </c:cat>
          <c:val>
            <c:numRef>
              <c:f>'Mental Health-Total'!$D$8:$D$10</c:f>
              <c:numCache>
                <c:formatCode>0.0</c:formatCode>
                <c:ptCount val="3"/>
                <c:pt idx="0">
                  <c:v>24.24</c:v>
                </c:pt>
                <c:pt idx="1">
                  <c:v>27.27</c:v>
                </c:pt>
                <c:pt idx="2">
                  <c:v>48.48</c:v>
                </c:pt>
              </c:numCache>
            </c:numRef>
          </c:val>
        </c:ser>
        <c:dLbls>
          <c:showLegendKey val="0"/>
          <c:showVal val="0"/>
          <c:showCatName val="0"/>
          <c:showSerName val="0"/>
          <c:showPercent val="0"/>
          <c:showBubbleSize val="0"/>
        </c:dLbls>
        <c:gapWidth val="219"/>
        <c:overlap val="-27"/>
        <c:axId val="243930360"/>
        <c:axId val="243930752"/>
      </c:barChart>
      <c:catAx>
        <c:axId val="243930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3930752"/>
        <c:crosses val="autoZero"/>
        <c:auto val="1"/>
        <c:lblAlgn val="ctr"/>
        <c:lblOffset val="100"/>
        <c:noMultiLvlLbl val="0"/>
      </c:catAx>
      <c:valAx>
        <c:axId val="243930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930360"/>
        <c:crosses val="autoZero"/>
        <c:crossBetween val="between"/>
      </c:valAx>
      <c:spPr>
        <a:noFill/>
        <a:ln>
          <a:noFill/>
        </a:ln>
        <a:effectLst/>
      </c:spPr>
    </c:plotArea>
    <c:legend>
      <c:legendPos val="b"/>
      <c:layout>
        <c:manualLayout>
          <c:xMode val="edge"/>
          <c:yMode val="edge"/>
          <c:x val="0.32140594827804697"/>
          <c:y val="0.95303986612440572"/>
          <c:w val="0.11968808396391765"/>
          <c:h val="4.096612693859320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800" b="1" i="0" baseline="0" dirty="0">
                <a:effectLst/>
              </a:rPr>
              <a:t>Infectious Disease Focus Areas </a:t>
            </a:r>
            <a:r>
              <a:rPr lang="en-US" sz="1800" b="1" i="0" baseline="0" dirty="0" smtClean="0">
                <a:effectLst/>
              </a:rPr>
              <a:t>Among </a:t>
            </a:r>
            <a:r>
              <a:rPr lang="en-US" sz="1800" b="1" i="0" baseline="0" dirty="0">
                <a:effectLst/>
              </a:rPr>
              <a:t>Local Health Departments, Hospitals, December 2014</a:t>
            </a:r>
            <a:endParaRPr lang="en-US" sz="1600" dirty="0">
              <a:effectLst/>
            </a:endParaRPr>
          </a:p>
        </c:rich>
      </c:tx>
      <c:layout>
        <c:manualLayout>
          <c:xMode val="edge"/>
          <c:yMode val="edge"/>
          <c:x val="0.13687238655449366"/>
          <c:y val="0"/>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LHDs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'Infectious Disease-Total'!$A$8:$A$10</c:f>
              <c:strCache>
                <c:ptCount val="3"/>
                <c:pt idx="0">
                  <c:v>Prevent HIV and STDs</c:v>
                </c:pt>
                <c:pt idx="1">
                  <c:v>Prevent VaccinePreventable Diseases</c:v>
                </c:pt>
                <c:pt idx="2">
                  <c:v>Prevent Health CareAssociated Infections</c:v>
                </c:pt>
              </c:strCache>
            </c:strRef>
          </c:cat>
          <c:val>
            <c:numRef>
              <c:f>'Infectious Disease-Total'!$C$8:$C$10</c:f>
              <c:numCache>
                <c:formatCode>General</c:formatCode>
                <c:ptCount val="3"/>
                <c:pt idx="0">
                  <c:v>100</c:v>
                </c:pt>
                <c:pt idx="1">
                  <c:v>0</c:v>
                </c:pt>
                <c:pt idx="2">
                  <c:v>0</c:v>
                </c:pt>
              </c:numCache>
            </c:numRef>
          </c:val>
        </c:ser>
        <c:ser>
          <c:idx val="1"/>
          <c:order val="1"/>
          <c:tx>
            <c:v>Hospitals</c:v>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'Infectious Disease-Total'!$A$8:$A$10</c:f>
              <c:strCache>
                <c:ptCount val="3"/>
                <c:pt idx="0">
                  <c:v>Prevent HIV and STDs</c:v>
                </c:pt>
                <c:pt idx="1">
                  <c:v>Prevent VaccinePreventable Diseases</c:v>
                </c:pt>
                <c:pt idx="2">
                  <c:v>Prevent Health CareAssociated Infections</c:v>
                </c:pt>
              </c:strCache>
            </c:strRef>
          </c:cat>
          <c:val>
            <c:numRef>
              <c:f>'Infectious Disease-Total'!$D$8:$D$10</c:f>
              <c:numCache>
                <c:formatCode>0.0</c:formatCode>
                <c:ptCount val="3"/>
                <c:pt idx="0">
                  <c:v>44.44</c:v>
                </c:pt>
                <c:pt idx="1">
                  <c:v>44.44</c:v>
                </c:pt>
                <c:pt idx="2">
                  <c:v>11.11</c:v>
                </c:pt>
              </c:numCache>
            </c:numRef>
          </c:val>
        </c:ser>
        <c:dLbls>
          <c:showLegendKey val="0"/>
          <c:showVal val="0"/>
          <c:showCatName val="0"/>
          <c:showSerName val="0"/>
          <c:showPercent val="0"/>
          <c:showBubbleSize val="0"/>
        </c:dLbls>
        <c:gapWidth val="219"/>
        <c:overlap val="-27"/>
        <c:axId val="243931536"/>
        <c:axId val="243931928"/>
      </c:barChart>
      <c:catAx>
        <c:axId val="243931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3931928"/>
        <c:crosses val="autoZero"/>
        <c:auto val="1"/>
        <c:lblAlgn val="ctr"/>
        <c:lblOffset val="100"/>
        <c:noMultiLvlLbl val="0"/>
      </c:catAx>
      <c:valAx>
        <c:axId val="24393192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931536"/>
        <c:crosses val="autoZero"/>
        <c:crossBetween val="between"/>
      </c:valAx>
      <c:spPr>
        <a:noFill/>
        <a:ln>
          <a:noFill/>
        </a:ln>
        <a:effectLst/>
      </c:spPr>
    </c:plotArea>
    <c:legend>
      <c:legendPos val="b"/>
      <c:layout>
        <c:manualLayout>
          <c:xMode val="edge"/>
          <c:yMode val="edge"/>
          <c:x val="0.30994761400488963"/>
          <c:y val="0.94704585918740458"/>
          <c:w val="0.11968808396391765"/>
          <c:h val="4.096612693859320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Chronic Disease Interventions Among Local Health Departments, Hospitals, December 2014 </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'CHRONIC INTVN COMBO'!$B$1</c:f>
              <c:strCache>
                <c:ptCount val="1"/>
                <c:pt idx="0">
                  <c:v>LHDs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'CHRONIC INTVN COMBO'!$A$2:$A$6</c:f>
              <c:strCache>
                <c:ptCount val="5"/>
                <c:pt idx="0">
                  <c:v>Other</c:v>
                </c:pt>
                <c:pt idx="1">
                  <c:v>Increase participation of adult with chronic illness in a class to learn how to manage their condition.</c:v>
                </c:pt>
                <c:pt idx="2">
                  <c:v>Create linkages with local health care systems to connect patients to community preventative resources.</c:v>
                </c:pt>
                <c:pt idx="3">
                  <c:v>Increase the number employers and service providers in your county to adopt standards for healthy food and beverage procurement.</c:v>
                </c:pt>
                <c:pt idx="4">
                  <c:v>Support use of alternative locations to deliver preventive services, including cancer screening.</c:v>
                </c:pt>
              </c:strCache>
            </c:strRef>
          </c:cat>
          <c:val>
            <c:numRef>
              <c:f>'CHRONIC INTVN COMBO'!$B$2:$B$6</c:f>
              <c:numCache>
                <c:formatCode>General</c:formatCode>
                <c:ptCount val="5"/>
                <c:pt idx="0">
                  <c:v>44.6</c:v>
                </c:pt>
                <c:pt idx="1">
                  <c:v>20</c:v>
                </c:pt>
                <c:pt idx="2">
                  <c:v>15.4</c:v>
                </c:pt>
                <c:pt idx="3" formatCode="0.0">
                  <c:v>9.23</c:v>
                </c:pt>
                <c:pt idx="4">
                  <c:v>0</c:v>
                </c:pt>
              </c:numCache>
            </c:numRef>
          </c:val>
        </c:ser>
        <c:ser>
          <c:idx val="1"/>
          <c:order val="1"/>
          <c:tx>
            <c:strRef>
              <c:f>'CHRONIC INTVN COMBO'!$C$1</c:f>
              <c:strCache>
                <c:ptCount val="1"/>
                <c:pt idx="0">
                  <c:v>Hospitals</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'CHRONIC INTVN COMBO'!$A$2:$A$6</c:f>
              <c:strCache>
                <c:ptCount val="5"/>
                <c:pt idx="0">
                  <c:v>Other</c:v>
                </c:pt>
                <c:pt idx="1">
                  <c:v>Increase participation of adult with chronic illness in a class to learn how to manage their condition.</c:v>
                </c:pt>
                <c:pt idx="2">
                  <c:v>Create linkages with local health care systems to connect patients to community preventative resources.</c:v>
                </c:pt>
                <c:pt idx="3">
                  <c:v>Increase the number employers and service providers in your county to adopt standards for healthy food and beverage procurement.</c:v>
                </c:pt>
                <c:pt idx="4">
                  <c:v>Support use of alternative locations to deliver preventive services, including cancer screening.</c:v>
                </c:pt>
              </c:strCache>
            </c:strRef>
          </c:cat>
          <c:val>
            <c:numRef>
              <c:f>'CHRONIC INTVN COMBO'!$C$2:$C$6</c:f>
              <c:numCache>
                <c:formatCode>0.0</c:formatCode>
                <c:ptCount val="5"/>
                <c:pt idx="0">
                  <c:v>46.67</c:v>
                </c:pt>
                <c:pt idx="1">
                  <c:v>22.67</c:v>
                </c:pt>
                <c:pt idx="2">
                  <c:v>10</c:v>
                </c:pt>
                <c:pt idx="3" formatCode="0">
                  <c:v>0</c:v>
                </c:pt>
                <c:pt idx="4">
                  <c:v>6</c:v>
                </c:pt>
              </c:numCache>
            </c:numRef>
          </c:val>
        </c:ser>
        <c:dLbls>
          <c:showLegendKey val="0"/>
          <c:showVal val="0"/>
          <c:showCatName val="0"/>
          <c:showSerName val="0"/>
          <c:showPercent val="0"/>
          <c:showBubbleSize val="0"/>
        </c:dLbls>
        <c:gapWidth val="219"/>
        <c:overlap val="-27"/>
        <c:axId val="243710776"/>
        <c:axId val="243711168"/>
      </c:barChart>
      <c:catAx>
        <c:axId val="243710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3711168"/>
        <c:crosses val="autoZero"/>
        <c:auto val="1"/>
        <c:lblAlgn val="ctr"/>
        <c:lblOffset val="100"/>
        <c:noMultiLvlLbl val="0"/>
      </c:catAx>
      <c:valAx>
        <c:axId val="243711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710776"/>
        <c:crosses val="autoZero"/>
        <c:crossBetween val="between"/>
      </c:valAx>
      <c:spPr>
        <a:noFill/>
        <a:ln>
          <a:noFill/>
        </a:ln>
        <a:effectLst/>
      </c:spPr>
    </c:plotArea>
    <c:legend>
      <c:legendPos val="b"/>
      <c:layout>
        <c:manualLayout>
          <c:xMode val="edge"/>
          <c:yMode val="edge"/>
          <c:x val="0.32976853674540685"/>
          <c:y val="0.95903387950632046"/>
          <c:w val="0.12171292650918634"/>
          <c:h val="4.09661204936795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Healthy Women, Infants And Children Interventions Among Local Health Departments, Hospitals</a:t>
            </a:r>
            <a:endParaRPr lang="en-US">
              <a:effectLst/>
            </a:endParaRPr>
          </a:p>
          <a:p>
            <a:pPr>
              <a:defRPr/>
            </a:pPr>
            <a:r>
              <a:rPr lang="en-US" sz="1800" b="1" i="0" baseline="0">
                <a:effectLst/>
              </a:rPr>
              <a:t>December 2014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'MCH intervetnions COMBO'!$B$2</c:f>
              <c:strCache>
                <c:ptCount val="1"/>
                <c:pt idx="0">
                  <c:v>LHDs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'MCH intervetnions COMBO'!$A$3:$A$7</c:f>
              <c:strCache>
                <c:ptCount val="5"/>
                <c:pt idx="0">
                  <c:v>Promote Breastfeeding</c:v>
                </c:pt>
                <c:pt idx="1">
                  <c:v>Other</c:v>
                </c:pt>
                <c:pt idx="2">
                  <c:v>Provide timely, continuous and comprehensive prenatal care services to pregnant women</c:v>
                </c:pt>
                <c:pt idx="3">
                  <c:v>Provide education to health care providers to reduce preterm birth.</c:v>
                </c:pt>
                <c:pt idx="4">
                  <c:v>Integrate preconception and interconception care into routine primary care for women </c:v>
                </c:pt>
              </c:strCache>
            </c:strRef>
          </c:cat>
          <c:val>
            <c:numRef>
              <c:f>'MCH intervetnions COMBO'!$B$3:$B$7</c:f>
              <c:numCache>
                <c:formatCode>0.0</c:formatCode>
                <c:ptCount val="5"/>
                <c:pt idx="0" formatCode="General">
                  <c:v>54.6</c:v>
                </c:pt>
                <c:pt idx="1">
                  <c:v>27.27</c:v>
                </c:pt>
                <c:pt idx="2" formatCode="General">
                  <c:v>9.1</c:v>
                </c:pt>
                <c:pt idx="4" formatCode="General">
                  <c:v>9.1</c:v>
                </c:pt>
              </c:numCache>
            </c:numRef>
          </c:val>
        </c:ser>
        <c:ser>
          <c:idx val="1"/>
          <c:order val="1"/>
          <c:tx>
            <c:strRef>
              <c:f>'MCH intervetnions COMBO'!$C$2</c:f>
              <c:strCache>
                <c:ptCount val="1"/>
                <c:pt idx="0">
                  <c:v>Hospitals</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'MCH intervetnions COMBO'!$A$3:$A$7</c:f>
              <c:strCache>
                <c:ptCount val="5"/>
                <c:pt idx="0">
                  <c:v>Promote Breastfeeding</c:v>
                </c:pt>
                <c:pt idx="1">
                  <c:v>Other</c:v>
                </c:pt>
                <c:pt idx="2">
                  <c:v>Provide timely, continuous and comprehensive prenatal care services to pregnant women</c:v>
                </c:pt>
                <c:pt idx="3">
                  <c:v>Provide education to health care providers to reduce preterm birth.</c:v>
                </c:pt>
                <c:pt idx="4">
                  <c:v>Integrate preconception and interconception care into routine primary care for women </c:v>
                </c:pt>
              </c:strCache>
            </c:strRef>
          </c:cat>
          <c:val>
            <c:numRef>
              <c:f>'MCH intervetnions COMBO'!$C$3:$C$7</c:f>
              <c:numCache>
                <c:formatCode>0.0</c:formatCode>
                <c:ptCount val="5"/>
                <c:pt idx="0">
                  <c:v>43.2</c:v>
                </c:pt>
                <c:pt idx="1">
                  <c:v>40</c:v>
                </c:pt>
                <c:pt idx="2">
                  <c:v>13.33</c:v>
                </c:pt>
                <c:pt idx="3">
                  <c:v>3.33</c:v>
                </c:pt>
              </c:numCache>
            </c:numRef>
          </c:val>
        </c:ser>
        <c:dLbls>
          <c:showLegendKey val="0"/>
          <c:showVal val="0"/>
          <c:showCatName val="0"/>
          <c:showSerName val="0"/>
          <c:showPercent val="0"/>
          <c:showBubbleSize val="0"/>
        </c:dLbls>
        <c:gapWidth val="219"/>
        <c:overlap val="-27"/>
        <c:axId val="243711952"/>
        <c:axId val="243712344"/>
      </c:barChart>
      <c:catAx>
        <c:axId val="243711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20" b="0" i="0" u="none" strike="noStrike" kern="1200" baseline="0">
                <a:solidFill>
                  <a:schemeClr val="tx1"/>
                </a:solidFill>
                <a:latin typeface="+mn-lt"/>
                <a:ea typeface="+mn-ea"/>
                <a:cs typeface="+mn-cs"/>
              </a:defRPr>
            </a:pPr>
            <a:endParaRPr lang="en-US"/>
          </a:p>
        </c:txPr>
        <c:crossAx val="243712344"/>
        <c:crosses val="autoZero"/>
        <c:auto val="1"/>
        <c:lblAlgn val="ctr"/>
        <c:lblOffset val="100"/>
        <c:noMultiLvlLbl val="0"/>
      </c:catAx>
      <c:valAx>
        <c:axId val="243712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711952"/>
        <c:crosses val="autoZero"/>
        <c:crossBetween val="between"/>
      </c:valAx>
      <c:spPr>
        <a:noFill/>
        <a:ln>
          <a:noFill/>
        </a:ln>
        <a:effectLst/>
      </c:spPr>
    </c:plotArea>
    <c:legend>
      <c:legendPos val="b"/>
      <c:layout>
        <c:manualLayout>
          <c:xMode val="edge"/>
          <c:yMode val="edge"/>
          <c:x val="0.28390592191601055"/>
          <c:y val="0.94105185225040344"/>
          <c:w val="0.11968807414698163"/>
          <c:h val="4.096612693859320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Mental Health And Substance Abuse Interventions Among Local Health Departments, Hospitals, December 2014 </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'MENTAL HEALTH COMBO'!$B$2</c:f>
              <c:strCache>
                <c:ptCount val="1"/>
                <c:pt idx="0">
                  <c:v>LHDs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'MENTAL HEALTH COMBO'!$A$3:$A$6</c:f>
              <c:strCache>
                <c:ptCount val="4"/>
                <c:pt idx="0">
                  <c:v>Other</c:v>
                </c:pt>
                <c:pt idx="1">
                  <c:v>Build community coalitions that advance the State's 'Suicide as a Never Event' through promotion and prevention activities</c:v>
                </c:pt>
                <c:pt idx="2">
                  <c:v>Administer screening programs such as SBIRT, Symptom Checklist 90 etc.</c:v>
                </c:pt>
                <c:pt idx="3">
                  <c:v>Implement mental health promotion and antistigma campaigns</c:v>
                </c:pt>
              </c:strCache>
            </c:strRef>
          </c:cat>
          <c:val>
            <c:numRef>
              <c:f>'MENTAL HEALTH COMBO'!$B$3:$B$6</c:f>
              <c:numCache>
                <c:formatCode>0.0</c:formatCode>
                <c:ptCount val="4"/>
                <c:pt idx="0">
                  <c:v>48.83</c:v>
                </c:pt>
                <c:pt idx="1">
                  <c:v>13.04</c:v>
                </c:pt>
                <c:pt idx="2">
                  <c:v>4.4000000000000004</c:v>
                </c:pt>
                <c:pt idx="3">
                  <c:v>8.6999999999999993</c:v>
                </c:pt>
              </c:numCache>
            </c:numRef>
          </c:val>
        </c:ser>
        <c:ser>
          <c:idx val="1"/>
          <c:order val="1"/>
          <c:tx>
            <c:strRef>
              <c:f>'MENTAL HEALTH COMBO'!$C$2</c:f>
              <c:strCache>
                <c:ptCount val="1"/>
                <c:pt idx="0">
                  <c:v>Hospitals</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'MENTAL HEALTH COMBO'!$A$3:$A$6</c:f>
              <c:strCache>
                <c:ptCount val="4"/>
                <c:pt idx="0">
                  <c:v>Other</c:v>
                </c:pt>
                <c:pt idx="1">
                  <c:v>Build community coalitions that advance the State's 'Suicide as a Never Event' through promotion and prevention activities</c:v>
                </c:pt>
                <c:pt idx="2">
                  <c:v>Administer screening programs such as SBIRT, Symptom Checklist 90 etc.</c:v>
                </c:pt>
                <c:pt idx="3">
                  <c:v>Implement mental health promotion and antistigma campaigns</c:v>
                </c:pt>
              </c:strCache>
            </c:strRef>
          </c:cat>
          <c:val>
            <c:numRef>
              <c:f>'MENTAL HEALTH COMBO'!$C$3:$C$6</c:f>
              <c:numCache>
                <c:formatCode>General</c:formatCode>
                <c:ptCount val="4"/>
                <c:pt idx="0">
                  <c:v>33.299999999999997</c:v>
                </c:pt>
                <c:pt idx="1">
                  <c:v>12.1</c:v>
                </c:pt>
                <c:pt idx="2">
                  <c:v>12.1</c:v>
                </c:pt>
                <c:pt idx="3" formatCode="0.0">
                  <c:v>3</c:v>
                </c:pt>
              </c:numCache>
            </c:numRef>
          </c:val>
        </c:ser>
        <c:dLbls>
          <c:showLegendKey val="0"/>
          <c:showVal val="0"/>
          <c:showCatName val="0"/>
          <c:showSerName val="0"/>
          <c:showPercent val="0"/>
          <c:showBubbleSize val="0"/>
        </c:dLbls>
        <c:gapWidth val="219"/>
        <c:overlap val="-27"/>
        <c:axId val="243713128"/>
        <c:axId val="243713520"/>
      </c:barChart>
      <c:catAx>
        <c:axId val="24371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43713520"/>
        <c:crosses val="autoZero"/>
        <c:auto val="1"/>
        <c:lblAlgn val="ctr"/>
        <c:lblOffset val="100"/>
        <c:noMultiLvlLbl val="0"/>
      </c:catAx>
      <c:valAx>
        <c:axId val="243713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713128"/>
        <c:crosses val="autoZero"/>
        <c:crossBetween val="between"/>
      </c:valAx>
      <c:spPr>
        <a:noFill/>
        <a:ln>
          <a:noFill/>
        </a:ln>
        <a:effectLst/>
      </c:spPr>
    </c:plotArea>
    <c:legend>
      <c:legendPos val="b"/>
      <c:layout>
        <c:manualLayout>
          <c:xMode val="edge"/>
          <c:yMode val="edge"/>
          <c:x val="0.18979535761154853"/>
          <c:y val="0.95984220503905548"/>
          <c:w val="0.22793348056583237"/>
          <c:h val="3.8838327027303408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A92BC-9731-460C-B055-7AFA5EDEC57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5D17EDBE-390A-4E91-A7E9-7C6E4C96D965}">
      <dgm:prSet phldrT="[Text]" custT="1"/>
      <dgm:spPr>
        <a:solidFill>
          <a:srgbClr val="FFCE33"/>
        </a:solidFill>
        <a:ln w="38100">
          <a:solidFill>
            <a:schemeClr val="bg1"/>
          </a:solidFill>
        </a:ln>
      </dgm:spPr>
      <dgm:t>
        <a:bodyPr/>
        <a:lstStyle/>
        <a:p>
          <a:r>
            <a:rPr lang="en-US" sz="1400" b="1" i="1" dirty="0" smtClean="0">
              <a:latin typeface="Arial" panose="020B0604020202020204" pitchFamily="34" charset="0"/>
              <a:cs typeface="Arial" panose="020B0604020202020204" pitchFamily="34" charset="0"/>
            </a:rPr>
            <a:t>ALIGNMENT:</a:t>
          </a:r>
        </a:p>
        <a:p>
          <a:r>
            <a:rPr lang="en-US" sz="1200" b="1" dirty="0" smtClean="0">
              <a:latin typeface="Arial" panose="020B0604020202020204" pitchFamily="34" charset="0"/>
              <a:cs typeface="Arial" panose="020B0604020202020204" pitchFamily="34" charset="0"/>
            </a:rPr>
            <a:t>Improve Population Health</a:t>
          </a:r>
        </a:p>
        <a:p>
          <a:r>
            <a:rPr lang="en-US" sz="1200" b="1" dirty="0" smtClean="0">
              <a:latin typeface="Arial" panose="020B0604020202020204" pitchFamily="34" charset="0"/>
              <a:cs typeface="Arial" panose="020B0604020202020204" pitchFamily="34" charset="0"/>
            </a:rPr>
            <a:t>Transform Health Care Delivery</a:t>
          </a:r>
        </a:p>
        <a:p>
          <a:r>
            <a:rPr lang="en-US" sz="1200" b="1" dirty="0" smtClean="0">
              <a:latin typeface="Arial" panose="020B0604020202020204" pitchFamily="34" charset="0"/>
              <a:cs typeface="Arial" panose="020B0604020202020204" pitchFamily="34" charset="0"/>
            </a:rPr>
            <a:t>Eliminate Health Disparities</a:t>
          </a:r>
          <a:endParaRPr lang="en-US" sz="1200" b="1" dirty="0">
            <a:latin typeface="Arial" panose="020B0604020202020204" pitchFamily="34" charset="0"/>
            <a:cs typeface="Arial" panose="020B0604020202020204" pitchFamily="34" charset="0"/>
          </a:endParaRPr>
        </a:p>
      </dgm:t>
    </dgm:pt>
    <dgm:pt modelId="{AC2CFD8F-17FA-4BB7-AD1F-6914DF39B5C2}" type="parTrans" cxnId="{FC00686C-80C6-43C1-A611-A86EFB8EF145}">
      <dgm:prSet/>
      <dgm:spPr/>
      <dgm:t>
        <a:bodyPr/>
        <a:lstStyle/>
        <a:p>
          <a:endParaRPr lang="en-US"/>
        </a:p>
      </dgm:t>
    </dgm:pt>
    <dgm:pt modelId="{425249AB-E72E-4E1E-BFCA-84EDA755B90A}" type="sibTrans" cxnId="{FC00686C-80C6-43C1-A611-A86EFB8EF145}">
      <dgm:prSet/>
      <dgm:spPr/>
      <dgm:t>
        <a:bodyPr/>
        <a:lstStyle/>
        <a:p>
          <a:endParaRPr lang="en-US"/>
        </a:p>
      </dgm:t>
    </dgm:pt>
    <dgm:pt modelId="{9B5C2FC6-6830-4933-A7E6-CAB3C0C48280}">
      <dgm:prSet phldrT="[Text]" custT="1"/>
      <dgm:spPr>
        <a:solidFill>
          <a:schemeClr val="accent1">
            <a:lumMod val="50000"/>
          </a:schemeClr>
        </a:solidFill>
        <a:ln>
          <a:solidFill>
            <a:schemeClr val="bg1"/>
          </a:solidFill>
        </a:ln>
      </dgm:spPr>
      <dgm:t>
        <a:bodyPr/>
        <a:lstStyle/>
        <a:p>
          <a:pPr algn="ctr">
            <a:lnSpc>
              <a:spcPct val="90000"/>
            </a:lnSpc>
          </a:pPr>
          <a:endParaRPr lang="en-US" sz="1200" dirty="0" smtClean="0">
            <a:latin typeface="Arial" panose="020B0604020202020204" pitchFamily="34" charset="0"/>
            <a:cs typeface="Arial" panose="020B0604020202020204" pitchFamily="34" charset="0"/>
          </a:endParaRPr>
        </a:p>
        <a:p>
          <a:pPr algn="ctr">
            <a:lnSpc>
              <a:spcPct val="90000"/>
            </a:lnSpc>
          </a:pPr>
          <a:r>
            <a:rPr lang="en-US" sz="1400" b="1" i="1" dirty="0" smtClean="0">
              <a:latin typeface="Arial" panose="020B0604020202020204" pitchFamily="34" charset="0"/>
              <a:cs typeface="Arial" panose="020B0604020202020204" pitchFamily="34" charset="0"/>
            </a:rPr>
            <a:t>PREVENTION AGENDA</a:t>
          </a:r>
        </a:p>
        <a:p>
          <a:pPr algn="l">
            <a:lnSpc>
              <a:spcPct val="90000"/>
            </a:lnSpc>
          </a:pPr>
          <a:r>
            <a:rPr lang="en-US" sz="1100" b="1" dirty="0" smtClean="0">
              <a:latin typeface="Arial" panose="020B0604020202020204" pitchFamily="34" charset="0"/>
              <a:cs typeface="Arial" panose="020B0604020202020204" pitchFamily="34" charset="0"/>
            </a:rPr>
            <a:t>Priority Areas:</a:t>
          </a:r>
        </a:p>
        <a:p>
          <a:pPr algn="l">
            <a:lnSpc>
              <a:spcPct val="100000"/>
            </a:lnSpc>
          </a:pPr>
          <a:r>
            <a:rPr lang="en-US" sz="1100" b="1" dirty="0" smtClean="0">
              <a:latin typeface="Arial" panose="020B0604020202020204" pitchFamily="34" charset="0"/>
              <a:cs typeface="Arial" panose="020B0604020202020204" pitchFamily="34" charset="0"/>
            </a:rPr>
            <a:t>- Prevent chronic diseases</a:t>
          </a:r>
        </a:p>
        <a:p>
          <a:pPr algn="l">
            <a:lnSpc>
              <a:spcPct val="100000"/>
            </a:lnSpc>
          </a:pPr>
          <a:r>
            <a:rPr lang="en-US" sz="1100" b="1" dirty="0" smtClean="0">
              <a:latin typeface="Arial" panose="020B0604020202020204" pitchFamily="34" charset="0"/>
              <a:cs typeface="Arial" panose="020B0604020202020204" pitchFamily="34" charset="0"/>
            </a:rPr>
            <a:t>- Promote a healthy and safe environment</a:t>
          </a:r>
        </a:p>
        <a:p>
          <a:pPr algn="l">
            <a:lnSpc>
              <a:spcPct val="100000"/>
            </a:lnSpc>
          </a:pPr>
          <a:r>
            <a:rPr lang="en-US" sz="1100" b="1" dirty="0" smtClean="0">
              <a:latin typeface="Arial" panose="020B0604020202020204" pitchFamily="34" charset="0"/>
              <a:cs typeface="Arial" panose="020B0604020202020204" pitchFamily="34" charset="0"/>
            </a:rPr>
            <a:t>- Promote healthy women, infants, and children</a:t>
          </a:r>
        </a:p>
        <a:p>
          <a:pPr algn="l">
            <a:lnSpc>
              <a:spcPct val="100000"/>
            </a:lnSpc>
          </a:pPr>
          <a:r>
            <a:rPr lang="en-US" sz="1100" b="1" dirty="0" smtClean="0">
              <a:latin typeface="Arial" panose="020B0604020202020204" pitchFamily="34" charset="0"/>
              <a:cs typeface="Arial" panose="020B0604020202020204" pitchFamily="34" charset="0"/>
            </a:rPr>
            <a:t>- Promote mental health and prevent substance abuse</a:t>
          </a:r>
        </a:p>
        <a:p>
          <a:pPr algn="l">
            <a:lnSpc>
              <a:spcPct val="100000"/>
            </a:lnSpc>
          </a:pPr>
          <a:r>
            <a:rPr lang="en-US" sz="1100" b="1" dirty="0" smtClean="0">
              <a:latin typeface="Arial" panose="020B0604020202020204" pitchFamily="34" charset="0"/>
              <a:cs typeface="Arial" panose="020B0604020202020204" pitchFamily="34" charset="0"/>
            </a:rPr>
            <a:t>- Prevent HIV, sexually transmitted diseases, vaccine-</a:t>
          </a:r>
          <a:br>
            <a:rPr lang="en-US" sz="1100" b="1" dirty="0" smtClean="0">
              <a:latin typeface="Arial" panose="020B0604020202020204" pitchFamily="34" charset="0"/>
              <a:cs typeface="Arial" panose="020B0604020202020204" pitchFamily="34" charset="0"/>
            </a:rPr>
          </a:br>
          <a:r>
            <a:rPr lang="en-US" sz="1100" b="1" dirty="0" smtClean="0">
              <a:latin typeface="Arial" panose="020B0604020202020204" pitchFamily="34" charset="0"/>
              <a:cs typeface="Arial" panose="020B0604020202020204" pitchFamily="34" charset="0"/>
            </a:rPr>
            <a:t>  preventable diseases, health care associated infections</a:t>
          </a:r>
        </a:p>
        <a:p>
          <a:pPr algn="ctr">
            <a:lnSpc>
              <a:spcPct val="90000"/>
            </a:lnSpc>
          </a:pPr>
          <a:endParaRPr lang="en-US" sz="1100" dirty="0">
            <a:latin typeface="Arial" panose="020B0604020202020204" pitchFamily="34" charset="0"/>
            <a:cs typeface="Arial" panose="020B0604020202020204" pitchFamily="34" charset="0"/>
          </a:endParaRPr>
        </a:p>
      </dgm:t>
    </dgm:pt>
    <dgm:pt modelId="{9C9225CD-CF06-4762-B4DA-9A6E7D93C1C1}" type="parTrans" cxnId="{9FBF85F7-EDF7-40AC-A4A2-470C483D5F99}">
      <dgm:prSet/>
      <dgm:spPr/>
      <dgm:t>
        <a:bodyPr/>
        <a:lstStyle/>
        <a:p>
          <a:endParaRPr lang="en-US"/>
        </a:p>
      </dgm:t>
    </dgm:pt>
    <dgm:pt modelId="{A1F4FFCB-A73C-4F24-A866-3D7CD4E0E84C}" type="sibTrans" cxnId="{9FBF85F7-EDF7-40AC-A4A2-470C483D5F99}">
      <dgm:prSet/>
      <dgm:spPr/>
      <dgm:t>
        <a:bodyPr/>
        <a:lstStyle/>
        <a:p>
          <a:endParaRPr lang="en-US"/>
        </a:p>
      </dgm:t>
    </dgm:pt>
    <dgm:pt modelId="{BB619A2D-3670-4A4F-B885-C6CF58F68043}">
      <dgm:prSet phldrT="[Text]" custT="1"/>
      <dgm:spPr>
        <a:solidFill>
          <a:schemeClr val="accent6">
            <a:lumMod val="75000"/>
          </a:schemeClr>
        </a:solidFill>
        <a:ln w="38100">
          <a:solidFill>
            <a:schemeClr val="bg1"/>
          </a:solidFill>
        </a:ln>
      </dgm:spPr>
      <dgm:t>
        <a:bodyPr/>
        <a:lstStyle/>
        <a:p>
          <a:pPr algn="ctr"/>
          <a:endParaRPr lang="en-US" sz="1400" b="1" i="1" dirty="0" smtClean="0">
            <a:latin typeface="Arial" panose="020B0604020202020204" pitchFamily="34" charset="0"/>
            <a:cs typeface="Arial" panose="020B0604020202020204" pitchFamily="34" charset="0"/>
          </a:endParaRPr>
        </a:p>
        <a:p>
          <a:pPr algn="ctr"/>
          <a:endParaRPr lang="en-US" sz="1400" b="1" i="1" dirty="0" smtClean="0">
            <a:latin typeface="Arial" panose="020B0604020202020204" pitchFamily="34" charset="0"/>
            <a:cs typeface="Arial" panose="020B0604020202020204" pitchFamily="34" charset="0"/>
          </a:endParaRPr>
        </a:p>
        <a:p>
          <a:pPr algn="ctr"/>
          <a:r>
            <a:rPr lang="en-US" sz="1400" b="1" i="1" dirty="0" smtClean="0">
              <a:latin typeface="Arial" panose="020B0604020202020204" pitchFamily="34" charset="0"/>
              <a:cs typeface="Arial" panose="020B0604020202020204" pitchFamily="34" charset="0"/>
            </a:rPr>
            <a:t>STATE HEALTH INNOVATION PLAN (SHIP)</a:t>
          </a:r>
        </a:p>
        <a:p>
          <a:pPr algn="l"/>
          <a:r>
            <a:rPr lang="en-US" sz="1100" b="1" dirty="0" smtClean="0">
              <a:latin typeface="Arial" panose="020B0604020202020204" pitchFamily="34" charset="0"/>
              <a:cs typeface="Arial" panose="020B0604020202020204" pitchFamily="34" charset="0"/>
            </a:rPr>
            <a:t>Pillars and Enablers:</a:t>
          </a:r>
        </a:p>
        <a:p>
          <a:pPr algn="l"/>
          <a:r>
            <a:rPr lang="en-US" sz="1100" b="1" dirty="0" smtClean="0">
              <a:latin typeface="Arial" panose="020B0604020202020204" pitchFamily="34" charset="0"/>
              <a:cs typeface="Arial" panose="020B0604020202020204" pitchFamily="34" charset="0"/>
            </a:rPr>
            <a:t>- Improve access to care for all New Yorkers</a:t>
          </a:r>
        </a:p>
        <a:p>
          <a:pPr algn="l"/>
          <a:r>
            <a:rPr lang="en-US" sz="1100" b="1" dirty="0" smtClean="0">
              <a:latin typeface="Arial" panose="020B0604020202020204" pitchFamily="34" charset="0"/>
              <a:cs typeface="Arial" panose="020B0604020202020204" pitchFamily="34" charset="0"/>
            </a:rPr>
            <a:t>- Integrate care to address patient needs seamlessly </a:t>
          </a:r>
        </a:p>
        <a:p>
          <a:pPr algn="l"/>
          <a:r>
            <a:rPr lang="en-US" sz="1100" b="1" dirty="0" smtClean="0">
              <a:latin typeface="Arial" panose="020B0604020202020204" pitchFamily="34" charset="0"/>
              <a:cs typeface="Arial" panose="020B0604020202020204" pitchFamily="34" charset="0"/>
            </a:rPr>
            <a:t>- Make the cost and quality of care transparent</a:t>
          </a:r>
        </a:p>
        <a:p>
          <a:pPr algn="l"/>
          <a:r>
            <a:rPr lang="en-US" sz="1100" b="1" dirty="0" smtClean="0">
              <a:latin typeface="Arial" panose="020B0604020202020204" pitchFamily="34" charset="0"/>
              <a:cs typeface="Arial" panose="020B0604020202020204" pitchFamily="34" charset="0"/>
            </a:rPr>
            <a:t>- Pay for healthcare value, not volume</a:t>
          </a:r>
        </a:p>
        <a:p>
          <a:pPr algn="l"/>
          <a:r>
            <a:rPr lang="en-US" sz="1100" b="1" dirty="0" smtClean="0">
              <a:latin typeface="Arial" panose="020B0604020202020204" pitchFamily="34" charset="0"/>
              <a:cs typeface="Arial" panose="020B0604020202020204" pitchFamily="34" charset="0"/>
            </a:rPr>
            <a:t>- Promote population health </a:t>
          </a:r>
        </a:p>
        <a:p>
          <a:pPr algn="l"/>
          <a:r>
            <a:rPr lang="en-US" sz="1100" b="1" dirty="0" smtClean="0">
              <a:latin typeface="Arial" panose="020B0604020202020204" pitchFamily="34" charset="0"/>
              <a:cs typeface="Arial" panose="020B0604020202020204" pitchFamily="34" charset="0"/>
            </a:rPr>
            <a:t>- Develop workforce strategy</a:t>
          </a:r>
        </a:p>
        <a:p>
          <a:pPr algn="l"/>
          <a:r>
            <a:rPr lang="en-US" sz="1100" b="1" dirty="0" smtClean="0">
              <a:latin typeface="Arial" panose="020B0604020202020204" pitchFamily="34" charset="0"/>
              <a:cs typeface="Arial" panose="020B0604020202020204" pitchFamily="34" charset="0"/>
            </a:rPr>
            <a:t>- Maximize health information technology</a:t>
          </a:r>
        </a:p>
        <a:p>
          <a:pPr algn="l"/>
          <a:r>
            <a:rPr lang="en-US" sz="1100" b="1" dirty="0" smtClean="0">
              <a:latin typeface="Arial" panose="020B0604020202020204" pitchFamily="34" charset="0"/>
              <a:cs typeface="Arial" panose="020B0604020202020204" pitchFamily="34" charset="0"/>
            </a:rPr>
            <a:t>- Performance measurement &amp; evaluation</a:t>
          </a:r>
        </a:p>
        <a:p>
          <a:pPr algn="l"/>
          <a:endParaRPr lang="en-US" sz="1100" b="1" dirty="0" smtClean="0">
            <a:latin typeface="Arial" panose="020B0604020202020204" pitchFamily="34" charset="0"/>
            <a:cs typeface="Arial" panose="020B0604020202020204" pitchFamily="34" charset="0"/>
          </a:endParaRPr>
        </a:p>
        <a:p>
          <a:pPr algn="ctr"/>
          <a:endParaRPr lang="en-US" sz="1000" dirty="0"/>
        </a:p>
      </dgm:t>
    </dgm:pt>
    <dgm:pt modelId="{95EB3D5A-5B42-4BE2-AB5E-2CDF4B50945B}" type="parTrans" cxnId="{9C70360F-8FF5-4BAB-AF0E-4DB551527BF2}">
      <dgm:prSet/>
      <dgm:spPr/>
      <dgm:t>
        <a:bodyPr/>
        <a:lstStyle/>
        <a:p>
          <a:endParaRPr lang="en-US"/>
        </a:p>
      </dgm:t>
    </dgm:pt>
    <dgm:pt modelId="{8C672BE7-98B5-42C0-A29C-22D5F30177B4}" type="sibTrans" cxnId="{9C70360F-8FF5-4BAB-AF0E-4DB551527BF2}">
      <dgm:prSet/>
      <dgm:spPr/>
      <dgm:t>
        <a:bodyPr/>
        <a:lstStyle/>
        <a:p>
          <a:endParaRPr lang="en-US"/>
        </a:p>
      </dgm:t>
    </dgm:pt>
    <dgm:pt modelId="{6D97D59F-53E7-4525-A136-3924211581A5}">
      <dgm:prSet phldrT="[Text]" custT="1"/>
      <dgm:spPr>
        <a:solidFill>
          <a:srgbClr val="520670"/>
        </a:solidFill>
        <a:ln w="38100">
          <a:solidFill>
            <a:schemeClr val="bg1"/>
          </a:solidFill>
        </a:ln>
      </dgm:spPr>
      <dgm:t>
        <a:bodyPr/>
        <a:lstStyle/>
        <a:p>
          <a:pPr algn="ctr"/>
          <a:r>
            <a:rPr lang="en-US" sz="1400" b="1" i="1" dirty="0" smtClean="0">
              <a:latin typeface="Arial" panose="020B0604020202020204" pitchFamily="34" charset="0"/>
              <a:cs typeface="Arial" panose="020B0604020202020204" pitchFamily="34" charset="0"/>
            </a:rPr>
            <a:t>MEDICAID DELIVERY SYSTEM REFORM </a:t>
          </a:r>
          <a:br>
            <a:rPr lang="en-US" sz="1400" b="1" i="1" dirty="0" smtClean="0">
              <a:latin typeface="Arial" panose="020B0604020202020204" pitchFamily="34" charset="0"/>
              <a:cs typeface="Arial" panose="020B0604020202020204" pitchFamily="34" charset="0"/>
            </a:rPr>
          </a:br>
          <a:r>
            <a:rPr lang="en-US" sz="1400" b="1" i="1" dirty="0" smtClean="0">
              <a:latin typeface="Arial" panose="020B0604020202020204" pitchFamily="34" charset="0"/>
              <a:cs typeface="Arial" panose="020B0604020202020204" pitchFamily="34" charset="0"/>
            </a:rPr>
            <a:t>INCENTIVE PAYMENT (DSRIP) PROGRAM</a:t>
          </a:r>
        </a:p>
        <a:p>
          <a:pPr algn="l"/>
          <a:r>
            <a:rPr lang="en-US" sz="1100" b="1" dirty="0" smtClean="0">
              <a:latin typeface="Arial" panose="020B0604020202020204" pitchFamily="34" charset="0"/>
              <a:cs typeface="Arial" panose="020B0604020202020204" pitchFamily="34" charset="0"/>
            </a:rPr>
            <a:t>Key Themes:  </a:t>
          </a:r>
        </a:p>
        <a:p>
          <a:pPr algn="l"/>
          <a:r>
            <a:rPr lang="en-US" sz="1100" b="1" dirty="0" smtClean="0">
              <a:latin typeface="Arial" panose="020B0604020202020204" pitchFamily="34" charset="0"/>
              <a:cs typeface="Arial" panose="020B0604020202020204" pitchFamily="34" charset="0"/>
            </a:rPr>
            <a:t>- Integrate Delivery – create Performing Provider Systems</a:t>
          </a:r>
        </a:p>
        <a:p>
          <a:pPr algn="l"/>
          <a:r>
            <a:rPr lang="en-US" sz="1100" b="1" dirty="0" smtClean="0">
              <a:latin typeface="Arial" panose="020B0604020202020204" pitchFamily="34" charset="0"/>
              <a:cs typeface="Arial" panose="020B0604020202020204" pitchFamily="34" charset="0"/>
            </a:rPr>
            <a:t>- Performance-based payments </a:t>
          </a:r>
        </a:p>
        <a:p>
          <a:pPr algn="l"/>
          <a:r>
            <a:rPr lang="en-US" sz="1100" b="1" dirty="0" smtClean="0">
              <a:latin typeface="Arial" panose="020B0604020202020204" pitchFamily="34" charset="0"/>
              <a:cs typeface="Arial" panose="020B0604020202020204" pitchFamily="34" charset="0"/>
            </a:rPr>
            <a:t>- Statewide performance matters</a:t>
          </a:r>
        </a:p>
        <a:p>
          <a:pPr algn="l"/>
          <a:r>
            <a:rPr lang="en-US" sz="1100" b="1" dirty="0" smtClean="0">
              <a:latin typeface="Arial" panose="020B0604020202020204" pitchFamily="34" charset="0"/>
              <a:cs typeface="Arial" panose="020B0604020202020204" pitchFamily="34" charset="0"/>
            </a:rPr>
            <a:t>- Regulatory relief and capital funding</a:t>
          </a:r>
        </a:p>
        <a:p>
          <a:pPr algn="l"/>
          <a:r>
            <a:rPr lang="en-US" sz="1100" b="1" dirty="0" smtClean="0">
              <a:latin typeface="Arial" panose="020B0604020202020204" pitchFamily="34" charset="0"/>
              <a:cs typeface="Arial" panose="020B0604020202020204" pitchFamily="34" charset="0"/>
            </a:rPr>
            <a:t>- Long-term transformation &amp; health system sustainability</a:t>
          </a:r>
        </a:p>
        <a:p>
          <a:pPr algn="l"/>
          <a:endParaRPr lang="en-US" sz="1100" b="1" dirty="0" smtClean="0"/>
        </a:p>
        <a:p>
          <a:pPr algn="ctr"/>
          <a:endParaRPr lang="en-US" sz="1100" dirty="0"/>
        </a:p>
      </dgm:t>
    </dgm:pt>
    <dgm:pt modelId="{B674E112-A8B8-46C4-94B0-F76652513547}" type="parTrans" cxnId="{9C4E2743-33F7-4582-B23C-188ADA49881A}">
      <dgm:prSet/>
      <dgm:spPr/>
      <dgm:t>
        <a:bodyPr/>
        <a:lstStyle/>
        <a:p>
          <a:endParaRPr lang="en-US"/>
        </a:p>
      </dgm:t>
    </dgm:pt>
    <dgm:pt modelId="{FC300B86-CD32-4E30-BC54-4B6302223D23}" type="sibTrans" cxnId="{9C4E2743-33F7-4582-B23C-188ADA49881A}">
      <dgm:prSet/>
      <dgm:spPr/>
      <dgm:t>
        <a:bodyPr/>
        <a:lstStyle/>
        <a:p>
          <a:endParaRPr lang="en-US"/>
        </a:p>
      </dgm:t>
    </dgm:pt>
    <dgm:pt modelId="{5199345C-607A-4368-BCE1-04BA6EB2627D}">
      <dgm:prSet phldrT="[Text]" custT="1"/>
      <dgm:spPr>
        <a:solidFill>
          <a:schemeClr val="accent2">
            <a:lumMod val="75000"/>
          </a:schemeClr>
        </a:solidFill>
        <a:ln w="38100">
          <a:solidFill>
            <a:schemeClr val="bg1"/>
          </a:solidFill>
        </a:ln>
      </dgm:spPr>
      <dgm:t>
        <a:bodyPr/>
        <a:lstStyle/>
        <a:p>
          <a:pPr algn="ctr"/>
          <a:r>
            <a:rPr lang="en-US" sz="1400" b="1" i="1" dirty="0" smtClean="0">
              <a:latin typeface="Arial" panose="020B0604020202020204" pitchFamily="34" charset="0"/>
              <a:cs typeface="Arial" panose="020B0604020202020204" pitchFamily="34" charset="0"/>
            </a:rPr>
            <a:t>POPULATION HEALTH IMPROVEMENT PROGRAM (PHIP)</a:t>
          </a:r>
          <a:endParaRPr lang="en-US" sz="1200" dirty="0" smtClean="0">
            <a:latin typeface="Arial" panose="020B0604020202020204" pitchFamily="34" charset="0"/>
            <a:cs typeface="Arial" panose="020B0604020202020204" pitchFamily="34" charset="0"/>
          </a:endParaRPr>
        </a:p>
        <a:p>
          <a:pPr algn="l"/>
          <a:r>
            <a:rPr lang="en-US" sz="1100" b="1" dirty="0" smtClean="0">
              <a:latin typeface="Arial" panose="020B0604020202020204" pitchFamily="34" charset="0"/>
              <a:cs typeface="Arial" panose="020B0604020202020204" pitchFamily="34" charset="0"/>
            </a:rPr>
            <a:t>PHIP Regional Contractors: </a:t>
          </a:r>
        </a:p>
        <a:p>
          <a:pPr algn="l"/>
          <a:r>
            <a:rPr lang="en-US" sz="1100" b="1" dirty="0" smtClean="0">
              <a:latin typeface="Arial" panose="020B0604020202020204" pitchFamily="34" charset="0"/>
              <a:cs typeface="Arial" panose="020B0604020202020204" pitchFamily="34" charset="0"/>
            </a:rPr>
            <a:t>- Identify, share, disseminate, and help implement best </a:t>
          </a:r>
          <a:br>
            <a:rPr lang="en-US" sz="1100" b="1" dirty="0" smtClean="0">
              <a:latin typeface="Arial" panose="020B0604020202020204" pitchFamily="34" charset="0"/>
              <a:cs typeface="Arial" panose="020B0604020202020204" pitchFamily="34" charset="0"/>
            </a:rPr>
          </a:br>
          <a:r>
            <a:rPr lang="en-US" sz="1100" b="1" dirty="0" smtClean="0">
              <a:latin typeface="Arial" panose="020B0604020202020204" pitchFamily="34" charset="0"/>
              <a:cs typeface="Arial" panose="020B0604020202020204" pitchFamily="34" charset="0"/>
            </a:rPr>
            <a:t>   practices and strategies to  promote population health </a:t>
          </a:r>
        </a:p>
        <a:p>
          <a:pPr algn="l"/>
          <a:r>
            <a:rPr lang="en-US" sz="1100" b="1" dirty="0" smtClean="0">
              <a:latin typeface="Arial" panose="020B0604020202020204" pitchFamily="34" charset="0"/>
              <a:cs typeface="Arial" panose="020B0604020202020204" pitchFamily="34" charset="0"/>
            </a:rPr>
            <a:t>- Support and advance the Prevention Agenda</a:t>
          </a:r>
        </a:p>
        <a:p>
          <a:pPr algn="l"/>
          <a:r>
            <a:rPr lang="en-US" sz="1100" b="1" dirty="0" smtClean="0">
              <a:latin typeface="Arial" panose="020B0604020202020204" pitchFamily="34" charset="0"/>
              <a:cs typeface="Arial" panose="020B0604020202020204" pitchFamily="34" charset="0"/>
            </a:rPr>
            <a:t>- Support and advance the SHIP</a:t>
          </a:r>
        </a:p>
        <a:p>
          <a:pPr algn="l"/>
          <a:r>
            <a:rPr lang="en-US" sz="1100" b="1" dirty="0" smtClean="0">
              <a:latin typeface="Arial" panose="020B0604020202020204" pitchFamily="34" charset="0"/>
              <a:cs typeface="Arial" panose="020B0604020202020204" pitchFamily="34" charset="0"/>
            </a:rPr>
            <a:t>- Serve as resources to DSRIP Performing Provider Systems </a:t>
          </a:r>
          <a:endParaRPr lang="en-US" sz="1100" b="1" dirty="0">
            <a:latin typeface="Arial" panose="020B0604020202020204" pitchFamily="34" charset="0"/>
            <a:cs typeface="Arial" panose="020B0604020202020204" pitchFamily="34" charset="0"/>
          </a:endParaRPr>
        </a:p>
      </dgm:t>
    </dgm:pt>
    <dgm:pt modelId="{88D7F069-AFCA-40AA-AC7B-CF84B00918AB}" type="parTrans" cxnId="{09BA5297-D3C9-41C4-8A48-9080351C7F7A}">
      <dgm:prSet/>
      <dgm:spPr/>
      <dgm:t>
        <a:bodyPr/>
        <a:lstStyle/>
        <a:p>
          <a:endParaRPr lang="en-US"/>
        </a:p>
      </dgm:t>
    </dgm:pt>
    <dgm:pt modelId="{9EFEA42B-2636-4006-A19E-0762CA321CAE}" type="sibTrans" cxnId="{09BA5297-D3C9-41C4-8A48-9080351C7F7A}">
      <dgm:prSet/>
      <dgm:spPr/>
      <dgm:t>
        <a:bodyPr/>
        <a:lstStyle/>
        <a:p>
          <a:endParaRPr lang="en-US"/>
        </a:p>
      </dgm:t>
    </dgm:pt>
    <dgm:pt modelId="{C2D1FF9C-C679-4784-8BB0-1EF05E933F39}" type="pres">
      <dgm:prSet presAssocID="{0D1A92BC-9731-460C-B055-7AFA5EDEC578}" presName="diagram" presStyleCnt="0">
        <dgm:presLayoutVars>
          <dgm:chMax val="1"/>
          <dgm:dir/>
          <dgm:animLvl val="ctr"/>
          <dgm:resizeHandles val="exact"/>
        </dgm:presLayoutVars>
      </dgm:prSet>
      <dgm:spPr/>
      <dgm:t>
        <a:bodyPr/>
        <a:lstStyle/>
        <a:p>
          <a:endParaRPr lang="en-US"/>
        </a:p>
      </dgm:t>
    </dgm:pt>
    <dgm:pt modelId="{D1A33884-1E07-4008-87CE-D0559CD6EB6B}" type="pres">
      <dgm:prSet presAssocID="{0D1A92BC-9731-460C-B055-7AFA5EDEC578}" presName="matrix" presStyleCnt="0"/>
      <dgm:spPr/>
    </dgm:pt>
    <dgm:pt modelId="{E2C9748B-BD68-495F-B2AC-26BEC0AA1581}" type="pres">
      <dgm:prSet presAssocID="{0D1A92BC-9731-460C-B055-7AFA5EDEC578}" presName="tile1" presStyleLbl="node1" presStyleIdx="0" presStyleCnt="4"/>
      <dgm:spPr/>
      <dgm:t>
        <a:bodyPr/>
        <a:lstStyle/>
        <a:p>
          <a:endParaRPr lang="en-US"/>
        </a:p>
      </dgm:t>
    </dgm:pt>
    <dgm:pt modelId="{0848C754-C830-4B1B-9F37-F989DE639E21}" type="pres">
      <dgm:prSet presAssocID="{0D1A92BC-9731-460C-B055-7AFA5EDEC578}" presName="tile1text" presStyleLbl="node1" presStyleIdx="0" presStyleCnt="4">
        <dgm:presLayoutVars>
          <dgm:chMax val="0"/>
          <dgm:chPref val="0"/>
          <dgm:bulletEnabled val="1"/>
        </dgm:presLayoutVars>
      </dgm:prSet>
      <dgm:spPr/>
      <dgm:t>
        <a:bodyPr/>
        <a:lstStyle/>
        <a:p>
          <a:endParaRPr lang="en-US"/>
        </a:p>
      </dgm:t>
    </dgm:pt>
    <dgm:pt modelId="{34180CED-A095-4B4B-A384-C35B43169157}" type="pres">
      <dgm:prSet presAssocID="{0D1A92BC-9731-460C-B055-7AFA5EDEC578}" presName="tile2" presStyleLbl="node1" presStyleIdx="1" presStyleCnt="4"/>
      <dgm:spPr/>
      <dgm:t>
        <a:bodyPr/>
        <a:lstStyle/>
        <a:p>
          <a:endParaRPr lang="en-US"/>
        </a:p>
      </dgm:t>
    </dgm:pt>
    <dgm:pt modelId="{CBCB98BA-F119-47FD-96FD-B4C38E3D2202}" type="pres">
      <dgm:prSet presAssocID="{0D1A92BC-9731-460C-B055-7AFA5EDEC578}" presName="tile2text" presStyleLbl="node1" presStyleIdx="1" presStyleCnt="4">
        <dgm:presLayoutVars>
          <dgm:chMax val="0"/>
          <dgm:chPref val="0"/>
          <dgm:bulletEnabled val="1"/>
        </dgm:presLayoutVars>
      </dgm:prSet>
      <dgm:spPr/>
      <dgm:t>
        <a:bodyPr/>
        <a:lstStyle/>
        <a:p>
          <a:endParaRPr lang="en-US"/>
        </a:p>
      </dgm:t>
    </dgm:pt>
    <dgm:pt modelId="{A4EE57EA-75AD-4A46-B6DE-4E6D76E39822}" type="pres">
      <dgm:prSet presAssocID="{0D1A92BC-9731-460C-B055-7AFA5EDEC578}" presName="tile3" presStyleLbl="node1" presStyleIdx="2" presStyleCnt="4"/>
      <dgm:spPr/>
      <dgm:t>
        <a:bodyPr/>
        <a:lstStyle/>
        <a:p>
          <a:endParaRPr lang="en-US"/>
        </a:p>
      </dgm:t>
    </dgm:pt>
    <dgm:pt modelId="{C7EAA252-E906-415A-80F9-5FCA63F573DE}" type="pres">
      <dgm:prSet presAssocID="{0D1A92BC-9731-460C-B055-7AFA5EDEC578}" presName="tile3text" presStyleLbl="node1" presStyleIdx="2" presStyleCnt="4">
        <dgm:presLayoutVars>
          <dgm:chMax val="0"/>
          <dgm:chPref val="0"/>
          <dgm:bulletEnabled val="1"/>
        </dgm:presLayoutVars>
      </dgm:prSet>
      <dgm:spPr/>
      <dgm:t>
        <a:bodyPr/>
        <a:lstStyle/>
        <a:p>
          <a:endParaRPr lang="en-US"/>
        </a:p>
      </dgm:t>
    </dgm:pt>
    <dgm:pt modelId="{C0B7EA79-1EF8-407E-833F-13483307A490}" type="pres">
      <dgm:prSet presAssocID="{0D1A92BC-9731-460C-B055-7AFA5EDEC578}" presName="tile4" presStyleLbl="node1" presStyleIdx="3" presStyleCnt="4"/>
      <dgm:spPr/>
      <dgm:t>
        <a:bodyPr/>
        <a:lstStyle/>
        <a:p>
          <a:endParaRPr lang="en-US"/>
        </a:p>
      </dgm:t>
    </dgm:pt>
    <dgm:pt modelId="{3E35C275-5BBD-4439-B5E1-E9643CCF9A3B}" type="pres">
      <dgm:prSet presAssocID="{0D1A92BC-9731-460C-B055-7AFA5EDEC578}" presName="tile4text" presStyleLbl="node1" presStyleIdx="3" presStyleCnt="4">
        <dgm:presLayoutVars>
          <dgm:chMax val="0"/>
          <dgm:chPref val="0"/>
          <dgm:bulletEnabled val="1"/>
        </dgm:presLayoutVars>
      </dgm:prSet>
      <dgm:spPr/>
      <dgm:t>
        <a:bodyPr/>
        <a:lstStyle/>
        <a:p>
          <a:endParaRPr lang="en-US"/>
        </a:p>
      </dgm:t>
    </dgm:pt>
    <dgm:pt modelId="{55A8BA53-ABA3-4182-B961-90B44F5415E4}" type="pres">
      <dgm:prSet presAssocID="{0D1A92BC-9731-460C-B055-7AFA5EDEC578}" presName="centerTile" presStyleLbl="fgShp" presStyleIdx="0" presStyleCnt="1" custScaleY="82500">
        <dgm:presLayoutVars>
          <dgm:chMax val="0"/>
          <dgm:chPref val="0"/>
        </dgm:presLayoutVars>
      </dgm:prSet>
      <dgm:spPr/>
      <dgm:t>
        <a:bodyPr/>
        <a:lstStyle/>
        <a:p>
          <a:endParaRPr lang="en-US"/>
        </a:p>
      </dgm:t>
    </dgm:pt>
  </dgm:ptLst>
  <dgm:cxnLst>
    <dgm:cxn modelId="{C853255F-7429-40B1-87AC-CF47178D8CC6}" type="presOf" srcId="{6D97D59F-53E7-4525-A136-3924211581A5}" destId="{A4EE57EA-75AD-4A46-B6DE-4E6D76E39822}" srcOrd="0" destOrd="0" presId="urn:microsoft.com/office/officeart/2005/8/layout/matrix1"/>
    <dgm:cxn modelId="{DA549F89-A6EA-46F0-BF11-EBEB995C937B}" type="presOf" srcId="{BB619A2D-3670-4A4F-B885-C6CF58F68043}" destId="{CBCB98BA-F119-47FD-96FD-B4C38E3D2202}" srcOrd="1" destOrd="0" presId="urn:microsoft.com/office/officeart/2005/8/layout/matrix1"/>
    <dgm:cxn modelId="{B4CCC347-D5B7-4D2F-AE0F-2A5E9DC94BE8}" type="presOf" srcId="{9B5C2FC6-6830-4933-A7E6-CAB3C0C48280}" destId="{0848C754-C830-4B1B-9F37-F989DE639E21}" srcOrd="1" destOrd="0" presId="urn:microsoft.com/office/officeart/2005/8/layout/matrix1"/>
    <dgm:cxn modelId="{4A9D53B5-A8CD-4BB2-98F4-531BDCE33198}" type="presOf" srcId="{5D17EDBE-390A-4E91-A7E9-7C6E4C96D965}" destId="{55A8BA53-ABA3-4182-B961-90B44F5415E4}" srcOrd="0" destOrd="0" presId="urn:microsoft.com/office/officeart/2005/8/layout/matrix1"/>
    <dgm:cxn modelId="{9C70360F-8FF5-4BAB-AF0E-4DB551527BF2}" srcId="{5D17EDBE-390A-4E91-A7E9-7C6E4C96D965}" destId="{BB619A2D-3670-4A4F-B885-C6CF58F68043}" srcOrd="1" destOrd="0" parTransId="{95EB3D5A-5B42-4BE2-AB5E-2CDF4B50945B}" sibTransId="{8C672BE7-98B5-42C0-A29C-22D5F30177B4}"/>
    <dgm:cxn modelId="{49062E92-070B-4F50-B77F-89D3F5DC2E97}" type="presOf" srcId="{6D97D59F-53E7-4525-A136-3924211581A5}" destId="{C7EAA252-E906-415A-80F9-5FCA63F573DE}" srcOrd="1" destOrd="0" presId="urn:microsoft.com/office/officeart/2005/8/layout/matrix1"/>
    <dgm:cxn modelId="{09BA5297-D3C9-41C4-8A48-9080351C7F7A}" srcId="{5D17EDBE-390A-4E91-A7E9-7C6E4C96D965}" destId="{5199345C-607A-4368-BCE1-04BA6EB2627D}" srcOrd="3" destOrd="0" parTransId="{88D7F069-AFCA-40AA-AC7B-CF84B00918AB}" sibTransId="{9EFEA42B-2636-4006-A19E-0762CA321CAE}"/>
    <dgm:cxn modelId="{D162F39F-B5F8-4A2E-B471-1AA900567419}" type="presOf" srcId="{5199345C-607A-4368-BCE1-04BA6EB2627D}" destId="{3E35C275-5BBD-4439-B5E1-E9643CCF9A3B}" srcOrd="1" destOrd="0" presId="urn:microsoft.com/office/officeart/2005/8/layout/matrix1"/>
    <dgm:cxn modelId="{DF842545-2D67-4093-ACE4-AAD2511CF650}" type="presOf" srcId="{BB619A2D-3670-4A4F-B885-C6CF58F68043}" destId="{34180CED-A095-4B4B-A384-C35B43169157}" srcOrd="0" destOrd="0" presId="urn:microsoft.com/office/officeart/2005/8/layout/matrix1"/>
    <dgm:cxn modelId="{1C311D75-9108-47F9-885C-C95EF0F63D97}" type="presOf" srcId="{9B5C2FC6-6830-4933-A7E6-CAB3C0C48280}" destId="{E2C9748B-BD68-495F-B2AC-26BEC0AA1581}" srcOrd="0" destOrd="0" presId="urn:microsoft.com/office/officeart/2005/8/layout/matrix1"/>
    <dgm:cxn modelId="{9FBF85F7-EDF7-40AC-A4A2-470C483D5F99}" srcId="{5D17EDBE-390A-4E91-A7E9-7C6E4C96D965}" destId="{9B5C2FC6-6830-4933-A7E6-CAB3C0C48280}" srcOrd="0" destOrd="0" parTransId="{9C9225CD-CF06-4762-B4DA-9A6E7D93C1C1}" sibTransId="{A1F4FFCB-A73C-4F24-A866-3D7CD4E0E84C}"/>
    <dgm:cxn modelId="{FC00686C-80C6-43C1-A611-A86EFB8EF145}" srcId="{0D1A92BC-9731-460C-B055-7AFA5EDEC578}" destId="{5D17EDBE-390A-4E91-A7E9-7C6E4C96D965}" srcOrd="0" destOrd="0" parTransId="{AC2CFD8F-17FA-4BB7-AD1F-6914DF39B5C2}" sibTransId="{425249AB-E72E-4E1E-BFCA-84EDA755B90A}"/>
    <dgm:cxn modelId="{EEA17E81-7752-4A4B-8231-3616D3C6AB2E}" type="presOf" srcId="{0D1A92BC-9731-460C-B055-7AFA5EDEC578}" destId="{C2D1FF9C-C679-4784-8BB0-1EF05E933F39}" srcOrd="0" destOrd="0" presId="urn:microsoft.com/office/officeart/2005/8/layout/matrix1"/>
    <dgm:cxn modelId="{F4306B24-F152-4728-9813-C3B0BDE2DA89}" type="presOf" srcId="{5199345C-607A-4368-BCE1-04BA6EB2627D}" destId="{C0B7EA79-1EF8-407E-833F-13483307A490}" srcOrd="0" destOrd="0" presId="urn:microsoft.com/office/officeart/2005/8/layout/matrix1"/>
    <dgm:cxn modelId="{9C4E2743-33F7-4582-B23C-188ADA49881A}" srcId="{5D17EDBE-390A-4E91-A7E9-7C6E4C96D965}" destId="{6D97D59F-53E7-4525-A136-3924211581A5}" srcOrd="2" destOrd="0" parTransId="{B674E112-A8B8-46C4-94B0-F76652513547}" sibTransId="{FC300B86-CD32-4E30-BC54-4B6302223D23}"/>
    <dgm:cxn modelId="{0819F08A-6B38-4809-9329-87F421119566}" type="presParOf" srcId="{C2D1FF9C-C679-4784-8BB0-1EF05E933F39}" destId="{D1A33884-1E07-4008-87CE-D0559CD6EB6B}" srcOrd="0" destOrd="0" presId="urn:microsoft.com/office/officeart/2005/8/layout/matrix1"/>
    <dgm:cxn modelId="{6E080CE6-D481-438B-9CAC-60353D4DDE29}" type="presParOf" srcId="{D1A33884-1E07-4008-87CE-D0559CD6EB6B}" destId="{E2C9748B-BD68-495F-B2AC-26BEC0AA1581}" srcOrd="0" destOrd="0" presId="urn:microsoft.com/office/officeart/2005/8/layout/matrix1"/>
    <dgm:cxn modelId="{48D9D1CA-35DC-4DEA-8C7F-C96604ABDAC3}" type="presParOf" srcId="{D1A33884-1E07-4008-87CE-D0559CD6EB6B}" destId="{0848C754-C830-4B1B-9F37-F989DE639E21}" srcOrd="1" destOrd="0" presId="urn:microsoft.com/office/officeart/2005/8/layout/matrix1"/>
    <dgm:cxn modelId="{1F1F2786-E52F-4741-8666-F2C32050C2CA}" type="presParOf" srcId="{D1A33884-1E07-4008-87CE-D0559CD6EB6B}" destId="{34180CED-A095-4B4B-A384-C35B43169157}" srcOrd="2" destOrd="0" presId="urn:microsoft.com/office/officeart/2005/8/layout/matrix1"/>
    <dgm:cxn modelId="{C5B7F261-BC8D-492E-ACEA-ACFDDECE505C}" type="presParOf" srcId="{D1A33884-1E07-4008-87CE-D0559CD6EB6B}" destId="{CBCB98BA-F119-47FD-96FD-B4C38E3D2202}" srcOrd="3" destOrd="0" presId="urn:microsoft.com/office/officeart/2005/8/layout/matrix1"/>
    <dgm:cxn modelId="{697E9BCC-B8C5-4686-9C7B-ACD1FBCB98BD}" type="presParOf" srcId="{D1A33884-1E07-4008-87CE-D0559CD6EB6B}" destId="{A4EE57EA-75AD-4A46-B6DE-4E6D76E39822}" srcOrd="4" destOrd="0" presId="urn:microsoft.com/office/officeart/2005/8/layout/matrix1"/>
    <dgm:cxn modelId="{D7154B1E-88E2-41A4-8308-A4F9CCBD674C}" type="presParOf" srcId="{D1A33884-1E07-4008-87CE-D0559CD6EB6B}" destId="{C7EAA252-E906-415A-80F9-5FCA63F573DE}" srcOrd="5" destOrd="0" presId="urn:microsoft.com/office/officeart/2005/8/layout/matrix1"/>
    <dgm:cxn modelId="{01863F56-14A9-4603-8100-CFE7434E0D8D}" type="presParOf" srcId="{D1A33884-1E07-4008-87CE-D0559CD6EB6B}" destId="{C0B7EA79-1EF8-407E-833F-13483307A490}" srcOrd="6" destOrd="0" presId="urn:microsoft.com/office/officeart/2005/8/layout/matrix1"/>
    <dgm:cxn modelId="{3C9E8F22-20D4-4650-9436-104479B21D66}" type="presParOf" srcId="{D1A33884-1E07-4008-87CE-D0559CD6EB6B}" destId="{3E35C275-5BBD-4439-B5E1-E9643CCF9A3B}" srcOrd="7" destOrd="0" presId="urn:microsoft.com/office/officeart/2005/8/layout/matrix1"/>
    <dgm:cxn modelId="{BDD2DFFE-87E0-48CA-94C3-622F0DF41456}" type="presParOf" srcId="{C2D1FF9C-C679-4784-8BB0-1EF05E933F39}" destId="{55A8BA53-ABA3-4182-B961-90B44F5415E4}"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0.56114</cdr:x>
      <cdr:y>0.94286</cdr:y>
    </cdr:from>
    <cdr:to>
      <cdr:x>1</cdr:x>
      <cdr:y>0.98644</cdr:y>
    </cdr:to>
    <cdr:sp macro="" textlink="">
      <cdr:nvSpPr>
        <cdr:cNvPr id="2" name="TextBox 2"/>
        <cdr:cNvSpPr txBox="1"/>
      </cdr:nvSpPr>
      <cdr:spPr>
        <a:xfrm xmlns:a="http://schemas.openxmlformats.org/drawingml/2006/main">
          <a:off x="6841475" y="5993176"/>
          <a:ext cx="5350525"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N=53      Hospitals N=117</a:t>
          </a:r>
          <a:endParaRPr lang="en-US" sz="1200" b="1" dirty="0">
            <a:solidFill>
              <a:schemeClr val="tx1">
                <a:lumMod val="65000"/>
                <a:lumOff val="35000"/>
              </a:schemeClr>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0.57812</cdr:x>
      <cdr:y>0.9374</cdr:y>
    </cdr:from>
    <cdr:to>
      <cdr:x>0.93998</cdr:x>
      <cdr:y>0.98025</cdr:y>
    </cdr:to>
    <cdr:sp macro="" textlink="">
      <cdr:nvSpPr>
        <cdr:cNvPr id="2" name="TextBox 2"/>
        <cdr:cNvSpPr txBox="1"/>
      </cdr:nvSpPr>
      <cdr:spPr>
        <a:xfrm xmlns:a="http://schemas.openxmlformats.org/drawingml/2006/main">
          <a:off x="6878379" y="6059895"/>
          <a:ext cx="43053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N=106     Hospitals N=234</a:t>
          </a:r>
          <a:endParaRPr lang="en-US" sz="1200" b="1" dirty="0">
            <a:solidFill>
              <a:schemeClr val="tx1">
                <a:lumMod val="65000"/>
                <a:lumOff val="35000"/>
              </a:schemeClr>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0.59057</cdr:x>
      <cdr:y>0.93058</cdr:y>
    </cdr:from>
    <cdr:to>
      <cdr:x>0.95391</cdr:x>
      <cdr:y>0.97242</cdr:y>
    </cdr:to>
    <cdr:sp macro="" textlink="">
      <cdr:nvSpPr>
        <cdr:cNvPr id="2" name="TextBox 2"/>
        <cdr:cNvSpPr txBox="1"/>
      </cdr:nvSpPr>
      <cdr:spPr>
        <a:xfrm xmlns:a="http://schemas.openxmlformats.org/drawingml/2006/main">
          <a:off x="6997700" y="6160313"/>
          <a:ext cx="43053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N=106     Hospitals N=234</a:t>
          </a:r>
          <a:endParaRPr lang="en-US" sz="1200" b="1" dirty="0">
            <a:solidFill>
              <a:schemeClr val="tx1">
                <a:lumMod val="65000"/>
                <a:lumOff val="35000"/>
              </a:schemeClr>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0.59752</cdr:x>
      <cdr:y>0.94335</cdr:y>
    </cdr:from>
    <cdr:to>
      <cdr:x>0.95777</cdr:x>
      <cdr:y>0.9853</cdr:y>
    </cdr:to>
    <cdr:sp macro="" textlink="">
      <cdr:nvSpPr>
        <cdr:cNvPr id="2" name="TextBox 2"/>
        <cdr:cNvSpPr txBox="1"/>
      </cdr:nvSpPr>
      <cdr:spPr>
        <a:xfrm xmlns:a="http://schemas.openxmlformats.org/drawingml/2006/main">
          <a:off x="7140945" y="6228759"/>
          <a:ext cx="43053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N=106     Hospitals N=234</a:t>
          </a:r>
          <a:endParaRPr lang="en-US" sz="1200" b="1" dirty="0">
            <a:solidFill>
              <a:schemeClr val="tx1">
                <a:lumMod val="65000"/>
                <a:lumOff val="3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0.61339</cdr:x>
      <cdr:y>0.95642</cdr:y>
    </cdr:from>
    <cdr:to>
      <cdr:x>0.96651</cdr:x>
      <cdr:y>1</cdr:y>
    </cdr:to>
    <cdr:sp macro="" textlink="">
      <cdr:nvSpPr>
        <cdr:cNvPr id="2" name="TextBox 2"/>
        <cdr:cNvSpPr txBox="1"/>
      </cdr:nvSpPr>
      <cdr:spPr>
        <a:xfrm xmlns:a="http://schemas.openxmlformats.org/drawingml/2006/main">
          <a:off x="7478460" y="6079356"/>
          <a:ext cx="4305239" cy="2769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solidFill>
            </a:rPr>
            <a:t>LHDs N=65  Hospitals N=150</a:t>
          </a:r>
          <a:endParaRPr lang="en-US" sz="1200" b="1"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0.56092</cdr:x>
      <cdr:y>0.93888</cdr:y>
    </cdr:from>
    <cdr:to>
      <cdr:x>0.91404</cdr:x>
      <cdr:y>0.98246</cdr:y>
    </cdr:to>
    <cdr:sp macro="" textlink="">
      <cdr:nvSpPr>
        <cdr:cNvPr id="2" name="TextBox 2"/>
        <cdr:cNvSpPr txBox="1"/>
      </cdr:nvSpPr>
      <cdr:spPr>
        <a:xfrm xmlns:a="http://schemas.openxmlformats.org/drawingml/2006/main">
          <a:off x="6838724" y="5967880"/>
          <a:ext cx="4305239" cy="2769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N=6  Hospitals N=12</a:t>
          </a:r>
          <a:endParaRPr lang="en-US" sz="1200" b="1" dirty="0">
            <a:solidFill>
              <a:schemeClr val="tx1">
                <a:lumMod val="65000"/>
                <a:lumOff val="35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0.56204</cdr:x>
      <cdr:y>0.94065</cdr:y>
    </cdr:from>
    <cdr:to>
      <cdr:x>0.91852</cdr:x>
      <cdr:y>0.98422</cdr:y>
    </cdr:to>
    <cdr:sp macro="" textlink="">
      <cdr:nvSpPr>
        <cdr:cNvPr id="2" name="TextBox 2"/>
        <cdr:cNvSpPr txBox="1"/>
      </cdr:nvSpPr>
      <cdr:spPr>
        <a:xfrm xmlns:a="http://schemas.openxmlformats.org/drawingml/2006/main">
          <a:off x="6787924" y="5979073"/>
          <a:ext cx="4305239" cy="2769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N=11  Hospitals N=30</a:t>
          </a:r>
          <a:endParaRPr lang="en-US" sz="1200" b="1" dirty="0">
            <a:solidFill>
              <a:schemeClr val="tx1">
                <a:lumMod val="65000"/>
                <a:lumOff val="35000"/>
              </a:schemeClr>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0.60031</cdr:x>
      <cdr:y>0.9476</cdr:y>
    </cdr:from>
    <cdr:to>
      <cdr:x>0.95343</cdr:x>
      <cdr:y>0.99118</cdr:y>
    </cdr:to>
    <cdr:sp macro="" textlink="">
      <cdr:nvSpPr>
        <cdr:cNvPr id="2" name="TextBox 2"/>
        <cdr:cNvSpPr txBox="1"/>
      </cdr:nvSpPr>
      <cdr:spPr>
        <a:xfrm xmlns:a="http://schemas.openxmlformats.org/drawingml/2006/main">
          <a:off x="7319014" y="6023277"/>
          <a:ext cx="4305239" cy="2769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N=23   Hospitals N=33</a:t>
          </a:r>
          <a:endParaRPr lang="en-US" sz="1200" b="1" dirty="0">
            <a:solidFill>
              <a:schemeClr val="tx1">
                <a:lumMod val="65000"/>
                <a:lumOff val="35000"/>
              </a:schemeClr>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0.59615</cdr:x>
      <cdr:y>0.93961</cdr:y>
    </cdr:from>
    <cdr:to>
      <cdr:x>0.94927</cdr:x>
      <cdr:y>0.98319</cdr:y>
    </cdr:to>
    <cdr:sp macro="" textlink="">
      <cdr:nvSpPr>
        <cdr:cNvPr id="2" name="TextBox 2"/>
        <cdr:cNvSpPr txBox="1"/>
      </cdr:nvSpPr>
      <cdr:spPr>
        <a:xfrm xmlns:a="http://schemas.openxmlformats.org/drawingml/2006/main">
          <a:off x="7268214" y="5972477"/>
          <a:ext cx="4305239" cy="27699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N=1   Hospitals N=9</a:t>
          </a:r>
          <a:endParaRPr lang="en-US" sz="1200" b="1" dirty="0">
            <a:solidFill>
              <a:schemeClr val="tx1">
                <a:lumMod val="65000"/>
                <a:lumOff val="3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0.57813</cdr:x>
      <cdr:y>0.95642</cdr:y>
    </cdr:from>
    <cdr:to>
      <cdr:x>0.93125</cdr:x>
      <cdr:y>1</cdr:y>
    </cdr:to>
    <cdr:sp macro="" textlink="">
      <cdr:nvSpPr>
        <cdr:cNvPr id="2" name="TextBox 2"/>
        <cdr:cNvSpPr txBox="1"/>
      </cdr:nvSpPr>
      <cdr:spPr>
        <a:xfrm xmlns:a="http://schemas.openxmlformats.org/drawingml/2006/main">
          <a:off x="7048561" y="6079340"/>
          <a:ext cx="4305239" cy="2770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N=65   Hospitals N=150</a:t>
          </a:r>
          <a:endParaRPr lang="en-US" sz="1200" b="1" dirty="0">
            <a:solidFill>
              <a:schemeClr val="tx1">
                <a:lumMod val="65000"/>
                <a:lumOff val="35000"/>
              </a:schemeClr>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0.61198</cdr:x>
      <cdr:y>0.94203</cdr:y>
    </cdr:from>
    <cdr:to>
      <cdr:x>0.9651</cdr:x>
      <cdr:y>0.98561</cdr:y>
    </cdr:to>
    <cdr:sp macro="" textlink="">
      <cdr:nvSpPr>
        <cdr:cNvPr id="2" name="TextBox 2"/>
        <cdr:cNvSpPr txBox="1"/>
      </cdr:nvSpPr>
      <cdr:spPr>
        <a:xfrm xmlns:a="http://schemas.openxmlformats.org/drawingml/2006/main">
          <a:off x="7461218" y="5987899"/>
          <a:ext cx="4305239" cy="2770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N=11   Hospitals N=30</a:t>
          </a:r>
          <a:endParaRPr lang="en-US" sz="1200" b="1" dirty="0">
            <a:solidFill>
              <a:schemeClr val="tx1">
                <a:lumMod val="65000"/>
                <a:lumOff val="3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0.57813</cdr:x>
      <cdr:y>0.95642</cdr:y>
    </cdr:from>
    <cdr:to>
      <cdr:x>0.93125</cdr:x>
      <cdr:y>1</cdr:y>
    </cdr:to>
    <cdr:sp macro="" textlink="">
      <cdr:nvSpPr>
        <cdr:cNvPr id="2" name="TextBox 2"/>
        <cdr:cNvSpPr txBox="1"/>
      </cdr:nvSpPr>
      <cdr:spPr>
        <a:xfrm xmlns:a="http://schemas.openxmlformats.org/drawingml/2006/main">
          <a:off x="7048561" y="6079340"/>
          <a:ext cx="4305239" cy="2770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tx1">
                  <a:lumMod val="65000"/>
                  <a:lumOff val="35000"/>
                </a:schemeClr>
              </a:solidFill>
            </a:rPr>
            <a:t>LHDs N=23   Hospitals N=33</a:t>
          </a:r>
          <a:endParaRPr lang="en-US" sz="1200" b="1" dirty="0">
            <a:solidFill>
              <a:schemeClr val="tx1">
                <a:lumMod val="65000"/>
                <a:lumOff val="35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5"/>
            <a:ext cx="2971800" cy="466434"/>
          </a:xfrm>
          <a:prstGeom prst="rect">
            <a:avLst/>
          </a:prstGeom>
        </p:spPr>
        <p:txBody>
          <a:bodyPr vert="horz" lIns="91440" tIns="45720" rIns="91440" bIns="45720" rtlCol="0"/>
          <a:lstStyle>
            <a:lvl1pPr algn="r">
              <a:defRPr sz="1200"/>
            </a:lvl1pPr>
          </a:lstStyle>
          <a:p>
            <a:fld id="{3529D6FA-A897-4C7C-B95F-CC0D10106966}" type="datetimeFigureOut">
              <a:rPr lang="en-US" smtClean="0"/>
              <a:t>2/4/2015</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8"/>
            <a:ext cx="2971800" cy="466433"/>
          </a:xfrm>
          <a:prstGeom prst="rect">
            <a:avLst/>
          </a:prstGeom>
        </p:spPr>
        <p:txBody>
          <a:bodyPr vert="horz" lIns="91440" tIns="45720" rIns="91440" bIns="45720" rtlCol="0" anchor="b"/>
          <a:lstStyle>
            <a:lvl1pPr algn="r">
              <a:defRPr sz="1200"/>
            </a:lvl1pPr>
          </a:lstStyle>
          <a:p>
            <a:fld id="{D043BC50-B955-4446-9F5A-8F7B5D91DF02}" type="slidenum">
              <a:rPr lang="en-US" smtClean="0"/>
              <a:t>‹#›</a:t>
            </a:fld>
            <a:endParaRPr lang="en-US"/>
          </a:p>
        </p:txBody>
      </p:sp>
    </p:spTree>
    <p:extLst>
      <p:ext uri="{BB962C8B-B14F-4D97-AF65-F5344CB8AC3E}">
        <p14:creationId xmlns:p14="http://schemas.microsoft.com/office/powerpoint/2010/main" val="2732965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2269" cy="4669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562" y="2"/>
            <a:ext cx="2972269" cy="466972"/>
          </a:xfrm>
          <a:prstGeom prst="rect">
            <a:avLst/>
          </a:prstGeom>
        </p:spPr>
        <p:txBody>
          <a:bodyPr vert="horz" lIns="91440" tIns="45720" rIns="91440" bIns="45720" rtlCol="0"/>
          <a:lstStyle>
            <a:lvl1pPr algn="r">
              <a:defRPr sz="1200"/>
            </a:lvl1pPr>
          </a:lstStyle>
          <a:p>
            <a:fld id="{EE15F7DF-242D-4CAA-95F2-BB0DA59B1E21}" type="datetimeFigureOut">
              <a:rPr lang="en-US" smtClean="0"/>
              <a:t>2/4/2015</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269" y="4473894"/>
            <a:ext cx="5485463" cy="366045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430"/>
            <a:ext cx="2972269" cy="46697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562" y="8829430"/>
            <a:ext cx="2972269" cy="466971"/>
          </a:xfrm>
          <a:prstGeom prst="rect">
            <a:avLst/>
          </a:prstGeom>
        </p:spPr>
        <p:txBody>
          <a:bodyPr vert="horz" lIns="91440" tIns="45720" rIns="91440" bIns="45720" rtlCol="0" anchor="b"/>
          <a:lstStyle>
            <a:lvl1pPr algn="r">
              <a:defRPr sz="1200"/>
            </a:lvl1pPr>
          </a:lstStyle>
          <a:p>
            <a:fld id="{038EB199-C9E1-40E3-9085-979EEEC9BC6B}" type="slidenum">
              <a:rPr lang="en-US" smtClean="0"/>
              <a:t>‹#›</a:t>
            </a:fld>
            <a:endParaRPr lang="en-US"/>
          </a:p>
        </p:txBody>
      </p:sp>
    </p:spTree>
    <p:extLst>
      <p:ext uri="{BB962C8B-B14F-4D97-AF65-F5344CB8AC3E}">
        <p14:creationId xmlns:p14="http://schemas.microsoft.com/office/powerpoint/2010/main" val="3238236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morning I will provide an update on local efforts to implement interventions to achieve Prevention Agenda goals.  </a:t>
            </a:r>
            <a:endParaRPr lang="en-US" dirty="0" smtClean="0"/>
          </a:p>
          <a:p>
            <a:endParaRPr lang="en-US" dirty="0"/>
          </a:p>
          <a:p>
            <a:r>
              <a:rPr lang="en-US" dirty="0"/>
              <a:t>As you will recall, in 2013, in conjunction with the release of the Prevention Agenda, </a:t>
            </a:r>
            <a:r>
              <a:rPr lang="en-US" dirty="0" smtClean="0"/>
              <a:t>the NYHS DOH asked </a:t>
            </a:r>
            <a:r>
              <a:rPr lang="en-US" dirty="0"/>
              <a:t>local health departments and hospitals to conduct a local community health assessment process to identify at least two public health priorities they would work on with their partners, and one health disparity they would address.  In December, LHDs and hospitals submitted community health improvement plans and community service plans that identified local, collaboratively identified priorities and described interventions that they would implement to address them. They also identified a health disparity. </a:t>
            </a:r>
            <a:r>
              <a:rPr lang="en-US" dirty="0" smtClean="0"/>
              <a:t>Today we will be reporting on activities in the first year of implementation.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a:t>
            </a:fld>
            <a:endParaRPr lang="en-US"/>
          </a:p>
        </p:txBody>
      </p:sp>
    </p:spTree>
    <p:extLst>
      <p:ext uri="{BB962C8B-B14F-4D97-AF65-F5344CB8AC3E}">
        <p14:creationId xmlns:p14="http://schemas.microsoft.com/office/powerpoint/2010/main" val="164417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Infections Disease Focus Area, one LHD and 4 hospitals that selected this as their collaborative priority are focusing on HIVs and STDs, four hospitals working on improving vaccination rates and one addressing health care acquired infections.  Just because this was not selected by many organizations does not mean these important priorities are not being addressed.  Every local health department spends resources working to prevent and address infectious diseases, and many participating provider organizations have selected increasing access to HIV services and retention of care as one of their focus areas in DSRIP.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10</a:t>
            </a:fld>
            <a:endParaRPr lang="en-US"/>
          </a:p>
        </p:txBody>
      </p:sp>
    </p:spTree>
    <p:extLst>
      <p:ext uri="{BB962C8B-B14F-4D97-AF65-F5344CB8AC3E}">
        <p14:creationId xmlns:p14="http://schemas.microsoft.com/office/powerpoint/2010/main" val="291683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187" y="4446184"/>
            <a:ext cx="5485463" cy="3660456"/>
          </a:xfrm>
        </p:spPr>
        <p:txBody>
          <a:bodyPr/>
          <a:lstStyle/>
          <a:p>
            <a:r>
              <a:rPr lang="en-US" dirty="0"/>
              <a:t>I am now going to show you some slides on the specific interventions that are being implemented in three of the priority areas where there is a lot of work taking place.  As a reminder, the state Prevention Agenda plan describes evidence based interventions and promising practices in each priority area that the Ad Hoc Committee and the priority specific committees recommended that communities implement. The interventions were sorted by level of the health impact pyramid to show which strategies would have the biggest effect, and also sorted by type of organization.  In the one year update survey tool, we asked LHDs and hospitals to identify two interventions they were making the most progress on, and to describe those. The interventions being implemented include </a:t>
            </a:r>
            <a:r>
              <a:rPr lang="en-US" dirty="0" smtClean="0"/>
              <a:t>evidence based interventions that increase </a:t>
            </a:r>
            <a:r>
              <a:rPr lang="en-US" dirty="0"/>
              <a:t>access to chronic disease self management programs and increase community clinical linkages, as well as a group of LHDs working to adopt healthy food and beverage standards. The “other” category includes activities related to educating the public about the importance of healthy behaviors, encouraging physical activity, and increasing access to chronic disease services.  </a:t>
            </a:r>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11</a:t>
            </a:fld>
            <a:endParaRPr lang="en-US" dirty="0"/>
          </a:p>
        </p:txBody>
      </p:sp>
    </p:spTree>
    <p:extLst>
      <p:ext uri="{BB962C8B-B14F-4D97-AF65-F5344CB8AC3E}">
        <p14:creationId xmlns:p14="http://schemas.microsoft.com/office/powerpoint/2010/main" val="1826873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you the interventions being implemented by LHDs and hospitals working on Healthy Women, Infants and Children priority area.  There were many breastfeeding interventions in the PA plan, including those that focus on increasing breastfeeding in hospitals, work places and primary care </a:t>
            </a:r>
            <a:r>
              <a:rPr lang="en-US" sz="1200" kern="1200" dirty="0" smtClean="0">
                <a:solidFill>
                  <a:schemeClr val="tx1"/>
                </a:solidFill>
                <a:effectLst/>
                <a:latin typeface="+mn-lt"/>
                <a:ea typeface="+mn-ea"/>
                <a:cs typeface="+mn-cs"/>
              </a:rPr>
              <a:t>offices.  These are grouped together here to show you the large number of organizations working on these evidenced based interventions.   The Other category here again refers to education to increase access to services as well as education about breastfeeding separate from policy efforts. Finally, there are a handful of organizations reporting work to increase access to prenatal care, decrease preterm birth and integrate preconception and inter-conception care into routine primary care for women. </a:t>
            </a:r>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12</a:t>
            </a:fld>
            <a:endParaRPr lang="en-US"/>
          </a:p>
        </p:txBody>
      </p:sp>
    </p:spTree>
    <p:extLst>
      <p:ext uri="{BB962C8B-B14F-4D97-AF65-F5344CB8AC3E}">
        <p14:creationId xmlns:p14="http://schemas.microsoft.com/office/powerpoint/2010/main" val="718761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This is the final slide on interventions.  Again, there are some organizations working to implement evidence based interventions related to suicide prevention, implementing anti-stigma campaigns and administering a screening, brief intervention and referral to treatment model to identify, reduce and prevent use and abuse of alcohol and illicit drugs.  A larger group of organizations are working in “other” areas, which in this case means activities including meetings to promote cross system collaboration to optimize utilization and capacity of services.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13</a:t>
            </a:fld>
            <a:endParaRPr lang="en-US"/>
          </a:p>
        </p:txBody>
      </p:sp>
    </p:spTree>
    <p:extLst>
      <p:ext uri="{BB962C8B-B14F-4D97-AF65-F5344CB8AC3E}">
        <p14:creationId xmlns:p14="http://schemas.microsoft.com/office/powerpoint/2010/main" val="343212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recall that each organization was asked to address at least one disparity.  Three quarters of them said that they are doing so.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14</a:t>
            </a:fld>
            <a:endParaRPr lang="en-US"/>
          </a:p>
        </p:txBody>
      </p:sp>
    </p:spTree>
    <p:extLst>
      <p:ext uri="{BB962C8B-B14F-4D97-AF65-F5344CB8AC3E}">
        <p14:creationId xmlns:p14="http://schemas.microsoft.com/office/powerpoint/2010/main" val="3227543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you the kinds of disparities being addressed, with the majority addressing disparities related to income and then race and ethnicity or geography, with others also addressing age, disability and gender disparities. </a:t>
            </a:r>
          </a:p>
          <a:p>
            <a:r>
              <a:rPr lang="en-US" dirty="0" smtClean="0"/>
              <a:t>Some of the interventions address more than one priority.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15</a:t>
            </a:fld>
            <a:endParaRPr lang="en-US"/>
          </a:p>
        </p:txBody>
      </p:sp>
    </p:spTree>
    <p:extLst>
      <p:ext uri="{BB962C8B-B14F-4D97-AF65-F5344CB8AC3E}">
        <p14:creationId xmlns:p14="http://schemas.microsoft.com/office/powerpoint/2010/main" val="807957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asked LHDs and hospitals to tell us the status of their implementation efforts.  Two thirds of LHDs and three quarters of hospitals are on track.  We will follow up on those behind schedule or that have not yet started to see how we can support their efforts.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16</a:t>
            </a:fld>
            <a:endParaRPr lang="en-US"/>
          </a:p>
        </p:txBody>
      </p:sp>
    </p:spTree>
    <p:extLst>
      <p:ext uri="{BB962C8B-B14F-4D97-AF65-F5344CB8AC3E}">
        <p14:creationId xmlns:p14="http://schemas.microsoft.com/office/powerpoint/2010/main" val="2697885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LHDs and hospitals were also asked to identify the partners they are working with.  The majority of the organizations told us they were working with a pre-existing coalition, for example a regional tobacco coalition that the DOH might fund. Second most frequently they are working with community based organizations.  Least frequently they are working with schools, businesses and colleges and universities, which provides opportunities for many of you to join them!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17</a:t>
            </a:fld>
            <a:endParaRPr lang="en-US"/>
          </a:p>
        </p:txBody>
      </p:sp>
    </p:spTree>
    <p:extLst>
      <p:ext uri="{BB962C8B-B14F-4D97-AF65-F5344CB8AC3E}">
        <p14:creationId xmlns:p14="http://schemas.microsoft.com/office/powerpoint/2010/main" val="3087986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Chronic Disease priority area, many are working with local coalitions and Community Health centers…..</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18</a:t>
            </a:fld>
            <a:endParaRPr lang="en-US"/>
          </a:p>
        </p:txBody>
      </p:sp>
    </p:spTree>
    <p:extLst>
      <p:ext uri="{BB962C8B-B14F-4D97-AF65-F5344CB8AC3E}">
        <p14:creationId xmlns:p14="http://schemas.microsoft.com/office/powerpoint/2010/main" val="941105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in the MH/SA area, many are working with governmental partners including the local county mental health offices, which we have been working to encourage, so are pleased with these results!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19</a:t>
            </a:fld>
            <a:endParaRPr lang="en-US"/>
          </a:p>
        </p:txBody>
      </p:sp>
    </p:spTree>
    <p:extLst>
      <p:ext uri="{BB962C8B-B14F-4D97-AF65-F5344CB8AC3E}">
        <p14:creationId xmlns:p14="http://schemas.microsoft.com/office/powerpoint/2010/main" val="3471540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update is especially important given the other health reform activities underway in NYS,  We have worked with our colleagues in DOH over the past months to support links to the Prevention Agenda and its population health improvement goals.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SHIP/SIM will be reported on later by Hope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DSRIP is the MA Delivery System Reform Incentive Payment program. The Participating provider systems that are part of DSRIP were asked to select project that relate to the Prevention Agenda, I will discuss more on this later in my presentation.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PHIPS – just funded to support engagement of wide range of stakeholders to take action on health reform including PA.  All invited to attend today’s meeting.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a:t>
            </a:fld>
            <a:endParaRPr lang="en-US"/>
          </a:p>
        </p:txBody>
      </p:sp>
    </p:spTree>
    <p:extLst>
      <p:ext uri="{BB962C8B-B14F-4D97-AF65-F5344CB8AC3E}">
        <p14:creationId xmlns:p14="http://schemas.microsoft.com/office/powerpoint/2010/main" val="3020809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LHDs indicated they would like support getting partners to the table for about ¼ of the interventions while hospitals felt that they needed additional partners for 17% of the interventions.</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20</a:t>
            </a:fld>
            <a:endParaRPr lang="en-US"/>
          </a:p>
        </p:txBody>
      </p:sp>
    </p:spTree>
    <p:extLst>
      <p:ext uri="{BB962C8B-B14F-4D97-AF65-F5344CB8AC3E}">
        <p14:creationId xmlns:p14="http://schemas.microsoft.com/office/powerpoint/2010/main" val="2230816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Especially those Health Insurance Plans, faith based organizations, schools, business and media.  When we get to the discussion, we would like to talk about how we can address this issue.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21</a:t>
            </a:fld>
            <a:endParaRPr lang="en-US"/>
          </a:p>
        </p:txBody>
      </p:sp>
    </p:spTree>
    <p:extLst>
      <p:ext uri="{BB962C8B-B14F-4D97-AF65-F5344CB8AC3E}">
        <p14:creationId xmlns:p14="http://schemas.microsoft.com/office/powerpoint/2010/main" val="2813279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we asked about successes and challenges.  Many are having successes with their partners and successes in implementing their plans, including setting timetables, milestones, identifying process and outcome measures and collecting data to track progress.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22</a:t>
            </a:fld>
            <a:endParaRPr lang="en-US"/>
          </a:p>
        </p:txBody>
      </p:sp>
    </p:spTree>
    <p:extLst>
      <p:ext uri="{BB962C8B-B14F-4D97-AF65-F5344CB8AC3E}">
        <p14:creationId xmlns:p14="http://schemas.microsoft.com/office/powerpoint/2010/main" val="3873236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same time, there is a significant group that needs assistance with data collection, and engaging their community leaders to work on these issues. The other category here refers to organization specific issues that include competing priorities and lack of data.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23</a:t>
            </a:fld>
            <a:endParaRPr lang="en-US"/>
          </a:p>
        </p:txBody>
      </p:sp>
    </p:spTree>
    <p:extLst>
      <p:ext uri="{BB962C8B-B14F-4D97-AF65-F5344CB8AC3E}">
        <p14:creationId xmlns:p14="http://schemas.microsoft.com/office/powerpoint/2010/main" val="437235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asked hospitals to comment on the connection between their PA Activities and DSRIP. As you know, the Prevention Agenda has been integrated into DSRIP.  Each of the 25 Performing Provider Systems had to select projects to assist them in meeting the DSIRP goals of reducing avoidable hospital use by 25% over five years.  These projects are in three different domains including system transformation, clinical improvement and population health. There are clear links between the clinical improvement projects in Domain 3 and the PA. And Domain 4 – population health – is directly related to the PA, with 4 of the five PA priority areas and evidence based interventions from within it. DSRIP asked PPSs to conduct a community needs assessment – something that hospitals and LHDs had just completed fro the PA – and then select projects based on community needs in their regions. The list of projects that have been selected is in your folder. 21/25 of the PPSs selected at least one project addressing chronic disease – cardiovascular health, diabetes, or asthma, accounting for 38 projects.  You can also see significant numbers working to strengthen the MHSA Infrastructure, on tobacco cessation and preventive care management, and to increase access and retention of care related to HIV.</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Given the connections between DSRIP and the PA, we were interested in learning whether those hospitals that are part of performing provider systems would be using DSRIP to build on their Prevention Agenda activities.  You can see that for almost half of the hospitals, they have made a connection between DSRIP and the PA but that for 29% of the hospitals (34), they were unsure and that 14% or 17 hospitals have not.   DSRIP partnerships will be strengthened by the partners working on PA goals, and vice versa, so we want to strengthen the connection between these projects as much as possible. </a:t>
            </a:r>
          </a:p>
        </p:txBody>
      </p:sp>
      <p:sp>
        <p:nvSpPr>
          <p:cNvPr id="4" name="Slide Number Placeholder 3"/>
          <p:cNvSpPr>
            <a:spLocks noGrp="1"/>
          </p:cNvSpPr>
          <p:nvPr>
            <p:ph type="sldNum" sz="quarter" idx="10"/>
          </p:nvPr>
        </p:nvSpPr>
        <p:spPr/>
        <p:txBody>
          <a:bodyPr/>
          <a:lstStyle/>
          <a:p>
            <a:fld id="{038EB199-C9E1-40E3-9085-979EEEC9BC6B}" type="slidenum">
              <a:rPr lang="en-US" smtClean="0"/>
              <a:t>24</a:t>
            </a:fld>
            <a:endParaRPr lang="en-US"/>
          </a:p>
        </p:txBody>
      </p:sp>
    </p:spTree>
    <p:extLst>
      <p:ext uri="{BB962C8B-B14F-4D97-AF65-F5344CB8AC3E}">
        <p14:creationId xmlns:p14="http://schemas.microsoft.com/office/powerpoint/2010/main" val="3898892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also asked hospitals about the connection between their Prevention Agenda activities and their community benefit programs.  Schedule H is a form that non profit hospitals must provide annually to the IRS to quality for federal tax exempt status.  The form collects information on the kinds of “community benefit” that hospitals invest in in return for tax exemption.  The categories of community benefit include charity care and uncompensated care, but also include categories called community health improvement and community building, as shown here.  In NY, Commissioner Shah linked community benefit obligations to the Prevention Agenda, and asked hospitals to submit a copy of their “schedule Hs” to us so we could track investments in these areas.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focus on community health improvement services or community building expenses. These are areas in which hospitals already make investments and we are interested in supporting</a:t>
            </a:r>
            <a:r>
              <a:rPr lang="en-US" baseline="0" dirty="0" smtClean="0"/>
              <a:t> them to invest in proven approaches in these areas.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38EB199-C9E1-40E3-9085-979EEEC9BC6B}" type="slidenum">
              <a:rPr lang="en-US" smtClean="0"/>
              <a:t>25</a:t>
            </a:fld>
            <a:endParaRPr lang="en-US"/>
          </a:p>
        </p:txBody>
      </p:sp>
    </p:spTree>
    <p:extLst>
      <p:ext uri="{BB962C8B-B14F-4D97-AF65-F5344CB8AC3E}">
        <p14:creationId xmlns:p14="http://schemas.microsoft.com/office/powerpoint/2010/main" val="2546176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asked hospitals whether the interventions described in the survey were also included as investments in Schedule H.  54% of hospitals said they were for at least one intervention, but 21% said no, and 24% were not sure. This is another opportunity to focus attention on the links between these initiatives and a hospital’s obligation to invest in community health.  Hospitals already make investments in these areas and we are interested in supporting</a:t>
            </a:r>
            <a:r>
              <a:rPr lang="en-US" baseline="0" dirty="0" smtClean="0"/>
              <a:t> them to invest in proven approaches in these areas.  </a:t>
            </a:r>
            <a:endParaRPr lang="en-US" dirty="0" smtClean="0"/>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26</a:t>
            </a:fld>
            <a:endParaRPr lang="en-US"/>
          </a:p>
        </p:txBody>
      </p:sp>
    </p:spTree>
    <p:extLst>
      <p:ext uri="{BB962C8B-B14F-4D97-AF65-F5344CB8AC3E}">
        <p14:creationId xmlns:p14="http://schemas.microsoft.com/office/powerpoint/2010/main" val="2893080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Survey has lots of data that can be analyzed and used to move forward.  We plan on giving these data to our partners at NY Academy of Medicine who are invested in developing technical assistance in two key priority areas, as well as to our colleagues in the department and to the population health improvement project colleagues to improve the technical assistance we provide to help local communities move forward toward our shared goals of population health improvement.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27</a:t>
            </a:fld>
            <a:endParaRPr lang="en-US"/>
          </a:p>
        </p:txBody>
      </p:sp>
    </p:spTree>
    <p:extLst>
      <p:ext uri="{BB962C8B-B14F-4D97-AF65-F5344CB8AC3E}">
        <p14:creationId xmlns:p14="http://schemas.microsoft.com/office/powerpoint/2010/main" val="1733149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8EB199-C9E1-40E3-9085-979EEEC9BC6B}" type="slidenum">
              <a:rPr lang="en-US" smtClean="0"/>
              <a:t>28</a:t>
            </a:fld>
            <a:endParaRPr lang="en-US"/>
          </a:p>
        </p:txBody>
      </p:sp>
    </p:spTree>
    <p:extLst>
      <p:ext uri="{BB962C8B-B14F-4D97-AF65-F5344CB8AC3E}">
        <p14:creationId xmlns:p14="http://schemas.microsoft.com/office/powerpoint/2010/main" val="4244936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8EB199-C9E1-40E3-9085-979EEEC9BC6B}" type="slidenum">
              <a:rPr lang="en-US" smtClean="0"/>
              <a:t>29</a:t>
            </a:fld>
            <a:endParaRPr lang="en-US"/>
          </a:p>
        </p:txBody>
      </p:sp>
    </p:spTree>
    <p:extLst>
      <p:ext uri="{BB962C8B-B14F-4D97-AF65-F5344CB8AC3E}">
        <p14:creationId xmlns:p14="http://schemas.microsoft.com/office/powerpoint/2010/main" val="272928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map shows you the priorities selected by the counties a year ago.  57/58 of the counties selected Prevent Chronic Disease as at least one of their priorities, and 29 selected Promote MH and Prevent SA.</a:t>
            </a:r>
          </a:p>
          <a:p>
            <a:endParaRPr lang="en-US" dirty="0"/>
          </a:p>
        </p:txBody>
      </p:sp>
      <p:sp>
        <p:nvSpPr>
          <p:cNvPr id="4" name="Slide Number Placeholder 3"/>
          <p:cNvSpPr>
            <a:spLocks noGrp="1"/>
          </p:cNvSpPr>
          <p:nvPr>
            <p:ph type="sldNum" sz="quarter" idx="10"/>
          </p:nvPr>
        </p:nvSpPr>
        <p:spPr/>
        <p:txBody>
          <a:bodyPr/>
          <a:lstStyle/>
          <a:p>
            <a:fld id="{487F29C3-A9EE-4FD4-A97A-F2FBFE09DB67}" type="slidenum">
              <a:rPr lang="en-US" smtClean="0"/>
              <a:t>3</a:t>
            </a:fld>
            <a:endParaRPr lang="en-US"/>
          </a:p>
        </p:txBody>
      </p:sp>
    </p:spTree>
    <p:extLst>
      <p:ext uri="{BB962C8B-B14F-4D97-AF65-F5344CB8AC3E}">
        <p14:creationId xmlns:p14="http://schemas.microsoft.com/office/powerpoint/2010/main" val="4281020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will be providing information on first year activities.  </a:t>
            </a:r>
          </a:p>
          <a:p>
            <a:r>
              <a:rPr lang="en-US" dirty="0" smtClean="0"/>
              <a:t>This </a:t>
            </a:r>
            <a:r>
              <a:rPr lang="en-US" dirty="0"/>
              <a:t>slide set includes data from 53 of the 58 local health departments.  Five LHDs had not submitted by the time we started our analysis.  It also includes data from 117 hospitals or hospital systems.  A year ago, 148 hospitals/hospital systems submitted community service plans.  Some had not submitted their updates by the time we started our data analysis. In addition, some hospital systems are reporting on more than one hospital so the number of total reports expected is reduced. </a:t>
            </a:r>
          </a:p>
          <a:p>
            <a:endParaRPr lang="en-US" dirty="0"/>
          </a:p>
          <a:p>
            <a:r>
              <a:rPr lang="en-US" dirty="0"/>
              <a:t>This </a:t>
            </a:r>
            <a:r>
              <a:rPr lang="en-US" dirty="0" smtClean="0"/>
              <a:t>presentation will provide information </a:t>
            </a:r>
            <a:r>
              <a:rPr lang="en-US" dirty="0"/>
              <a:t>on the specific interventions being implemented, the </a:t>
            </a:r>
            <a:r>
              <a:rPr lang="en-US" dirty="0" smtClean="0"/>
              <a:t>status </a:t>
            </a:r>
            <a:r>
              <a:rPr lang="en-US" dirty="0"/>
              <a:t>of implementation, </a:t>
            </a:r>
            <a:r>
              <a:rPr lang="en-US" dirty="0" smtClean="0"/>
              <a:t>partners at the table and successes </a:t>
            </a:r>
            <a:r>
              <a:rPr lang="en-US" dirty="0"/>
              <a:t>and challenges being faced. </a:t>
            </a:r>
            <a:endParaRPr lang="en-US" dirty="0" smtClean="0"/>
          </a:p>
          <a:p>
            <a:endParaRPr lang="en-US" dirty="0"/>
          </a:p>
          <a:p>
            <a:r>
              <a:rPr lang="en-US" dirty="0"/>
              <a:t>This morning we will provide a very high level picture of what we learned. </a:t>
            </a:r>
            <a:r>
              <a:rPr lang="en-US" dirty="0" smtClean="0"/>
              <a:t>Additional details can be </a:t>
            </a:r>
            <a:r>
              <a:rPr lang="en-US" dirty="0"/>
              <a:t>provided by institution, county and region to provide opportunities to organize technical assistance and support additional progress</a:t>
            </a:r>
            <a:r>
              <a:rPr lang="en-US" dirty="0" smtClean="0"/>
              <a:t>.</a:t>
            </a:r>
          </a:p>
          <a:p>
            <a:endParaRPr lang="en-US" dirty="0" smtClean="0"/>
          </a:p>
          <a:p>
            <a:r>
              <a:rPr lang="en-US" dirty="0" smtClean="0"/>
              <a:t>The goal of collecting this information is to help you take action to further our efforts!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4</a:t>
            </a:fld>
            <a:endParaRPr lang="en-US"/>
          </a:p>
        </p:txBody>
      </p:sp>
    </p:spTree>
    <p:extLst>
      <p:ext uri="{BB962C8B-B14F-4D97-AF65-F5344CB8AC3E}">
        <p14:creationId xmlns:p14="http://schemas.microsoft.com/office/powerpoint/2010/main" val="265673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This slide shows you that </a:t>
            </a:r>
            <a:r>
              <a:rPr lang="en-US" dirty="0" smtClean="0"/>
              <a:t>there are interventions being implemented in all of the priority areas.  Almost </a:t>
            </a:r>
            <a:r>
              <a:rPr lang="en-US" dirty="0"/>
              <a:t>all LHDs (51) and hospitals (112)  that provided one year summaries </a:t>
            </a:r>
            <a:r>
              <a:rPr lang="en-US" dirty="0" smtClean="0"/>
              <a:t>reported on implementing </a:t>
            </a:r>
            <a:r>
              <a:rPr lang="en-US" dirty="0"/>
              <a:t>interventions related to Prevention of Chronic Disease.  A large group of LHDs (23) and hospitals (33) are also implementing interventions related to Promoting MH and Preventing SA. </a:t>
            </a:r>
          </a:p>
          <a:p>
            <a:pPr>
              <a:defRPr/>
            </a:pPr>
            <a:endParaRPr lang="en-US" dirty="0">
              <a:solidFill>
                <a:schemeClr val="tx1">
                  <a:lumMod val="65000"/>
                  <a:lumOff val="35000"/>
                </a:schemeClr>
              </a:solidFill>
            </a:endParaRPr>
          </a:p>
          <a:p>
            <a:pPr>
              <a:defRPr/>
            </a:pPr>
            <a:endParaRPr lang="en-US" dirty="0">
              <a:solidFill>
                <a:schemeClr val="tx1">
                  <a:lumMod val="65000"/>
                  <a:lumOff val="35000"/>
                </a:schemeClr>
              </a:solidFill>
            </a:endParaRPr>
          </a:p>
          <a:p>
            <a:pPr>
              <a:defRPr/>
            </a:pPr>
            <a:endParaRPr lang="en-US" dirty="0">
              <a:solidFill>
                <a:schemeClr val="tx1">
                  <a:lumMod val="65000"/>
                  <a:lumOff val="35000"/>
                </a:schemeClr>
              </a:solidFill>
            </a:endParaRPr>
          </a:p>
          <a:p>
            <a:pPr>
              <a:defRPr/>
            </a:pPr>
            <a:endParaRPr lang="en-US" dirty="0">
              <a:solidFill>
                <a:schemeClr val="tx1">
                  <a:lumMod val="65000"/>
                  <a:lumOff val="35000"/>
                </a:schemeClr>
              </a:solidFill>
            </a:endParaRPr>
          </a:p>
          <a:p>
            <a:pPr>
              <a:defRPr/>
            </a:pPr>
            <a:r>
              <a:rPr lang="en-US" dirty="0">
                <a:solidFill>
                  <a:schemeClr val="tx1">
                    <a:lumMod val="65000"/>
                    <a:lumOff val="35000"/>
                  </a:schemeClr>
                </a:solidFill>
              </a:rPr>
              <a:t>*</a:t>
            </a:r>
            <a:r>
              <a:rPr lang="en-US" i="1" dirty="0">
                <a:solidFill>
                  <a:schemeClr val="tx1">
                    <a:lumMod val="65000"/>
                    <a:lumOff val="35000"/>
                  </a:schemeClr>
                </a:solidFill>
              </a:rPr>
              <a:t>Note: </a:t>
            </a:r>
            <a:r>
              <a:rPr lang="en-US" dirty="0">
                <a:solidFill>
                  <a:schemeClr val="tx1">
                    <a:lumMod val="65000"/>
                    <a:lumOff val="35000"/>
                  </a:schemeClr>
                </a:solidFill>
              </a:rPr>
              <a:t>Except for Prevent Chronic Disease Priority Area, where 38 (32%) hospitals and 11 (21%) LHDs reported on 2 interventions, no more than one intervention for the same priority area was reported by the same organization.</a:t>
            </a:r>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5</a:t>
            </a:fld>
            <a:endParaRPr lang="en-US"/>
          </a:p>
        </p:txBody>
      </p:sp>
    </p:spTree>
    <p:extLst>
      <p:ext uri="{BB962C8B-B14F-4D97-AF65-F5344CB8AC3E}">
        <p14:creationId xmlns:p14="http://schemas.microsoft.com/office/powerpoint/2010/main" val="3964596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 the LHDs and hospitals working to prevent Chronic Disease, the majority of local health departments and significant numbers of hospitals are working to reduce obesity, while the majority of hospitals and many </a:t>
            </a:r>
            <a:r>
              <a:rPr lang="en-US" dirty="0" err="1" smtClean="0"/>
              <a:t>LHds</a:t>
            </a:r>
            <a:r>
              <a:rPr lang="en-US" dirty="0" smtClean="0"/>
              <a:t> are working to increase access to evidence based disease management programs. Some of both organizations are also working to address tobacco.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6</a:t>
            </a:fld>
            <a:endParaRPr lang="en-US"/>
          </a:p>
        </p:txBody>
      </p:sp>
    </p:spTree>
    <p:extLst>
      <p:ext uri="{BB962C8B-B14F-4D97-AF65-F5344CB8AC3E}">
        <p14:creationId xmlns:p14="http://schemas.microsoft.com/office/powerpoint/2010/main" val="1567273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Promote a Healthy and Safe Environment priority area, the majority of LHDs and hospitals are working on injury prevention while a smaller number are working to improve the built environment.  Improving the built environment includes interventions such as Complete Streets initiatives, Smart Growth policies and attention to climate change.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7</a:t>
            </a:fld>
            <a:endParaRPr lang="en-US"/>
          </a:p>
        </p:txBody>
      </p:sp>
    </p:spTree>
    <p:extLst>
      <p:ext uri="{BB962C8B-B14F-4D97-AF65-F5344CB8AC3E}">
        <p14:creationId xmlns:p14="http://schemas.microsoft.com/office/powerpoint/2010/main" val="711692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Healthy Women, Infants and children priority area, the overwhelming number of LHDs and hospitals are focusing attention on maternal and infant health area, which includes attention to preterm birth, breastfeeding and maternal mortality. Smaller numbers are working to increase use of comprehensive well child care and prevention of dental caries, or addressing reproductive health care issues. </a:t>
            </a:r>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8</a:t>
            </a:fld>
            <a:endParaRPr lang="en-US"/>
          </a:p>
        </p:txBody>
      </p:sp>
    </p:spTree>
    <p:extLst>
      <p:ext uri="{BB962C8B-B14F-4D97-AF65-F5344CB8AC3E}">
        <p14:creationId xmlns:p14="http://schemas.microsoft.com/office/powerpoint/2010/main" val="153479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you the focus areas of the LHDs and hospitals working on Promotion of MH and Prevention of Substance Abuse. The majority of organizations are working to strengthen infrastructure across systems, including we think making connections between primary care and behavioral health services, also an important part of DSRIP.  We will hear from our colleagues at Office of Mental Health and Office of Alcohol and Substance Abuse services on this a bit later. </a:t>
            </a:r>
          </a:p>
          <a:p>
            <a:endParaRPr lang="en-US" dirty="0"/>
          </a:p>
          <a:p>
            <a:endParaRPr lang="en-US" dirty="0"/>
          </a:p>
        </p:txBody>
      </p:sp>
      <p:sp>
        <p:nvSpPr>
          <p:cNvPr id="4" name="Slide Number Placeholder 3"/>
          <p:cNvSpPr>
            <a:spLocks noGrp="1"/>
          </p:cNvSpPr>
          <p:nvPr>
            <p:ph type="sldNum" sz="quarter" idx="10"/>
          </p:nvPr>
        </p:nvSpPr>
        <p:spPr/>
        <p:txBody>
          <a:bodyPr/>
          <a:lstStyle/>
          <a:p>
            <a:fld id="{038EB199-C9E1-40E3-9085-979EEEC9BC6B}" type="slidenum">
              <a:rPr lang="en-US" smtClean="0"/>
              <a:t>9</a:t>
            </a:fld>
            <a:endParaRPr lang="en-US"/>
          </a:p>
        </p:txBody>
      </p:sp>
    </p:spTree>
    <p:extLst>
      <p:ext uri="{BB962C8B-B14F-4D97-AF65-F5344CB8AC3E}">
        <p14:creationId xmlns:p14="http://schemas.microsoft.com/office/powerpoint/2010/main" val="3651565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96CAB-5CDE-4EA0-B08F-C508E6DC5E8C}" type="datetime1">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400541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A6740-CBD3-48E7-B5DB-EE2D06D3B708}" type="datetime1">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398210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51F1C-8582-4840-9577-FDDBCBCF6FED}" type="datetime1">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937107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651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75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3500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02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1043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smtClean="0"/>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1419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1100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040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C6CB45-9DE7-4063-9755-8AD141835AF1}" type="datetime1">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2470406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715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0381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3562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520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37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0563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82420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716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27757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smtClean="0"/>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421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5C2EA-F863-4A4F-B73E-87B4AA27410C}" type="datetime1">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41601601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730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9873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95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84694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5503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056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237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22B25-3485-40CA-8C3B-98F4A5097DA9}" type="datetime1">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58548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AACFF-00FB-4D29-B62E-CC602D622B16}" type="datetime1">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224927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CB9013-969B-4FA4-87A6-5DA18F63B479}" type="datetime1">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162937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CFFDB-57FB-4C19-8C30-3516134A8D77}" type="datetime1">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251647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13251-CF4D-4498-AD9F-40331B29BBD2}" type="datetime1">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247907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B5FBA-2F18-44E6-9F18-27A82B3D47F5}" type="datetime1">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33E7D-553C-4B1A-8C13-33F974C015D9}" type="slidenum">
              <a:rPr lang="en-US" smtClean="0"/>
              <a:t>‹#›</a:t>
            </a:fld>
            <a:endParaRPr lang="en-US"/>
          </a:p>
        </p:txBody>
      </p:sp>
    </p:spTree>
    <p:extLst>
      <p:ext uri="{BB962C8B-B14F-4D97-AF65-F5344CB8AC3E}">
        <p14:creationId xmlns:p14="http://schemas.microsoft.com/office/powerpoint/2010/main" val="424322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64405-8CCE-4030-945B-D40F347BFB17}" type="datetime1">
              <a:rPr lang="en-US" smtClean="0"/>
              <a:t>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33E7D-553C-4B1A-8C13-33F974C015D9}" type="slidenum">
              <a:rPr lang="en-US" smtClean="0"/>
              <a:t>‹#›</a:t>
            </a:fld>
            <a:endParaRPr lang="en-US"/>
          </a:p>
        </p:txBody>
      </p:sp>
    </p:spTree>
    <p:extLst>
      <p:ext uri="{BB962C8B-B14F-4D97-AF65-F5344CB8AC3E}">
        <p14:creationId xmlns:p14="http://schemas.microsoft.com/office/powerpoint/2010/main" val="980725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711201" y="482602"/>
            <a:ext cx="4876800" cy="1096423"/>
          </a:xfrm>
          <a:prstGeom prst="rect">
            <a:avLst/>
          </a:prstGeom>
        </p:spPr>
      </p:pic>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9AE51E1D-7280-49D6-A2E2-CE63FE17EF16}"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8BACAC6D-BD82-4571-9E34-C1EFF11A946D}"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8" name="Rectangle 7"/>
          <p:cNvSpPr/>
          <p:nvPr userDrawn="1"/>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10" name="Date Placeholder 1"/>
          <p:cNvSpPr txBox="1">
            <a:spLocks/>
          </p:cNvSpPr>
          <p:nvPr userDrawn="1"/>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867" smtClean="0">
                <a:solidFill>
                  <a:prstClr val="white"/>
                </a:solidFill>
              </a:rPr>
              <a:pPr/>
              <a:t>February 4, 2015</a:t>
            </a:fld>
            <a:endParaRPr lang="en-US" sz="1867" dirty="0">
              <a:solidFill>
                <a:prstClr val="white"/>
              </a:solidFill>
            </a:endParaRPr>
          </a:p>
        </p:txBody>
      </p:sp>
    </p:spTree>
    <p:extLst>
      <p:ext uri="{BB962C8B-B14F-4D97-AF65-F5344CB8AC3E}">
        <p14:creationId xmlns:p14="http://schemas.microsoft.com/office/powerpoint/2010/main" val="273415834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4" cstate="print">
            <a:alphaModFix/>
            <a:extLst>
              <a:ext uri="{28A0092B-C50C-407E-A947-70E740481C1C}">
                <a14:useLocalDpi xmlns:a14="http://schemas.microsoft.com/office/drawing/2010/main" val="0"/>
              </a:ext>
            </a:extLst>
          </a:blip>
          <a:stretch>
            <a:fillRect/>
          </a:stretch>
        </p:blipFill>
        <p:spPr>
          <a:xfrm>
            <a:off x="9480786" y="6016038"/>
            <a:ext cx="2221879" cy="499532"/>
          </a:xfrm>
          <a:prstGeom prst="rect">
            <a:avLst/>
          </a:prstGeom>
        </p:spPr>
      </p:pic>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8" name="Date Placeholder 1"/>
          <p:cNvSpPr txBox="1">
            <a:spLocks/>
          </p:cNvSpPr>
          <p:nvPr userDrawn="1"/>
        </p:nvSpPr>
        <p:spPr>
          <a:xfrm>
            <a:off x="203200" y="117474"/>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600" smtClean="0">
                <a:solidFill>
                  <a:prstClr val="white"/>
                </a:solidFill>
              </a:rPr>
              <a:pPr/>
              <a:t>February 4, 2015</a:t>
            </a:fld>
            <a:endParaRPr lang="en-US" sz="1600" dirty="0">
              <a:solidFill>
                <a:prstClr val="white"/>
              </a:solidFill>
            </a:endParaRPr>
          </a:p>
        </p:txBody>
      </p:sp>
      <p:sp>
        <p:nvSpPr>
          <p:cNvPr id="9" name="Slide Number Placeholder 3"/>
          <p:cNvSpPr txBox="1">
            <a:spLocks/>
          </p:cNvSpPr>
          <p:nvPr userDrawn="1"/>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prstClr val="white"/>
                </a:solidFill>
              </a:rPr>
              <a:pPr/>
              <a:t>‹#›</a:t>
            </a:fld>
            <a:endParaRPr lang="en-US" sz="1600" dirty="0">
              <a:solidFill>
                <a:prstClr val="white"/>
              </a:solidFill>
            </a:endParaRPr>
          </a:p>
        </p:txBody>
      </p:sp>
      <p:sp>
        <p:nvSpPr>
          <p:cNvPr id="10" name="Rectangle 9"/>
          <p:cNvSpPr/>
          <p:nvPr userDrawn="1"/>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Tree>
    <p:extLst>
      <p:ext uri="{BB962C8B-B14F-4D97-AF65-F5344CB8AC3E}">
        <p14:creationId xmlns:p14="http://schemas.microsoft.com/office/powerpoint/2010/main" val="82840147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4" cstate="print">
            <a:alphaModFix/>
            <a:extLst>
              <a:ext uri="{28A0092B-C50C-407E-A947-70E740481C1C}">
                <a14:useLocalDpi xmlns:a14="http://schemas.microsoft.com/office/drawing/2010/main" val="0"/>
              </a:ext>
            </a:extLst>
          </a:blip>
          <a:stretch>
            <a:fillRect/>
          </a:stretch>
        </p:blipFill>
        <p:spPr>
          <a:xfrm>
            <a:off x="9480786" y="6016038"/>
            <a:ext cx="2221879" cy="499532"/>
          </a:xfrm>
          <a:prstGeom prst="rect">
            <a:avLst/>
          </a:prstGeom>
        </p:spPr>
      </p:pic>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ACED0365-0D65-4032-85A6-BECCAB4E9A68}" type="datetimeFigureOut">
              <a:rPr lang="en-US" smtClean="0">
                <a:solidFill>
                  <a:prstClr val="black">
                    <a:tint val="75000"/>
                  </a:prstClr>
                </a:solidFill>
              </a:rPr>
              <a:pPr/>
              <a:t>2/4/2015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
        <p:nvSpPr>
          <p:cNvPr id="8" name="Date Placeholder 1"/>
          <p:cNvSpPr txBox="1">
            <a:spLocks/>
          </p:cNvSpPr>
          <p:nvPr userDrawn="1"/>
        </p:nvSpPr>
        <p:spPr>
          <a:xfrm>
            <a:off x="203200" y="117474"/>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600" smtClean="0">
                <a:solidFill>
                  <a:prstClr val="white"/>
                </a:solidFill>
              </a:rPr>
              <a:pPr/>
              <a:t>February 4, 2015</a:t>
            </a:fld>
            <a:endParaRPr lang="en-US" sz="1600" dirty="0">
              <a:solidFill>
                <a:prstClr val="white"/>
              </a:solidFill>
            </a:endParaRPr>
          </a:p>
        </p:txBody>
      </p:sp>
      <p:sp>
        <p:nvSpPr>
          <p:cNvPr id="9" name="Slide Number Placeholder 3"/>
          <p:cNvSpPr txBox="1">
            <a:spLocks/>
          </p:cNvSpPr>
          <p:nvPr userDrawn="1"/>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prstClr val="white"/>
                </a:solidFill>
              </a:rPr>
              <a:pPr/>
              <a:t>‹#›</a:t>
            </a:fld>
            <a:endParaRPr lang="en-US" sz="1600" dirty="0">
              <a:solidFill>
                <a:prstClr val="white"/>
              </a:solidFill>
            </a:endParaRPr>
          </a:p>
        </p:txBody>
      </p:sp>
      <p:sp>
        <p:nvSpPr>
          <p:cNvPr id="10" name="Rectangle 9"/>
          <p:cNvSpPr/>
          <p:nvPr userDrawn="1"/>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endParaRPr>
          </a:p>
        </p:txBody>
      </p:sp>
    </p:spTree>
    <p:extLst>
      <p:ext uri="{BB962C8B-B14F-4D97-AF65-F5344CB8AC3E}">
        <p14:creationId xmlns:p14="http://schemas.microsoft.com/office/powerpoint/2010/main" val="41431077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defTabSz="1219170" rtl="0" eaLnBrk="1" latinLnBrk="0" hangingPunct="1">
        <a:spcBef>
          <a:spcPct val="0"/>
        </a:spcBef>
        <a:buNone/>
        <a:defRPr sz="5867"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9600" y="2413000"/>
            <a:ext cx="11582400" cy="1733680"/>
          </a:xfrm>
          <a:prstGeom prst="rect">
            <a:avLst/>
          </a:prstGeom>
          <a:noFill/>
          <a:ln>
            <a:noFill/>
          </a:ln>
        </p:spPr>
        <p:txBody>
          <a:bodyPr wrap="square" rtlCol="0">
            <a:spAutoFit/>
          </a:bodyPr>
          <a:lstStyle/>
          <a:p>
            <a:r>
              <a:rPr lang="en-US" sz="5333" b="1" dirty="0">
                <a:solidFill>
                  <a:srgbClr val="002D73"/>
                </a:solidFill>
                <a:latin typeface="Arial" panose="020B0604020202020204" pitchFamily="34" charset="0"/>
                <a:cs typeface="Arial" panose="020B0604020202020204" pitchFamily="34" charset="0"/>
              </a:rPr>
              <a:t>Prevention Agenda Year One </a:t>
            </a:r>
            <a:r>
              <a:rPr lang="en-US" sz="5333" b="1" dirty="0" smtClean="0">
                <a:solidFill>
                  <a:srgbClr val="002D73"/>
                </a:solidFill>
                <a:latin typeface="Arial" panose="020B0604020202020204" pitchFamily="34" charset="0"/>
                <a:cs typeface="Arial" panose="020B0604020202020204" pitchFamily="34" charset="0"/>
              </a:rPr>
              <a:t>Implementation Progress Report</a:t>
            </a:r>
            <a:endParaRPr lang="en-US" sz="5333"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609600" y="4177586"/>
            <a:ext cx="7721600" cy="666786"/>
          </a:xfrm>
          <a:prstGeom prst="rect">
            <a:avLst/>
          </a:prstGeom>
          <a:noFill/>
          <a:ln>
            <a:noFill/>
          </a:ln>
        </p:spPr>
        <p:txBody>
          <a:bodyPr wrap="square" rtlCol="0">
            <a:spAutoFit/>
          </a:bodyPr>
          <a:lstStyle/>
          <a:p>
            <a:r>
              <a:rPr lang="en-US" sz="3733" b="1" dirty="0">
                <a:solidFill>
                  <a:srgbClr val="646569"/>
                </a:solidFill>
                <a:latin typeface="Arial" panose="020B0604020202020204" pitchFamily="34" charset="0"/>
                <a:cs typeface="Arial" panose="020B0604020202020204" pitchFamily="34" charset="0"/>
              </a:rPr>
              <a:t>Office of Public Health Practice</a:t>
            </a:r>
          </a:p>
        </p:txBody>
      </p:sp>
    </p:spTree>
    <p:extLst>
      <p:ext uri="{BB962C8B-B14F-4D97-AF65-F5344CB8AC3E}">
        <p14:creationId xmlns:p14="http://schemas.microsoft.com/office/powerpoint/2010/main" val="118356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10</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064133951"/>
              </p:ext>
            </p:extLst>
          </p:nvPr>
        </p:nvGraphicFramePr>
        <p:xfrm>
          <a:off x="0" y="0"/>
          <a:ext cx="12191999" cy="63563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7155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11</a:t>
            </a:fld>
            <a:endParaRPr lang="en-US"/>
          </a:p>
        </p:txBody>
      </p:sp>
      <p:graphicFrame>
        <p:nvGraphicFramePr>
          <p:cNvPr id="4" name="Chart 3"/>
          <p:cNvGraphicFramePr>
            <a:graphicFrameLocks/>
          </p:cNvGraphicFramePr>
          <p:nvPr>
            <p:extLst>
              <p:ext uri="{D42A27DB-BD31-4B8C-83A1-F6EECF244321}">
                <p14:modId xmlns:p14="http://schemas.microsoft.com/office/powerpoint/2010/main" val="949197386"/>
              </p:ext>
            </p:extLst>
          </p:nvPr>
        </p:nvGraphicFramePr>
        <p:xfrm>
          <a:off x="0" y="0"/>
          <a:ext cx="12192000"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7383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12</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644759301"/>
              </p:ext>
            </p:extLst>
          </p:nvPr>
        </p:nvGraphicFramePr>
        <p:xfrm>
          <a:off x="0" y="0"/>
          <a:ext cx="12192000" cy="63563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169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13</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972749329"/>
              </p:ext>
            </p:extLst>
          </p:nvPr>
        </p:nvGraphicFramePr>
        <p:xfrm>
          <a:off x="0" y="0"/>
          <a:ext cx="12192000"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8422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51316141"/>
              </p:ext>
            </p:extLst>
          </p:nvPr>
        </p:nvGraphicFramePr>
        <p:xfrm>
          <a:off x="170121" y="202018"/>
          <a:ext cx="11897832" cy="646459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E933E7D-553C-4B1A-8C13-33F974C015D9}" type="slidenum">
              <a:rPr lang="en-US" smtClean="0"/>
              <a:t>14</a:t>
            </a:fld>
            <a:endParaRPr lang="en-US"/>
          </a:p>
        </p:txBody>
      </p:sp>
    </p:spTree>
    <p:extLst>
      <p:ext uri="{BB962C8B-B14F-4D97-AF65-F5344CB8AC3E}">
        <p14:creationId xmlns:p14="http://schemas.microsoft.com/office/powerpoint/2010/main" val="39725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15</a:t>
            </a:fld>
            <a:endParaRPr lang="en-US"/>
          </a:p>
        </p:txBody>
      </p:sp>
      <p:graphicFrame>
        <p:nvGraphicFramePr>
          <p:cNvPr id="3" name="Chart 2"/>
          <p:cNvGraphicFramePr>
            <a:graphicFrameLocks/>
          </p:cNvGraphicFramePr>
          <p:nvPr>
            <p:extLst>
              <p:ext uri="{D42A27DB-BD31-4B8C-83A1-F6EECF244321}">
                <p14:modId xmlns:p14="http://schemas.microsoft.com/office/powerpoint/2010/main" val="493626159"/>
              </p:ext>
            </p:extLst>
          </p:nvPr>
        </p:nvGraphicFramePr>
        <p:xfrm>
          <a:off x="0" y="0"/>
          <a:ext cx="12192000"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622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16</a:t>
            </a:fld>
            <a:endParaRPr lang="en-US"/>
          </a:p>
        </p:txBody>
      </p:sp>
      <p:graphicFrame>
        <p:nvGraphicFramePr>
          <p:cNvPr id="3" name="Chart 2"/>
          <p:cNvGraphicFramePr>
            <a:graphicFrameLocks/>
          </p:cNvGraphicFramePr>
          <p:nvPr>
            <p:extLst>
              <p:ext uri="{D42A27DB-BD31-4B8C-83A1-F6EECF244321}">
                <p14:modId xmlns:p14="http://schemas.microsoft.com/office/powerpoint/2010/main" val="1343181481"/>
              </p:ext>
            </p:extLst>
          </p:nvPr>
        </p:nvGraphicFramePr>
        <p:xfrm>
          <a:off x="139700" y="101600"/>
          <a:ext cx="11849100" cy="6619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3578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17</a:t>
            </a:fld>
            <a:endParaRPr lang="en-US"/>
          </a:p>
        </p:txBody>
      </p:sp>
      <p:graphicFrame>
        <p:nvGraphicFramePr>
          <p:cNvPr id="7" name="Chart 6"/>
          <p:cNvGraphicFramePr>
            <a:graphicFrameLocks/>
          </p:cNvGraphicFramePr>
          <p:nvPr>
            <p:extLst>
              <p:ext uri="{D42A27DB-BD31-4B8C-83A1-F6EECF244321}">
                <p14:modId xmlns:p14="http://schemas.microsoft.com/office/powerpoint/2010/main" val="3831619437"/>
              </p:ext>
            </p:extLst>
          </p:nvPr>
        </p:nvGraphicFramePr>
        <p:xfrm>
          <a:off x="201881" y="142504"/>
          <a:ext cx="11990119" cy="6213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0375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18</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814985241"/>
              </p:ext>
            </p:extLst>
          </p:nvPr>
        </p:nvGraphicFramePr>
        <p:xfrm>
          <a:off x="0" y="0"/>
          <a:ext cx="12192000" cy="63563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3455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19</a:t>
            </a:fld>
            <a:endParaRPr lang="en-US"/>
          </a:p>
        </p:txBody>
      </p:sp>
      <p:graphicFrame>
        <p:nvGraphicFramePr>
          <p:cNvPr id="4" name="Chart 3"/>
          <p:cNvGraphicFramePr>
            <a:graphicFrameLocks/>
          </p:cNvGraphicFramePr>
          <p:nvPr>
            <p:extLst>
              <p:ext uri="{D42A27DB-BD31-4B8C-83A1-F6EECF244321}">
                <p14:modId xmlns:p14="http://schemas.microsoft.com/office/powerpoint/2010/main" val="940103672"/>
              </p:ext>
            </p:extLst>
          </p:nvPr>
        </p:nvGraphicFramePr>
        <p:xfrm>
          <a:off x="0" y="1"/>
          <a:ext cx="12192000" cy="64601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8516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35089052"/>
              </p:ext>
            </p:extLst>
          </p:nvPr>
        </p:nvGraphicFramePr>
        <p:xfrm>
          <a:off x="1790700" y="753766"/>
          <a:ext cx="8851900" cy="5867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937000" y="177800"/>
            <a:ext cx="5011757" cy="461665"/>
          </a:xfrm>
          <a:prstGeom prst="rect">
            <a:avLst/>
          </a:prstGeom>
          <a:noFill/>
        </p:spPr>
        <p:txBody>
          <a:bodyPr wrap="none" rtlCol="0">
            <a:spAutoFit/>
          </a:bodyPr>
          <a:lstStyle/>
          <a:p>
            <a:r>
              <a:rPr lang="en-US" sz="2400" b="1" dirty="0" smtClean="0">
                <a:solidFill>
                  <a:schemeClr val="accent1">
                    <a:lumMod val="50000"/>
                  </a:schemeClr>
                </a:solidFill>
                <a:latin typeface="Arial" panose="020B0604020202020204" pitchFamily="34" charset="0"/>
                <a:cs typeface="Arial" panose="020B0604020202020204" pitchFamily="34" charset="0"/>
              </a:rPr>
              <a:t>New York State Health Initiatives </a:t>
            </a:r>
            <a:endParaRPr lang="en-US" sz="24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494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97041084"/>
              </p:ext>
            </p:extLst>
          </p:nvPr>
        </p:nvGraphicFramePr>
        <p:xfrm>
          <a:off x="116957" y="127591"/>
          <a:ext cx="11950995" cy="660281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E933E7D-553C-4B1A-8C13-33F974C015D9}" type="slidenum">
              <a:rPr lang="en-US" smtClean="0"/>
              <a:t>20</a:t>
            </a:fld>
            <a:endParaRPr lang="en-US"/>
          </a:p>
        </p:txBody>
      </p:sp>
    </p:spTree>
    <p:extLst>
      <p:ext uri="{BB962C8B-B14F-4D97-AF65-F5344CB8AC3E}">
        <p14:creationId xmlns:p14="http://schemas.microsoft.com/office/powerpoint/2010/main" val="3444285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21</a:t>
            </a:fld>
            <a:endParaRPr lang="en-US"/>
          </a:p>
        </p:txBody>
      </p:sp>
      <p:graphicFrame>
        <p:nvGraphicFramePr>
          <p:cNvPr id="4" name="Chart 3"/>
          <p:cNvGraphicFramePr>
            <a:graphicFrameLocks/>
          </p:cNvGraphicFramePr>
          <p:nvPr>
            <p:extLst>
              <p:ext uri="{D42A27DB-BD31-4B8C-83A1-F6EECF244321}">
                <p14:modId xmlns:p14="http://schemas.microsoft.com/office/powerpoint/2010/main" val="3071959520"/>
              </p:ext>
            </p:extLst>
          </p:nvPr>
        </p:nvGraphicFramePr>
        <p:xfrm>
          <a:off x="178129" y="95003"/>
          <a:ext cx="11899075" cy="62613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6969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22</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069176866"/>
              </p:ext>
            </p:extLst>
          </p:nvPr>
        </p:nvGraphicFramePr>
        <p:xfrm>
          <a:off x="106878" y="0"/>
          <a:ext cx="12085122"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4913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23</a:t>
            </a:fld>
            <a:endParaRPr lang="en-US"/>
          </a:p>
        </p:txBody>
      </p:sp>
      <p:graphicFrame>
        <p:nvGraphicFramePr>
          <p:cNvPr id="4" name="Chart 3"/>
          <p:cNvGraphicFramePr>
            <a:graphicFrameLocks/>
          </p:cNvGraphicFramePr>
          <p:nvPr>
            <p:extLst>
              <p:ext uri="{D42A27DB-BD31-4B8C-83A1-F6EECF244321}">
                <p14:modId xmlns:p14="http://schemas.microsoft.com/office/powerpoint/2010/main" val="35908813"/>
              </p:ext>
            </p:extLst>
          </p:nvPr>
        </p:nvGraphicFramePr>
        <p:xfrm>
          <a:off x="0" y="-1"/>
          <a:ext cx="12029704" cy="64483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2618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07257445"/>
              </p:ext>
            </p:extLst>
          </p:nvPr>
        </p:nvGraphicFramePr>
        <p:xfrm>
          <a:off x="101600" y="101600"/>
          <a:ext cx="12090400" cy="66675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E933E7D-553C-4B1A-8C13-33F974C015D9}" type="slidenum">
              <a:rPr lang="en-US" smtClean="0"/>
              <a:t>24</a:t>
            </a:fld>
            <a:endParaRPr lang="en-US"/>
          </a:p>
        </p:txBody>
      </p:sp>
    </p:spTree>
    <p:extLst>
      <p:ext uri="{BB962C8B-B14F-4D97-AF65-F5344CB8AC3E}">
        <p14:creationId xmlns:p14="http://schemas.microsoft.com/office/powerpoint/2010/main" val="773212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25</a:t>
            </a:fld>
            <a:endParaRPr lang="en-US"/>
          </a:p>
        </p:txBody>
      </p:sp>
      <p:pic>
        <p:nvPicPr>
          <p:cNvPr id="3" name="Picture 2"/>
          <p:cNvPicPr>
            <a:picLocks noChangeAspect="1"/>
          </p:cNvPicPr>
          <p:nvPr/>
        </p:nvPicPr>
        <p:blipFill>
          <a:blip r:embed="rId3"/>
          <a:stretch>
            <a:fillRect/>
          </a:stretch>
        </p:blipFill>
        <p:spPr>
          <a:xfrm>
            <a:off x="1461385" y="707091"/>
            <a:ext cx="7884496" cy="5649259"/>
          </a:xfrm>
          <a:prstGeom prst="rect">
            <a:avLst/>
          </a:prstGeom>
        </p:spPr>
      </p:pic>
      <p:sp>
        <p:nvSpPr>
          <p:cNvPr id="5" name="TextBox 2"/>
          <p:cNvSpPr txBox="1"/>
          <p:nvPr/>
        </p:nvSpPr>
        <p:spPr>
          <a:xfrm>
            <a:off x="1461385" y="6466386"/>
            <a:ext cx="10473316"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i="1" dirty="0" smtClean="0">
                <a:solidFill>
                  <a:schemeClr val="tx1">
                    <a:lumMod val="65000"/>
                    <a:lumOff val="35000"/>
                  </a:schemeClr>
                </a:solidFill>
              </a:rPr>
              <a:t>Source: New York Academy of Medicine, Achieving the Triple Aim in New York State: the Potential Role of Hospital Community Benefit (Issue Brief June 2014)</a:t>
            </a:r>
            <a:endParaRPr lang="en-US" sz="1000" b="1" i="1" dirty="0">
              <a:solidFill>
                <a:schemeClr val="tx1">
                  <a:lumMod val="65000"/>
                  <a:lumOff val="35000"/>
                </a:schemeClr>
              </a:solidFill>
            </a:endParaRPr>
          </a:p>
        </p:txBody>
      </p:sp>
      <p:sp>
        <p:nvSpPr>
          <p:cNvPr id="6" name="TextBox 2"/>
          <p:cNvSpPr txBox="1"/>
          <p:nvPr/>
        </p:nvSpPr>
        <p:spPr>
          <a:xfrm>
            <a:off x="1055645" y="275493"/>
            <a:ext cx="10473316"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b="1" dirty="0">
                <a:solidFill>
                  <a:schemeClr val="tx1">
                    <a:lumMod val="65000"/>
                    <a:lumOff val="35000"/>
                  </a:schemeClr>
                </a:solidFill>
              </a:rPr>
              <a:t>Schedule H </a:t>
            </a:r>
            <a:r>
              <a:rPr lang="en-US" sz="2400" b="1" dirty="0" smtClean="0">
                <a:solidFill>
                  <a:schemeClr val="tx1">
                    <a:lumMod val="65000"/>
                    <a:lumOff val="35000"/>
                  </a:schemeClr>
                </a:solidFill>
              </a:rPr>
              <a:t>Community Benefit Reporting By New York State Hospitals, 2010</a:t>
            </a:r>
            <a:endParaRPr lang="en-US" sz="2400" b="1" dirty="0">
              <a:solidFill>
                <a:schemeClr val="tx1">
                  <a:lumMod val="65000"/>
                  <a:lumOff val="35000"/>
                </a:schemeClr>
              </a:solidFill>
            </a:endParaRPr>
          </a:p>
        </p:txBody>
      </p:sp>
      <p:sp>
        <p:nvSpPr>
          <p:cNvPr id="4" name="TextBox 3"/>
          <p:cNvSpPr txBox="1"/>
          <p:nvPr/>
        </p:nvSpPr>
        <p:spPr>
          <a:xfrm>
            <a:off x="1597952" y="2168434"/>
            <a:ext cx="7747929" cy="369332"/>
          </a:xfrm>
          <a:prstGeom prst="rect">
            <a:avLst/>
          </a:prstGeom>
          <a:solidFill>
            <a:srgbClr val="FF0000">
              <a:alpha val="25000"/>
            </a:srgbClr>
          </a:solidFill>
        </p:spPr>
        <p:txBody>
          <a:bodyPr wrap="square" rtlCol="0">
            <a:spAutoFit/>
          </a:bodyPr>
          <a:lstStyle/>
          <a:p>
            <a:endParaRPr lang="en-US" dirty="0"/>
          </a:p>
        </p:txBody>
      </p:sp>
      <p:sp>
        <p:nvSpPr>
          <p:cNvPr id="7" name="TextBox 6"/>
          <p:cNvSpPr txBox="1"/>
          <p:nvPr/>
        </p:nvSpPr>
        <p:spPr>
          <a:xfrm>
            <a:off x="1597951" y="5013930"/>
            <a:ext cx="7747929" cy="369332"/>
          </a:xfrm>
          <a:prstGeom prst="rect">
            <a:avLst/>
          </a:prstGeom>
          <a:solidFill>
            <a:srgbClr val="FF0000">
              <a:alpha val="25000"/>
            </a:srgbClr>
          </a:solidFill>
        </p:spPr>
        <p:txBody>
          <a:bodyPr wrap="square" rtlCol="0">
            <a:spAutoFit/>
          </a:bodyPr>
          <a:lstStyle/>
          <a:p>
            <a:endParaRPr lang="en-US" dirty="0"/>
          </a:p>
        </p:txBody>
      </p:sp>
    </p:spTree>
    <p:extLst>
      <p:ext uri="{BB962C8B-B14F-4D97-AF65-F5344CB8AC3E}">
        <p14:creationId xmlns:p14="http://schemas.microsoft.com/office/powerpoint/2010/main" val="2118398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98610771"/>
              </p:ext>
            </p:extLst>
          </p:nvPr>
        </p:nvGraphicFramePr>
        <p:xfrm>
          <a:off x="138223" y="138223"/>
          <a:ext cx="11961628" cy="662408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E933E7D-553C-4B1A-8C13-33F974C015D9}" type="slidenum">
              <a:rPr lang="en-US" smtClean="0"/>
              <a:t>26</a:t>
            </a:fld>
            <a:endParaRPr lang="en-US"/>
          </a:p>
        </p:txBody>
      </p:sp>
    </p:spTree>
    <p:extLst>
      <p:ext uri="{BB962C8B-B14F-4D97-AF65-F5344CB8AC3E}">
        <p14:creationId xmlns:p14="http://schemas.microsoft.com/office/powerpoint/2010/main" val="2117809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2481" y="457201"/>
            <a:ext cx="10972800" cy="1143000"/>
          </a:xfrm>
        </p:spPr>
        <p:txBody>
          <a:bodyPr>
            <a:normAutofit/>
          </a:bodyPr>
          <a:lstStyle/>
          <a:p>
            <a:r>
              <a:rPr lang="en-US" dirty="0" smtClean="0"/>
              <a:t>What’s Next?</a:t>
            </a:r>
            <a:endParaRPr lang="en-US" dirty="0"/>
          </a:p>
        </p:txBody>
      </p:sp>
      <p:sp>
        <p:nvSpPr>
          <p:cNvPr id="4" name="Content Placeholder 3"/>
          <p:cNvSpPr>
            <a:spLocks noGrp="1"/>
          </p:cNvSpPr>
          <p:nvPr>
            <p:ph idx="1"/>
          </p:nvPr>
        </p:nvSpPr>
        <p:spPr>
          <a:xfrm>
            <a:off x="273132" y="1600201"/>
            <a:ext cx="11309268" cy="4525433"/>
          </a:xfrm>
        </p:spPr>
        <p:txBody>
          <a:bodyPr>
            <a:normAutofit fontScale="77500" lnSpcReduction="20000"/>
          </a:bodyPr>
          <a:lstStyle/>
          <a:p>
            <a:pPr marL="0" indent="0">
              <a:buNone/>
            </a:pPr>
            <a:r>
              <a:rPr lang="en-US" dirty="0" smtClean="0"/>
              <a:t>Data for two interventions will </a:t>
            </a:r>
            <a:r>
              <a:rPr lang="en-US" dirty="0"/>
              <a:t>b</a:t>
            </a:r>
            <a:r>
              <a:rPr lang="en-US" dirty="0" smtClean="0"/>
              <a:t>e provided by region </a:t>
            </a:r>
            <a:r>
              <a:rPr lang="en-US" dirty="0"/>
              <a:t>f</a:t>
            </a:r>
            <a:r>
              <a:rPr lang="en-US" dirty="0" smtClean="0"/>
              <a:t>or </a:t>
            </a:r>
            <a:r>
              <a:rPr lang="en-US" dirty="0"/>
              <a:t>i</a:t>
            </a:r>
            <a:r>
              <a:rPr lang="en-US" dirty="0" smtClean="0"/>
              <a:t>ndividual Local Health Departments and Hospital/Hospital Systems</a:t>
            </a:r>
          </a:p>
          <a:p>
            <a:r>
              <a:rPr lang="en-US" dirty="0" smtClean="0"/>
              <a:t>Intervention progress</a:t>
            </a:r>
          </a:p>
          <a:p>
            <a:r>
              <a:rPr lang="en-US" dirty="0" smtClean="0"/>
              <a:t>Measures used to track progress</a:t>
            </a:r>
          </a:p>
          <a:p>
            <a:r>
              <a:rPr lang="en-US" dirty="0" smtClean="0"/>
              <a:t>Target populations</a:t>
            </a:r>
          </a:p>
          <a:p>
            <a:r>
              <a:rPr lang="en-US" dirty="0" smtClean="0"/>
              <a:t>Disparities being addressed</a:t>
            </a:r>
          </a:p>
          <a:p>
            <a:r>
              <a:rPr lang="en-US" dirty="0" smtClean="0"/>
              <a:t>Partners engaged</a:t>
            </a:r>
          </a:p>
          <a:p>
            <a:r>
              <a:rPr lang="en-US" dirty="0" smtClean="0"/>
              <a:t>Successes and challenges</a:t>
            </a:r>
          </a:p>
          <a:p>
            <a:endParaRPr lang="en-US" dirty="0" smtClean="0"/>
          </a:p>
        </p:txBody>
      </p:sp>
      <p:sp>
        <p:nvSpPr>
          <p:cNvPr id="2" name="Slide Number Placeholder 1"/>
          <p:cNvSpPr>
            <a:spLocks noGrp="1"/>
          </p:cNvSpPr>
          <p:nvPr>
            <p:ph type="sldNum" sz="quarter" idx="12"/>
          </p:nvPr>
        </p:nvSpPr>
        <p:spPr/>
        <p:txBody>
          <a:bodyPr/>
          <a:lstStyle/>
          <a:p>
            <a:fld id="{3E933E7D-553C-4B1A-8C13-33F974C015D9}" type="slidenum">
              <a:rPr lang="en-US" smtClean="0"/>
              <a:t>27</a:t>
            </a:fld>
            <a:endParaRPr lang="en-US"/>
          </a:p>
        </p:txBody>
      </p:sp>
    </p:spTree>
    <p:extLst>
      <p:ext uri="{BB962C8B-B14F-4D97-AF65-F5344CB8AC3E}">
        <p14:creationId xmlns:p14="http://schemas.microsoft.com/office/powerpoint/2010/main" val="640297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7531" y="986787"/>
            <a:ext cx="11346618" cy="1363133"/>
          </a:xfrm>
        </p:spPr>
        <p:txBody>
          <a:bodyPr>
            <a:noAutofit/>
          </a:bodyPr>
          <a:lstStyle/>
          <a:p>
            <a:r>
              <a:rPr lang="en-US" sz="4800" cap="none" dirty="0">
                <a:solidFill>
                  <a:prstClr val="black"/>
                </a:solidFill>
              </a:rPr>
              <a:t>A</a:t>
            </a:r>
            <a:r>
              <a:rPr lang="en-US" sz="4800" cap="none" dirty="0" smtClean="0">
                <a:solidFill>
                  <a:prstClr val="black"/>
                </a:solidFill>
              </a:rPr>
              <a:t>cknowledgements</a:t>
            </a:r>
            <a:r>
              <a:rPr lang="en-US" sz="3800" cap="none" dirty="0" smtClean="0">
                <a:solidFill>
                  <a:prstClr val="black"/>
                </a:solidFill>
              </a:rPr>
              <a:t/>
            </a:r>
            <a:br>
              <a:rPr lang="en-US" sz="3800" cap="none" dirty="0" smtClean="0">
                <a:solidFill>
                  <a:prstClr val="black"/>
                </a:solidFill>
              </a:rPr>
            </a:br>
            <a:r>
              <a:rPr lang="en-US" sz="3800" cap="none" dirty="0" smtClean="0">
                <a:solidFill>
                  <a:prstClr val="black"/>
                </a:solidFill>
              </a:rPr>
              <a:t/>
            </a:r>
            <a:br>
              <a:rPr lang="en-US" sz="3800" cap="none" dirty="0" smtClean="0">
                <a:solidFill>
                  <a:prstClr val="black"/>
                </a:solidFill>
              </a:rPr>
            </a:br>
            <a:r>
              <a:rPr lang="en-US" sz="3400" cap="none" dirty="0" smtClean="0">
                <a:solidFill>
                  <a:prstClr val="black"/>
                </a:solidFill>
              </a:rPr>
              <a:t>NYAM for helping develop survey tool</a:t>
            </a:r>
            <a:br>
              <a:rPr lang="en-US" sz="3400" cap="none" dirty="0" smtClean="0">
                <a:solidFill>
                  <a:prstClr val="black"/>
                </a:solidFill>
              </a:rPr>
            </a:br>
            <a:r>
              <a:rPr lang="en-US" sz="3400" cap="none" dirty="0" smtClean="0">
                <a:solidFill>
                  <a:prstClr val="black"/>
                </a:solidFill>
              </a:rPr>
              <a:t/>
            </a:r>
            <a:br>
              <a:rPr lang="en-US" sz="3400" cap="none" dirty="0" smtClean="0">
                <a:solidFill>
                  <a:prstClr val="black"/>
                </a:solidFill>
              </a:rPr>
            </a:br>
            <a:r>
              <a:rPr lang="en-US" sz="3400" cap="none" dirty="0" smtClean="0">
                <a:solidFill>
                  <a:prstClr val="black"/>
                </a:solidFill>
              </a:rPr>
              <a:t>NYSDOH Division of Chronic </a:t>
            </a:r>
            <a:r>
              <a:rPr lang="en-US" sz="3400" cap="none" dirty="0">
                <a:solidFill>
                  <a:prstClr val="black"/>
                </a:solidFill>
              </a:rPr>
              <a:t>D</a:t>
            </a:r>
            <a:r>
              <a:rPr lang="en-US" sz="3400" cap="none" dirty="0" smtClean="0">
                <a:solidFill>
                  <a:prstClr val="black"/>
                </a:solidFill>
              </a:rPr>
              <a:t>isease for support</a:t>
            </a:r>
            <a:br>
              <a:rPr lang="en-US" sz="3400" cap="none" dirty="0" smtClean="0">
                <a:solidFill>
                  <a:prstClr val="black"/>
                </a:solidFill>
              </a:rPr>
            </a:br>
            <a:r>
              <a:rPr lang="en-US" sz="3400" cap="none" dirty="0" smtClean="0">
                <a:solidFill>
                  <a:prstClr val="black"/>
                </a:solidFill>
              </a:rPr>
              <a:t/>
            </a:r>
            <a:br>
              <a:rPr lang="en-US" sz="3400" cap="none" dirty="0" smtClean="0">
                <a:solidFill>
                  <a:prstClr val="black"/>
                </a:solidFill>
              </a:rPr>
            </a:br>
            <a:r>
              <a:rPr lang="en-US" sz="3400" cap="none" dirty="0" smtClean="0">
                <a:solidFill>
                  <a:prstClr val="black"/>
                </a:solidFill>
              </a:rPr>
              <a:t>Office of Public </a:t>
            </a:r>
            <a:r>
              <a:rPr lang="en-US" sz="3400" cap="none" dirty="0">
                <a:solidFill>
                  <a:prstClr val="black"/>
                </a:solidFill>
              </a:rPr>
              <a:t>H</a:t>
            </a:r>
            <a:r>
              <a:rPr lang="en-US" sz="3400" cap="none" dirty="0" smtClean="0">
                <a:solidFill>
                  <a:prstClr val="black"/>
                </a:solidFill>
              </a:rPr>
              <a:t>ealth </a:t>
            </a:r>
            <a:r>
              <a:rPr lang="en-US" sz="3400" cap="none" dirty="0">
                <a:solidFill>
                  <a:prstClr val="black"/>
                </a:solidFill>
              </a:rPr>
              <a:t>P</a:t>
            </a:r>
            <a:r>
              <a:rPr lang="en-US" sz="3400" cap="none" dirty="0" smtClean="0">
                <a:solidFill>
                  <a:prstClr val="black"/>
                </a:solidFill>
              </a:rPr>
              <a:t>ractice staff for data analysis</a:t>
            </a:r>
            <a:endParaRPr lang="en-US" sz="3400" cap="none" dirty="0">
              <a:solidFill>
                <a:prstClr val="black"/>
              </a:solidFill>
            </a:endParaRPr>
          </a:p>
        </p:txBody>
      </p:sp>
      <p:sp>
        <p:nvSpPr>
          <p:cNvPr id="2" name="Slide Number Placeholder 1"/>
          <p:cNvSpPr>
            <a:spLocks noGrp="1"/>
          </p:cNvSpPr>
          <p:nvPr>
            <p:ph type="sldNum" sz="quarter" idx="12"/>
          </p:nvPr>
        </p:nvSpPr>
        <p:spPr/>
        <p:txBody>
          <a:bodyPr/>
          <a:lstStyle/>
          <a:p>
            <a:fld id="{3E933E7D-553C-4B1A-8C13-33F974C015D9}"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047922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7863" y="2672368"/>
            <a:ext cx="10363200" cy="1363133"/>
          </a:xfrm>
        </p:spPr>
        <p:txBody>
          <a:bodyPr/>
          <a:lstStyle/>
          <a:p>
            <a:pPr algn="ctr"/>
            <a:r>
              <a:rPr lang="en-US" dirty="0" smtClean="0"/>
              <a:t>Questions</a:t>
            </a:r>
            <a:endParaRPr lang="en-US" dirty="0"/>
          </a:p>
        </p:txBody>
      </p:sp>
      <p:sp>
        <p:nvSpPr>
          <p:cNvPr id="2" name="Slide Number Placeholder 1"/>
          <p:cNvSpPr>
            <a:spLocks noGrp="1"/>
          </p:cNvSpPr>
          <p:nvPr>
            <p:ph type="sldNum" sz="quarter" idx="12"/>
          </p:nvPr>
        </p:nvSpPr>
        <p:spPr/>
        <p:txBody>
          <a:bodyPr/>
          <a:lstStyle/>
          <a:p>
            <a:fld id="{3E933E7D-553C-4B1A-8C13-33F974C015D9}"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2469370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10600" y="6356350"/>
            <a:ext cx="2743200" cy="365125"/>
          </a:xfrm>
          <a:prstGeom prst="rect">
            <a:avLst/>
          </a:prstGeom>
        </p:spPr>
        <p:txBody>
          <a:bodyPr/>
          <a:lstStyle/>
          <a:p>
            <a:fld id="{94751DF5-EA73-44AC-A5E7-1C0DEC3D5D8F}" type="slidenum">
              <a:rPr lang="en-US" smtClean="0"/>
              <a:t>3</a:t>
            </a:fld>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8471" y="0"/>
            <a:ext cx="8875059" cy="6858000"/>
          </a:xfrm>
          <a:prstGeom prst="rect">
            <a:avLst/>
          </a:prstGeom>
        </p:spPr>
      </p:pic>
    </p:spTree>
    <p:extLst>
      <p:ext uri="{BB962C8B-B14F-4D97-AF65-F5344CB8AC3E}">
        <p14:creationId xmlns:p14="http://schemas.microsoft.com/office/powerpoint/2010/main" val="496587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3200" y="584200"/>
            <a:ext cx="11582400" cy="748988"/>
          </a:xfrm>
          <a:prstGeom prst="rect">
            <a:avLst/>
          </a:prstGeom>
          <a:noFill/>
          <a:ln>
            <a:noFill/>
          </a:ln>
        </p:spPr>
        <p:txBody>
          <a:bodyPr wrap="square" rtlCol="0">
            <a:spAutoFit/>
          </a:bodyPr>
          <a:lstStyle/>
          <a:p>
            <a:r>
              <a:rPr lang="en-US" sz="4267" b="1" dirty="0" smtClean="0">
                <a:solidFill>
                  <a:srgbClr val="002D73"/>
                </a:solidFill>
                <a:latin typeface="Arial" panose="020B0604020202020204" pitchFamily="34" charset="0"/>
                <a:cs typeface="Arial" panose="020B0604020202020204" pitchFamily="34" charset="0"/>
              </a:rPr>
              <a:t>Prevention Agenda Year One Progress</a:t>
            </a:r>
            <a:endParaRPr lang="en-US" sz="4267" b="1" dirty="0">
              <a:solidFill>
                <a:srgbClr val="002D73"/>
              </a:solidFill>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274638" y="1465243"/>
            <a:ext cx="11439523" cy="4946573"/>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500" b="1" dirty="0" smtClean="0">
                <a:solidFill>
                  <a:prstClr val="black"/>
                </a:solidFill>
              </a:rPr>
              <a:t>170 responses (as of 12/31/2014)</a:t>
            </a:r>
            <a:endParaRPr lang="en-US" sz="2500" b="1" dirty="0">
              <a:solidFill>
                <a:prstClr val="black"/>
              </a:solidFill>
            </a:endParaRPr>
          </a:p>
          <a:p>
            <a:pPr lvl="1"/>
            <a:r>
              <a:rPr lang="en-US" sz="2133" b="1" dirty="0" smtClean="0">
                <a:solidFill>
                  <a:prstClr val="black"/>
                </a:solidFill>
              </a:rPr>
              <a:t>53 out of 58 </a:t>
            </a:r>
            <a:r>
              <a:rPr lang="en-US" sz="2133" b="1" dirty="0">
                <a:solidFill>
                  <a:prstClr val="black"/>
                </a:solidFill>
              </a:rPr>
              <a:t>Local </a:t>
            </a:r>
            <a:r>
              <a:rPr lang="en-US" sz="2133" b="1" dirty="0" smtClean="0">
                <a:solidFill>
                  <a:prstClr val="black"/>
                </a:solidFill>
              </a:rPr>
              <a:t>Health </a:t>
            </a:r>
            <a:r>
              <a:rPr lang="en-US" sz="2133" b="1" dirty="0">
                <a:solidFill>
                  <a:prstClr val="black"/>
                </a:solidFill>
              </a:rPr>
              <a:t>D</a:t>
            </a:r>
            <a:r>
              <a:rPr lang="en-US" sz="2133" b="1" dirty="0" smtClean="0">
                <a:solidFill>
                  <a:prstClr val="black"/>
                </a:solidFill>
              </a:rPr>
              <a:t>epartments </a:t>
            </a:r>
          </a:p>
          <a:p>
            <a:pPr lvl="1"/>
            <a:r>
              <a:rPr lang="en-US" sz="2133" b="1" dirty="0" smtClean="0">
                <a:solidFill>
                  <a:prstClr val="black"/>
                </a:solidFill>
              </a:rPr>
              <a:t>117 Hospital/hospital </a:t>
            </a:r>
            <a:r>
              <a:rPr lang="en-US" sz="2133" b="1" dirty="0">
                <a:solidFill>
                  <a:prstClr val="black"/>
                </a:solidFill>
              </a:rPr>
              <a:t>groups </a:t>
            </a:r>
            <a:r>
              <a:rPr lang="en-US" sz="2133" b="1" dirty="0" smtClean="0">
                <a:solidFill>
                  <a:prstClr val="black"/>
                </a:solidFill>
              </a:rPr>
              <a:t>out of 148 CSPs submitted </a:t>
            </a:r>
            <a:r>
              <a:rPr lang="en-US" sz="2133" b="1" dirty="0">
                <a:solidFill>
                  <a:prstClr val="black"/>
                </a:solidFill>
              </a:rPr>
              <a:t>in </a:t>
            </a:r>
            <a:r>
              <a:rPr lang="en-US" sz="2133" b="1" dirty="0" smtClean="0">
                <a:solidFill>
                  <a:prstClr val="black"/>
                </a:solidFill>
              </a:rPr>
              <a:t>2013</a:t>
            </a:r>
            <a:endParaRPr lang="en-US" sz="2133" b="1" dirty="0">
              <a:solidFill>
                <a:prstClr val="black"/>
              </a:solidFill>
            </a:endParaRPr>
          </a:p>
          <a:p>
            <a:pPr lvl="1"/>
            <a:r>
              <a:rPr lang="en-US" sz="2133" b="1" dirty="0" smtClean="0">
                <a:solidFill>
                  <a:prstClr val="black"/>
                </a:solidFill>
              </a:rPr>
              <a:t>340 interventions reported on (2 per survey response)</a:t>
            </a:r>
          </a:p>
          <a:p>
            <a:pPr marL="457200" lvl="1" indent="0">
              <a:buNone/>
            </a:pPr>
            <a:endParaRPr lang="en-US" sz="2133" b="1" dirty="0" smtClean="0">
              <a:solidFill>
                <a:prstClr val="black"/>
              </a:solidFill>
            </a:endParaRPr>
          </a:p>
          <a:p>
            <a:r>
              <a:rPr lang="en-US" sz="2533" b="1" dirty="0" smtClean="0">
                <a:solidFill>
                  <a:prstClr val="black"/>
                </a:solidFill>
              </a:rPr>
              <a:t>Information on:</a:t>
            </a:r>
          </a:p>
          <a:p>
            <a:pPr lvl="1"/>
            <a:r>
              <a:rPr lang="en-US" sz="2133" b="1" dirty="0" smtClean="0">
                <a:solidFill>
                  <a:prstClr val="black"/>
                </a:solidFill>
              </a:rPr>
              <a:t>Interventions</a:t>
            </a:r>
          </a:p>
          <a:p>
            <a:pPr lvl="1"/>
            <a:r>
              <a:rPr lang="en-US" sz="2133" b="1" dirty="0">
                <a:solidFill>
                  <a:prstClr val="black"/>
                </a:solidFill>
              </a:rPr>
              <a:t>Status of efforts </a:t>
            </a:r>
            <a:endParaRPr lang="en-US" sz="2133" b="1" dirty="0" smtClean="0">
              <a:solidFill>
                <a:prstClr val="black"/>
              </a:solidFill>
            </a:endParaRPr>
          </a:p>
          <a:p>
            <a:pPr lvl="1"/>
            <a:r>
              <a:rPr lang="en-US" sz="2133" b="1" dirty="0" smtClean="0">
                <a:solidFill>
                  <a:prstClr val="black"/>
                </a:solidFill>
              </a:rPr>
              <a:t>Disparities being addressed</a:t>
            </a:r>
          </a:p>
          <a:p>
            <a:pPr lvl="1"/>
            <a:r>
              <a:rPr lang="en-US" sz="2133" b="1" dirty="0" smtClean="0">
                <a:solidFill>
                  <a:prstClr val="black"/>
                </a:solidFill>
              </a:rPr>
              <a:t>Partners participating</a:t>
            </a:r>
          </a:p>
          <a:p>
            <a:pPr lvl="1"/>
            <a:r>
              <a:rPr lang="en-US" sz="2133" b="1" dirty="0" smtClean="0">
                <a:solidFill>
                  <a:prstClr val="black"/>
                </a:solidFill>
              </a:rPr>
              <a:t>Partnerships organizations require help developing</a:t>
            </a:r>
          </a:p>
          <a:p>
            <a:pPr lvl="1"/>
            <a:r>
              <a:rPr lang="en-US" sz="2133" b="1" dirty="0" smtClean="0">
                <a:solidFill>
                  <a:prstClr val="black"/>
                </a:solidFill>
              </a:rPr>
              <a:t>Successes and challenges</a:t>
            </a:r>
          </a:p>
          <a:p>
            <a:pPr marL="457200" lvl="1" indent="0">
              <a:buNone/>
            </a:pPr>
            <a:endParaRPr lang="en-US" sz="2133" b="1" dirty="0" smtClean="0">
              <a:solidFill>
                <a:prstClr val="black"/>
              </a:solidFill>
            </a:endParaRPr>
          </a:p>
          <a:p>
            <a:r>
              <a:rPr lang="en-US" sz="2533" b="1" dirty="0" smtClean="0">
                <a:solidFill>
                  <a:prstClr val="black"/>
                </a:solidFill>
              </a:rPr>
              <a:t>Help Ad Hoc Committee Members take appropriate action </a:t>
            </a:r>
          </a:p>
          <a:p>
            <a:pPr marL="0" indent="0">
              <a:buNone/>
            </a:pPr>
            <a:endParaRPr lang="en-US" sz="2533" b="1" dirty="0">
              <a:solidFill>
                <a:prstClr val="black"/>
              </a:solidFill>
            </a:endParaRPr>
          </a:p>
          <a:p>
            <a:pPr lvl="1"/>
            <a:endParaRPr lang="en-US" sz="2133" b="1" dirty="0">
              <a:solidFill>
                <a:prstClr val="black"/>
              </a:solidFill>
            </a:endParaRPr>
          </a:p>
        </p:txBody>
      </p:sp>
    </p:spTree>
    <p:extLst>
      <p:ext uri="{BB962C8B-B14F-4D97-AF65-F5344CB8AC3E}">
        <p14:creationId xmlns:p14="http://schemas.microsoft.com/office/powerpoint/2010/main" val="844886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E933E7D-553C-4B1A-8C13-33F974C015D9}" type="slidenum">
              <a:rPr lang="en-US" smtClean="0"/>
              <a:t>5</a:t>
            </a:fld>
            <a:endParaRPr lang="en-US"/>
          </a:p>
        </p:txBody>
      </p:sp>
      <p:graphicFrame>
        <p:nvGraphicFramePr>
          <p:cNvPr id="3" name="Chart 2"/>
          <p:cNvGraphicFramePr>
            <a:graphicFrameLocks/>
          </p:cNvGraphicFramePr>
          <p:nvPr>
            <p:extLst>
              <p:ext uri="{D42A27DB-BD31-4B8C-83A1-F6EECF244321}">
                <p14:modId xmlns:p14="http://schemas.microsoft.com/office/powerpoint/2010/main" val="61310596"/>
              </p:ext>
            </p:extLst>
          </p:nvPr>
        </p:nvGraphicFramePr>
        <p:xfrm>
          <a:off x="0" y="1"/>
          <a:ext cx="12192000"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396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6</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978168285"/>
              </p:ext>
            </p:extLst>
          </p:nvPr>
        </p:nvGraphicFramePr>
        <p:xfrm>
          <a:off x="0" y="0"/>
          <a:ext cx="12191999"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9007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7</a:t>
            </a:fld>
            <a:endParaRPr lang="en-US"/>
          </a:p>
        </p:txBody>
      </p:sp>
      <p:graphicFrame>
        <p:nvGraphicFramePr>
          <p:cNvPr id="4" name="Chart 3"/>
          <p:cNvGraphicFramePr>
            <a:graphicFrameLocks/>
          </p:cNvGraphicFramePr>
          <p:nvPr>
            <p:extLst>
              <p:ext uri="{D42A27DB-BD31-4B8C-83A1-F6EECF244321}">
                <p14:modId xmlns:p14="http://schemas.microsoft.com/office/powerpoint/2010/main" val="4257500424"/>
              </p:ext>
            </p:extLst>
          </p:nvPr>
        </p:nvGraphicFramePr>
        <p:xfrm>
          <a:off x="0" y="0"/>
          <a:ext cx="12191999"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3069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8</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760921275"/>
              </p:ext>
            </p:extLst>
          </p:nvPr>
        </p:nvGraphicFramePr>
        <p:xfrm>
          <a:off x="1" y="0"/>
          <a:ext cx="12077204" cy="635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2360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933E7D-553C-4B1A-8C13-33F974C015D9}" type="slidenum">
              <a:rPr lang="en-US" smtClean="0"/>
              <a:t>9</a:t>
            </a:fld>
            <a:endParaRPr lang="en-US"/>
          </a:p>
        </p:txBody>
      </p:sp>
      <p:graphicFrame>
        <p:nvGraphicFramePr>
          <p:cNvPr id="4" name="Chart 3"/>
          <p:cNvGraphicFramePr>
            <a:graphicFrameLocks/>
          </p:cNvGraphicFramePr>
          <p:nvPr>
            <p:extLst>
              <p:ext uri="{D42A27DB-BD31-4B8C-83A1-F6EECF244321}">
                <p14:modId xmlns:p14="http://schemas.microsoft.com/office/powerpoint/2010/main" val="1871110281"/>
              </p:ext>
            </p:extLst>
          </p:nvPr>
        </p:nvGraphicFramePr>
        <p:xfrm>
          <a:off x="0" y="1"/>
          <a:ext cx="12191999" cy="63563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3502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5349</TotalTime>
  <Words>3227</Words>
  <Application>Microsoft Office PowerPoint</Application>
  <PresentationFormat>Widescreen</PresentationFormat>
  <Paragraphs>243</Paragraphs>
  <Slides>29</Slides>
  <Notes>29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29</vt:i4>
      </vt:variant>
    </vt:vector>
  </HeadingPairs>
  <TitlesOfParts>
    <vt:vector size="36" baseType="lpstr">
      <vt:lpstr>Arial</vt:lpstr>
      <vt:lpstr>Calibri</vt:lpstr>
      <vt:lpstr>Calibri Light</vt:lpstr>
      <vt:lpstr>Office Theme</vt:lpstr>
      <vt:lpstr>Cover Master</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What’s Next?</vt:lpstr>
      <vt:lpstr>Acknowledgements  NYAM for helping develop survey tool  NYSDOH Division of Chronic Disease for support  Office of Public Health Practice staff for data analysis</vt:lpstr>
      <vt:lpstr>Questions</vt:lpstr>
    </vt:vector>
  </TitlesOfParts>
  <Company>NYSDOH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Agenda Y1 survey</dc:title>
  <dc:creator>Fang, Bo (HEALTH)</dc:creator>
  <cp:lastModifiedBy>Colleen M. Leonard</cp:lastModifiedBy>
  <cp:revision>221</cp:revision>
  <cp:lastPrinted>2015-01-28T16:35:51Z</cp:lastPrinted>
  <dcterms:created xsi:type="dcterms:W3CDTF">2015-01-09T18:29:36Z</dcterms:created>
  <dcterms:modified xsi:type="dcterms:W3CDTF">2015-02-04T21:17:20Z</dcterms:modified>
</cp:coreProperties>
</file>