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47" r:id="rId2"/>
    <p:sldId id="768" r:id="rId3"/>
    <p:sldId id="750" r:id="rId4"/>
    <p:sldId id="756" r:id="rId5"/>
    <p:sldId id="769" r:id="rId6"/>
    <p:sldId id="757" r:id="rId7"/>
    <p:sldId id="762" r:id="rId8"/>
    <p:sldId id="773" r:id="rId9"/>
    <p:sldId id="755" r:id="rId10"/>
    <p:sldId id="775" r:id="rId11"/>
    <p:sldId id="774" r:id="rId12"/>
    <p:sldId id="770" r:id="rId13"/>
    <p:sldId id="765" r:id="rId14"/>
  </p:sldIdLst>
  <p:sldSz cx="8961438" cy="6721475"/>
  <p:notesSz cx="6858000" cy="92964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9">
          <p15:clr>
            <a:srgbClr val="A4A3A4"/>
          </p15:clr>
        </p15:guide>
        <p15:guide id="2" pos="5509">
          <p15:clr>
            <a:srgbClr val="A4A3A4"/>
          </p15:clr>
        </p15:guide>
        <p15:guide id="3" pos="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Nuzum" initials="DN" lastIdx="10" clrIdx="0"/>
  <p:cmAuthor id="1" name="Pawluk, Stefanie (HEALTH)" initials="PS(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D2533C"/>
    <a:srgbClr val="00CC00"/>
    <a:srgbClr val="D0D1D4"/>
    <a:srgbClr val="FF9933"/>
    <a:srgbClr val="DF8677"/>
    <a:srgbClr val="4AB800"/>
    <a:srgbClr val="FFFFCC"/>
    <a:srgbClr val="2090E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22" autoAdjust="0"/>
    <p:restoredTop sz="89260" autoAdjust="0"/>
  </p:normalViewPr>
  <p:slideViewPr>
    <p:cSldViewPr snapToGrid="0">
      <p:cViewPr varScale="1">
        <p:scale>
          <a:sx n="64" d="100"/>
          <a:sy n="64" d="100"/>
        </p:scale>
        <p:origin x="1620" y="48"/>
      </p:cViewPr>
      <p:guideLst>
        <p:guide orient="horz" pos="339"/>
        <p:guide pos="5509"/>
        <p:guide pos="78"/>
      </p:guideLst>
    </p:cSldViewPr>
  </p:slideViewPr>
  <p:outlineViewPr>
    <p:cViewPr>
      <p:scale>
        <a:sx n="33" d="100"/>
        <a:sy n="33" d="100"/>
      </p:scale>
      <p:origin x="0" y="-103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3408" y="-114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8BA054-4BC9-4083-9333-46167187B487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B287B4-3E34-4C49-BFFC-9EBAADD0E87E}">
      <dgm:prSet phldrT="[Text]" custT="1"/>
      <dgm:spPr>
        <a:solidFill>
          <a:schemeClr val="tx2">
            <a:lumMod val="75000"/>
          </a:schemeClr>
        </a:solidFill>
        <a:ln>
          <a:solidFill>
            <a:schemeClr val="tx2"/>
          </a:solidFill>
        </a:ln>
      </dgm:spPr>
      <dgm:t>
        <a:bodyPr/>
        <a:lstStyle/>
        <a:p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C9BC7E-2D7A-497C-94B1-F05D4678BC9C}" type="parTrans" cxnId="{B0D82E80-A9CB-4D07-ADDA-55C6FB961B23}">
      <dgm:prSet/>
      <dgm:spPr/>
      <dgm:t>
        <a:bodyPr/>
        <a:lstStyle/>
        <a:p>
          <a:endParaRPr lang="en-US"/>
        </a:p>
      </dgm:t>
    </dgm:pt>
    <dgm:pt modelId="{DFA3B21E-0AD0-4D29-9ED2-86BFCD818D06}" type="sibTrans" cxnId="{B0D82E80-A9CB-4D07-ADDA-55C6FB961B23}">
      <dgm:prSet/>
      <dgm:spPr/>
      <dgm:t>
        <a:bodyPr/>
        <a:lstStyle/>
        <a:p>
          <a:endParaRPr lang="en-US"/>
        </a:p>
      </dgm:t>
    </dgm:pt>
    <dgm:pt modelId="{13BADBA4-1810-4A79-ACE3-CA5AABA52151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sz="1400" b="1" dirty="0" smtClean="0"/>
            <a:t>Prevention Agenda</a:t>
          </a:r>
        </a:p>
        <a:p>
          <a:r>
            <a:rPr lang="en-US" sz="1400" b="1" dirty="0" smtClean="0"/>
            <a:t>(PA)</a:t>
          </a:r>
          <a:endParaRPr lang="en-US" sz="1400" b="1" dirty="0"/>
        </a:p>
      </dgm:t>
    </dgm:pt>
    <dgm:pt modelId="{905D5BF1-681A-481B-8C1B-52308FAA17E1}" type="parTrans" cxnId="{858124AC-C2D2-4659-9C7E-C7C3600EFECF}">
      <dgm:prSet/>
      <dgm:spPr/>
      <dgm:t>
        <a:bodyPr/>
        <a:lstStyle/>
        <a:p>
          <a:endParaRPr lang="en-US"/>
        </a:p>
      </dgm:t>
    </dgm:pt>
    <dgm:pt modelId="{28E41E0A-C54B-413B-A804-DE74DCC1A591}" type="sibTrans" cxnId="{858124AC-C2D2-4659-9C7E-C7C3600EFECF}">
      <dgm:prSet/>
      <dgm:spPr/>
      <dgm:t>
        <a:bodyPr/>
        <a:lstStyle/>
        <a:p>
          <a:endParaRPr lang="en-US"/>
        </a:p>
      </dgm:t>
    </dgm:pt>
    <dgm:pt modelId="{42AF724E-6D3F-4D82-8B31-699CA45B8C89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NYS Population by Health Care Coverage* (19.5M New Yorkers) </a:t>
          </a:r>
        </a:p>
      </dgm:t>
    </dgm:pt>
    <dgm:pt modelId="{BDCB3B45-93E3-484B-B58C-34C3675F9B88}" type="parTrans" cxnId="{A985CE34-AA00-413F-B935-657DEA92CD0B}">
      <dgm:prSet/>
      <dgm:spPr/>
      <dgm:t>
        <a:bodyPr/>
        <a:lstStyle/>
        <a:p>
          <a:endParaRPr lang="en-US"/>
        </a:p>
      </dgm:t>
    </dgm:pt>
    <dgm:pt modelId="{7F760EA0-8607-40D4-8ED6-338EDF9CA4B5}" type="sibTrans" cxnId="{A985CE34-AA00-413F-B935-657DEA92CD0B}">
      <dgm:prSet/>
      <dgm:spPr/>
      <dgm:t>
        <a:bodyPr/>
        <a:lstStyle/>
        <a:p>
          <a:endParaRPr lang="en-US"/>
        </a:p>
      </dgm:t>
    </dgm:pt>
    <dgm:pt modelId="{9AA4561F-F12A-4DB6-AD94-5B621FEACF0C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en-US" sz="1600" b="1" dirty="0" smtClean="0"/>
            <a:t>Employer and Other Private:  10.53M (54%)</a:t>
          </a:r>
        </a:p>
      </dgm:t>
    </dgm:pt>
    <dgm:pt modelId="{2BB7AC35-E55A-471A-A83C-8604C989CAE0}" type="parTrans" cxnId="{496E37A1-30B6-42A0-AA83-6C1EF97E3D48}">
      <dgm:prSet/>
      <dgm:spPr/>
      <dgm:t>
        <a:bodyPr/>
        <a:lstStyle/>
        <a:p>
          <a:endParaRPr lang="en-US"/>
        </a:p>
      </dgm:t>
    </dgm:pt>
    <dgm:pt modelId="{C265E8E3-C0C1-497B-B580-25934348B89F}" type="sibTrans" cxnId="{496E37A1-30B6-42A0-AA83-6C1EF97E3D48}">
      <dgm:prSet/>
      <dgm:spPr/>
      <dgm:t>
        <a:bodyPr/>
        <a:lstStyle/>
        <a:p>
          <a:endParaRPr lang="en-US"/>
        </a:p>
      </dgm:t>
    </dgm:pt>
    <dgm:pt modelId="{221FDE67-73DC-4926-B239-6E4A6EA24F69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en-US" sz="1400" b="1" dirty="0" smtClean="0"/>
            <a:t>Population Health Improvement Programs</a:t>
          </a:r>
        </a:p>
        <a:p>
          <a:pPr algn="ctr"/>
          <a:r>
            <a:rPr lang="en-US" sz="1400" b="1" dirty="0" smtClean="0"/>
            <a:t>(PHIP) </a:t>
          </a:r>
          <a:endParaRPr lang="en-US" sz="1400" dirty="0"/>
        </a:p>
      </dgm:t>
    </dgm:pt>
    <dgm:pt modelId="{B4B0C571-5F7F-404E-8D66-346B05FE77F7}" type="parTrans" cxnId="{F580CB05-1334-4C06-A0A3-CCA2C7D9EFB1}">
      <dgm:prSet/>
      <dgm:spPr/>
      <dgm:t>
        <a:bodyPr/>
        <a:lstStyle/>
        <a:p>
          <a:endParaRPr lang="en-US"/>
        </a:p>
      </dgm:t>
    </dgm:pt>
    <dgm:pt modelId="{B11A74DF-7DD8-47B2-8BF0-852DF3AFABE9}" type="sibTrans" cxnId="{F580CB05-1334-4C06-A0A3-CCA2C7D9EFB1}">
      <dgm:prSet/>
      <dgm:spPr/>
      <dgm:t>
        <a:bodyPr/>
        <a:lstStyle/>
        <a:p>
          <a:endParaRPr lang="en-US"/>
        </a:p>
      </dgm:t>
    </dgm:pt>
    <dgm:pt modelId="{DB0DCE8C-3CF2-40A2-8C68-F0C995B02AA8}">
      <dgm:prSet phldrT="[Text]" custT="1"/>
      <dgm:spPr>
        <a:solidFill>
          <a:schemeClr val="accent1"/>
        </a:solidFill>
      </dgm:spPr>
      <dgm:t>
        <a:bodyPr/>
        <a:lstStyle/>
        <a:p>
          <a:endParaRPr lang="en-US"/>
        </a:p>
      </dgm:t>
    </dgm:pt>
    <dgm:pt modelId="{52731795-2186-4A5F-81F9-BDD08B26A509}" type="parTrans" cxnId="{E49CA24D-A234-4C56-95B2-D0414364695A}">
      <dgm:prSet/>
      <dgm:spPr/>
      <dgm:t>
        <a:bodyPr/>
        <a:lstStyle/>
        <a:p>
          <a:endParaRPr lang="en-US"/>
        </a:p>
      </dgm:t>
    </dgm:pt>
    <dgm:pt modelId="{941539E1-8D01-46D5-B037-B21E793436D3}" type="sibTrans" cxnId="{E49CA24D-A234-4C56-95B2-D0414364695A}">
      <dgm:prSet/>
      <dgm:spPr/>
      <dgm:t>
        <a:bodyPr/>
        <a:lstStyle/>
        <a:p>
          <a:endParaRPr lang="en-US"/>
        </a:p>
      </dgm:t>
    </dgm:pt>
    <dgm:pt modelId="{BCF7CFE2-2DF0-4F13-A08C-E5FB3F240695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endParaRPr lang="en-US"/>
        </a:p>
      </dgm:t>
    </dgm:pt>
    <dgm:pt modelId="{4FE0FF50-4DAC-4064-B626-5AD725DA4966}" type="parTrans" cxnId="{A02AC2CD-4503-46AF-8383-0DC26450C3E2}">
      <dgm:prSet/>
      <dgm:spPr/>
      <dgm:t>
        <a:bodyPr/>
        <a:lstStyle/>
        <a:p>
          <a:endParaRPr lang="en-US"/>
        </a:p>
      </dgm:t>
    </dgm:pt>
    <dgm:pt modelId="{8F5193CE-4E15-4856-AF90-D298DDCDFFC6}" type="sibTrans" cxnId="{A02AC2CD-4503-46AF-8383-0DC26450C3E2}">
      <dgm:prSet/>
      <dgm:spPr/>
      <dgm:t>
        <a:bodyPr/>
        <a:lstStyle/>
        <a:p>
          <a:endParaRPr lang="en-US"/>
        </a:p>
      </dgm:t>
    </dgm:pt>
    <dgm:pt modelId="{7DA4AF0D-9258-4CAB-A671-2C774DF5ECFF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algn="ctr"/>
          <a:r>
            <a:rPr lang="en-US" sz="1400" b="1" dirty="0" smtClean="0"/>
            <a:t>NY State of Health</a:t>
          </a:r>
        </a:p>
        <a:p>
          <a:pPr algn="ctr"/>
          <a:r>
            <a:rPr lang="en-US" sz="1400" b="1" dirty="0" smtClean="0"/>
            <a:t>960K (525K Medicaid</a:t>
          </a:r>
          <a:r>
            <a:rPr lang="en-US" sz="1600" b="1" dirty="0" smtClean="0"/>
            <a:t>)</a:t>
          </a:r>
        </a:p>
      </dgm:t>
    </dgm:pt>
    <dgm:pt modelId="{AAE0D1F7-A970-4A27-B1E7-7F2DC658713B}" type="parTrans" cxnId="{627F304A-D128-430D-803D-EB3F6FF005AE}">
      <dgm:prSet/>
      <dgm:spPr/>
      <dgm:t>
        <a:bodyPr/>
        <a:lstStyle/>
        <a:p>
          <a:endParaRPr lang="en-US"/>
        </a:p>
      </dgm:t>
    </dgm:pt>
    <dgm:pt modelId="{6FB1B73C-F1C2-47FC-AEA7-55CB857C3F04}" type="sibTrans" cxnId="{627F304A-D128-430D-803D-EB3F6FF005AE}">
      <dgm:prSet/>
      <dgm:spPr/>
      <dgm:t>
        <a:bodyPr/>
        <a:lstStyle/>
        <a:p>
          <a:endParaRPr lang="en-US"/>
        </a:p>
      </dgm:t>
    </dgm:pt>
    <dgm:pt modelId="{64F3F2DB-CE87-417B-99C4-814CA71BE0C0}" type="pres">
      <dgm:prSet presAssocID="{2C8BA054-4BC9-4083-9333-46167187B487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64D73EE-7385-4FCC-AD7E-8290C08E8533}" type="pres">
      <dgm:prSet presAssocID="{2C8BA054-4BC9-4083-9333-46167187B487}" presName="outerBox" presStyleCnt="0"/>
      <dgm:spPr/>
    </dgm:pt>
    <dgm:pt modelId="{3B39E11F-A54D-4D31-AF59-750D9EF94419}" type="pres">
      <dgm:prSet presAssocID="{2C8BA054-4BC9-4083-9333-46167187B487}" presName="outerBoxParent" presStyleLbl="node1" presStyleIdx="0" presStyleCnt="3" custLinFactNeighborX="943"/>
      <dgm:spPr/>
      <dgm:t>
        <a:bodyPr/>
        <a:lstStyle/>
        <a:p>
          <a:endParaRPr lang="en-US"/>
        </a:p>
      </dgm:t>
    </dgm:pt>
    <dgm:pt modelId="{F67F489A-F7DF-44E1-BCF6-11E4FAC6CF7C}" type="pres">
      <dgm:prSet presAssocID="{2C8BA054-4BC9-4083-9333-46167187B487}" presName="outerBoxChildren" presStyleCnt="0"/>
      <dgm:spPr/>
    </dgm:pt>
    <dgm:pt modelId="{E24D9EA7-DF37-4E97-8BFD-D7CB83C4CD3B}" type="pres">
      <dgm:prSet presAssocID="{13BADBA4-1810-4A79-ACE3-CA5AABA52151}" presName="oChild" presStyleLbl="fgAcc1" presStyleIdx="0" presStyleCnt="3" custScaleX="183637" custScaleY="28846" custLinFactNeighborX="37170" custLinFactNeighborY="-18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5FF559-BE19-47EC-8090-1679EB9BBDEA}" type="pres">
      <dgm:prSet presAssocID="{2C8BA054-4BC9-4083-9333-46167187B487}" presName="middleBox" presStyleCnt="0"/>
      <dgm:spPr/>
    </dgm:pt>
    <dgm:pt modelId="{9F420EC9-4E43-421E-B41B-207C9C5F9480}" type="pres">
      <dgm:prSet presAssocID="{2C8BA054-4BC9-4083-9333-46167187B487}" presName="middleBoxParent" presStyleLbl="node1" presStyleIdx="1" presStyleCnt="3" custScaleX="87351" custScaleY="94261" custLinFactNeighborX="6964" custLinFactNeighborY="716"/>
      <dgm:spPr/>
      <dgm:t>
        <a:bodyPr/>
        <a:lstStyle/>
        <a:p>
          <a:endParaRPr lang="en-US"/>
        </a:p>
      </dgm:t>
    </dgm:pt>
    <dgm:pt modelId="{EECF181C-74A9-4A62-A3FC-87925573EE94}" type="pres">
      <dgm:prSet presAssocID="{2C8BA054-4BC9-4083-9333-46167187B487}" presName="middleBoxChildren" presStyleCnt="0"/>
      <dgm:spPr/>
    </dgm:pt>
    <dgm:pt modelId="{B1F126C2-4683-4C2D-85B6-BD66937D4ECE}" type="pres">
      <dgm:prSet presAssocID="{9AA4561F-F12A-4DB6-AD94-5B621FEACF0C}" presName="mChild" presStyleLbl="fgAcc1" presStyleIdx="1" presStyleCnt="3" custScaleX="225406" custScaleY="259044" custLinFactX="21255" custLinFactY="-123779" custLinFactNeighborX="100000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E9B9D-DC94-4C45-BCF5-5E9886779A06}" type="pres">
      <dgm:prSet presAssocID="{C265E8E3-C0C1-497B-B580-25934348B89F}" presName="middleSibTrans" presStyleCnt="0"/>
      <dgm:spPr/>
    </dgm:pt>
    <dgm:pt modelId="{F580095F-18F9-4D95-8F93-9F1148B103DE}" type="pres">
      <dgm:prSet presAssocID="{221FDE67-73DC-4926-B239-6E4A6EA24F69}" presName="mChild" presStyleLbl="fgAcc1" presStyleIdx="2" presStyleCnt="3" custScaleX="164528" custScaleY="362966" custLinFactY="-294367" custLinFactNeighborX="-90968" custLinFactNeighborY="-3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04418E-4322-4582-91CE-E773A99D82E4}" type="pres">
      <dgm:prSet presAssocID="{2C8BA054-4BC9-4083-9333-46167187B487}" presName="centerBox" presStyleCnt="0"/>
      <dgm:spPr/>
    </dgm:pt>
    <dgm:pt modelId="{278B4E83-3EE3-46DF-8F22-150ED74E5CFC}" type="pres">
      <dgm:prSet presAssocID="{2C8BA054-4BC9-4083-9333-46167187B487}" presName="centerBoxParent" presStyleLbl="node1" presStyleIdx="2" presStyleCnt="3" custScaleX="48230" custScaleY="31279" custLinFactNeighborX="31033" custLinFactNeighborY="-27965"/>
      <dgm:spPr/>
      <dgm:t>
        <a:bodyPr/>
        <a:lstStyle/>
        <a:p>
          <a:endParaRPr lang="en-US"/>
        </a:p>
      </dgm:t>
    </dgm:pt>
  </dgm:ptLst>
  <dgm:cxnLst>
    <dgm:cxn modelId="{5FFB6807-4B9C-47B1-9FB1-2E1840450725}" type="presOf" srcId="{BFB287B4-3E34-4C49-BFFC-9EBAADD0E87E}" destId="{3B39E11F-A54D-4D31-AF59-750D9EF94419}" srcOrd="0" destOrd="0" presId="urn:microsoft.com/office/officeart/2005/8/layout/target2"/>
    <dgm:cxn modelId="{F580CB05-1334-4C06-A0A3-CCA2C7D9EFB1}" srcId="{42AF724E-6D3F-4D82-8B31-699CA45B8C89}" destId="{221FDE67-73DC-4926-B239-6E4A6EA24F69}" srcOrd="1" destOrd="0" parTransId="{B4B0C571-5F7F-404E-8D66-346B05FE77F7}" sibTransId="{B11A74DF-7DD8-47B2-8BF0-852DF3AFABE9}"/>
    <dgm:cxn modelId="{627F304A-D128-430D-803D-EB3F6FF005AE}" srcId="{2C8BA054-4BC9-4083-9333-46167187B487}" destId="{7DA4AF0D-9258-4CAB-A671-2C774DF5ECFF}" srcOrd="2" destOrd="0" parTransId="{AAE0D1F7-A970-4A27-B1E7-7F2DC658713B}" sibTransId="{6FB1B73C-F1C2-47FC-AEA7-55CB857C3F04}"/>
    <dgm:cxn modelId="{B9D9ECE5-A33E-47D5-A5ED-AFB1846BDA51}" type="presOf" srcId="{7DA4AF0D-9258-4CAB-A671-2C774DF5ECFF}" destId="{278B4E83-3EE3-46DF-8F22-150ED74E5CFC}" srcOrd="0" destOrd="0" presId="urn:microsoft.com/office/officeart/2005/8/layout/target2"/>
    <dgm:cxn modelId="{4B2168FE-C0D5-4495-A6CB-47259C0EC52D}" type="presOf" srcId="{2C8BA054-4BC9-4083-9333-46167187B487}" destId="{64F3F2DB-CE87-417B-99C4-814CA71BE0C0}" srcOrd="0" destOrd="0" presId="urn:microsoft.com/office/officeart/2005/8/layout/target2"/>
    <dgm:cxn modelId="{D956A056-277A-40E8-B59A-8E1B6B5FDF5D}" type="presOf" srcId="{221FDE67-73DC-4926-B239-6E4A6EA24F69}" destId="{F580095F-18F9-4D95-8F93-9F1148B103DE}" srcOrd="0" destOrd="0" presId="urn:microsoft.com/office/officeart/2005/8/layout/target2"/>
    <dgm:cxn modelId="{B0D82E80-A9CB-4D07-ADDA-55C6FB961B23}" srcId="{2C8BA054-4BC9-4083-9333-46167187B487}" destId="{BFB287B4-3E34-4C49-BFFC-9EBAADD0E87E}" srcOrd="0" destOrd="0" parTransId="{DDC9BC7E-2D7A-497C-94B1-F05D4678BC9C}" sibTransId="{DFA3B21E-0AD0-4D29-9ED2-86BFCD818D06}"/>
    <dgm:cxn modelId="{E49CA24D-A234-4C56-95B2-D0414364695A}" srcId="{2C8BA054-4BC9-4083-9333-46167187B487}" destId="{DB0DCE8C-3CF2-40A2-8C68-F0C995B02AA8}" srcOrd="3" destOrd="0" parTransId="{52731795-2186-4A5F-81F9-BDD08B26A509}" sibTransId="{941539E1-8D01-46D5-B037-B21E793436D3}"/>
    <dgm:cxn modelId="{3625070E-7771-4231-BEC5-BE5886557159}" type="presOf" srcId="{13BADBA4-1810-4A79-ACE3-CA5AABA52151}" destId="{E24D9EA7-DF37-4E97-8BFD-D7CB83C4CD3B}" srcOrd="0" destOrd="0" presId="urn:microsoft.com/office/officeart/2005/8/layout/target2"/>
    <dgm:cxn modelId="{A985CE34-AA00-413F-B935-657DEA92CD0B}" srcId="{2C8BA054-4BC9-4083-9333-46167187B487}" destId="{42AF724E-6D3F-4D82-8B31-699CA45B8C89}" srcOrd="1" destOrd="0" parTransId="{BDCB3B45-93E3-484B-B58C-34C3675F9B88}" sibTransId="{7F760EA0-8607-40D4-8ED6-338EDF9CA4B5}"/>
    <dgm:cxn modelId="{858124AC-C2D2-4659-9C7E-C7C3600EFECF}" srcId="{BFB287B4-3E34-4C49-BFFC-9EBAADD0E87E}" destId="{13BADBA4-1810-4A79-ACE3-CA5AABA52151}" srcOrd="0" destOrd="0" parTransId="{905D5BF1-681A-481B-8C1B-52308FAA17E1}" sibTransId="{28E41E0A-C54B-413B-A804-DE74DCC1A591}"/>
    <dgm:cxn modelId="{2331C21C-9C51-449D-9311-38C85AB1B7CA}" type="presOf" srcId="{9AA4561F-F12A-4DB6-AD94-5B621FEACF0C}" destId="{B1F126C2-4683-4C2D-85B6-BD66937D4ECE}" srcOrd="0" destOrd="0" presId="urn:microsoft.com/office/officeart/2005/8/layout/target2"/>
    <dgm:cxn modelId="{F761AA9A-22FD-452B-A993-35626D047E45}" type="presOf" srcId="{42AF724E-6D3F-4D82-8B31-699CA45B8C89}" destId="{9F420EC9-4E43-421E-B41B-207C9C5F9480}" srcOrd="0" destOrd="0" presId="urn:microsoft.com/office/officeart/2005/8/layout/target2"/>
    <dgm:cxn modelId="{496E37A1-30B6-42A0-AA83-6C1EF97E3D48}" srcId="{42AF724E-6D3F-4D82-8B31-699CA45B8C89}" destId="{9AA4561F-F12A-4DB6-AD94-5B621FEACF0C}" srcOrd="0" destOrd="0" parTransId="{2BB7AC35-E55A-471A-A83C-8604C989CAE0}" sibTransId="{C265E8E3-C0C1-497B-B580-25934348B89F}"/>
    <dgm:cxn modelId="{A02AC2CD-4503-46AF-8383-0DC26450C3E2}" srcId="{DB0DCE8C-3CF2-40A2-8C68-F0C995B02AA8}" destId="{BCF7CFE2-2DF0-4F13-A08C-E5FB3F240695}" srcOrd="0" destOrd="0" parTransId="{4FE0FF50-4DAC-4064-B626-5AD725DA4966}" sibTransId="{8F5193CE-4E15-4856-AF90-D298DDCDFFC6}"/>
    <dgm:cxn modelId="{568DDBEE-C8C3-4E15-9A7E-DE5BCB8173C5}" type="presParOf" srcId="{64F3F2DB-CE87-417B-99C4-814CA71BE0C0}" destId="{564D73EE-7385-4FCC-AD7E-8290C08E8533}" srcOrd="0" destOrd="0" presId="urn:microsoft.com/office/officeart/2005/8/layout/target2"/>
    <dgm:cxn modelId="{0A458AAE-367A-41FB-9086-92023D76DDD0}" type="presParOf" srcId="{564D73EE-7385-4FCC-AD7E-8290C08E8533}" destId="{3B39E11F-A54D-4D31-AF59-750D9EF94419}" srcOrd="0" destOrd="0" presId="urn:microsoft.com/office/officeart/2005/8/layout/target2"/>
    <dgm:cxn modelId="{F041F341-7E55-4B10-AA25-E5D52EEE2124}" type="presParOf" srcId="{564D73EE-7385-4FCC-AD7E-8290C08E8533}" destId="{F67F489A-F7DF-44E1-BCF6-11E4FAC6CF7C}" srcOrd="1" destOrd="0" presId="urn:microsoft.com/office/officeart/2005/8/layout/target2"/>
    <dgm:cxn modelId="{835F8A43-446A-4F9F-9FA0-AE2D4641BE02}" type="presParOf" srcId="{F67F489A-F7DF-44E1-BCF6-11E4FAC6CF7C}" destId="{E24D9EA7-DF37-4E97-8BFD-D7CB83C4CD3B}" srcOrd="0" destOrd="0" presId="urn:microsoft.com/office/officeart/2005/8/layout/target2"/>
    <dgm:cxn modelId="{5AC3AAF0-8150-4CE2-8648-00B77204F61C}" type="presParOf" srcId="{64F3F2DB-CE87-417B-99C4-814CA71BE0C0}" destId="{975FF559-BE19-47EC-8090-1679EB9BBDEA}" srcOrd="1" destOrd="0" presId="urn:microsoft.com/office/officeart/2005/8/layout/target2"/>
    <dgm:cxn modelId="{5AA989A7-0B7E-42CF-A0C4-88B5FC249DDC}" type="presParOf" srcId="{975FF559-BE19-47EC-8090-1679EB9BBDEA}" destId="{9F420EC9-4E43-421E-B41B-207C9C5F9480}" srcOrd="0" destOrd="0" presId="urn:microsoft.com/office/officeart/2005/8/layout/target2"/>
    <dgm:cxn modelId="{3D44F1E1-7D75-46C3-989E-FD00E0724549}" type="presParOf" srcId="{975FF559-BE19-47EC-8090-1679EB9BBDEA}" destId="{EECF181C-74A9-4A62-A3FC-87925573EE94}" srcOrd="1" destOrd="0" presId="urn:microsoft.com/office/officeart/2005/8/layout/target2"/>
    <dgm:cxn modelId="{3DCE7B87-9310-46E6-A368-9C1A9E0A8B11}" type="presParOf" srcId="{EECF181C-74A9-4A62-A3FC-87925573EE94}" destId="{B1F126C2-4683-4C2D-85B6-BD66937D4ECE}" srcOrd="0" destOrd="0" presId="urn:microsoft.com/office/officeart/2005/8/layout/target2"/>
    <dgm:cxn modelId="{6523F529-672B-4FE9-AC25-57824F8F71C3}" type="presParOf" srcId="{EECF181C-74A9-4A62-A3FC-87925573EE94}" destId="{21BE9B9D-DC94-4C45-BCF5-5E9886779A06}" srcOrd="1" destOrd="0" presId="urn:microsoft.com/office/officeart/2005/8/layout/target2"/>
    <dgm:cxn modelId="{53C53962-76CC-42A8-B13D-62B8E0BA0298}" type="presParOf" srcId="{EECF181C-74A9-4A62-A3FC-87925573EE94}" destId="{F580095F-18F9-4D95-8F93-9F1148B103DE}" srcOrd="2" destOrd="0" presId="urn:microsoft.com/office/officeart/2005/8/layout/target2"/>
    <dgm:cxn modelId="{ED37D7AF-BE1C-46F3-A253-C436C6E5813D}" type="presParOf" srcId="{64F3F2DB-CE87-417B-99C4-814CA71BE0C0}" destId="{4504418E-4322-4582-91CE-E773A99D82E4}" srcOrd="2" destOrd="0" presId="urn:microsoft.com/office/officeart/2005/8/layout/target2"/>
    <dgm:cxn modelId="{8E63619F-793A-480D-A031-9C4A19CFB411}" type="presParOf" srcId="{4504418E-4322-4582-91CE-E773A99D82E4}" destId="{278B4E83-3EE3-46DF-8F22-150ED74E5CFC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15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4850" y="581025"/>
            <a:ext cx="5453063" cy="40909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55359" y="4995327"/>
            <a:ext cx="5844154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120220" y="8928492"/>
            <a:ext cx="544056" cy="184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3C3A632B-FBDE-46D4-BF6F-6D14421E63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664213" y="95899"/>
            <a:ext cx="64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25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8226" indent="-287779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51117" indent="-230224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11564" indent="-230224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72011" indent="-230224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32458" indent="-23022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92906" indent="-23022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53353" indent="-23022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913798" indent="-23022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C82D0B-2745-43F5-A242-79DE1EE6F40C}" type="slidenum">
              <a:rPr lang="en-US" sz="1200"/>
              <a:pPr eaLnBrk="1" hangingPunct="1"/>
              <a:t>1</a:t>
            </a:fld>
            <a:endParaRPr lang="en-US" sz="1200" dirty="0"/>
          </a:p>
        </p:txBody>
      </p:sp>
      <p:sp>
        <p:nvSpPr>
          <p:cNvPr id="9219" name="Rectangle 9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55361" y="4995333"/>
            <a:ext cx="5844153" cy="246221"/>
          </a:xfrm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4139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55359" y="4995328"/>
            <a:ext cx="5844154" cy="246221"/>
          </a:xfrm>
        </p:spPr>
        <p:txBody>
          <a:bodyPr/>
          <a:lstStyle/>
          <a:p>
            <a:r>
              <a:rPr lang="en-US" dirty="0" smtClean="0"/>
              <a:t>Added animation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94EDC-C792-43AA-855F-280B265B463E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632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55359" y="4995327"/>
            <a:ext cx="5844154" cy="24622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701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55359" y="4995327"/>
            <a:ext cx="5844154" cy="24622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525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79505" y="5159109"/>
            <a:ext cx="6098247" cy="25429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94EDC-C792-43AA-855F-280B265B463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58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gi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7501874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02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 userDrawn="1"/>
        </p:nvSpPr>
        <p:spPr>
          <a:xfrm>
            <a:off x="-1" y="5337799"/>
            <a:ext cx="8958263" cy="651648"/>
          </a:xfrm>
          <a:prstGeom prst="rect">
            <a:avLst/>
          </a:prstGeom>
          <a:solidFill>
            <a:srgbClr val="DCDCDC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16" name="Picture 11"/>
          <p:cNvPicPr>
            <a:picLocks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94" y="5027912"/>
            <a:ext cx="5759072" cy="127142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 descr="http://etc.usf.edu/clipart/57900/57952/57952_ny_seal_md.gif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50" y="851287"/>
            <a:ext cx="4046538" cy="405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>
            <a:spLocks/>
          </p:cNvSpPr>
          <p:nvPr/>
        </p:nvSpPr>
        <p:spPr>
          <a:xfrm>
            <a:off x="2457450" y="851287"/>
            <a:ext cx="4046538" cy="4059224"/>
          </a:xfrm>
          <a:prstGeom prst="rect">
            <a:avLst/>
          </a:prstGeom>
          <a:solidFill>
            <a:schemeClr val="bg1">
              <a:alpha val="9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doc id"/>
          <p:cNvSpPr txBox="1">
            <a:spLocks noChangeArrowheads="1"/>
          </p:cNvSpPr>
          <p:nvPr userDrawn="1"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baseline="0" noProof="0" dirty="0" smtClean="0">
              <a:latin typeface="+mn-lt"/>
            </a:endParaRPr>
          </a:p>
        </p:txBody>
      </p:sp>
      <p:grpSp>
        <p:nvGrpSpPr>
          <p:cNvPr id="8" name="McK Title Elements" hidden="1"/>
          <p:cNvGrpSpPr>
            <a:grpSpLocks/>
          </p:cNvGrpSpPr>
          <p:nvPr userDrawn="1"/>
        </p:nvGrpSpPr>
        <p:grpSpPr bwMode="auto">
          <a:xfrm>
            <a:off x="2640013" y="4338639"/>
            <a:ext cx="5121275" cy="2252663"/>
            <a:chOff x="1663" y="3190"/>
            <a:chExt cx="3226" cy="1419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90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baseline="0" noProof="0" dirty="0" smtClean="0">
                  <a:latin typeface="+mn-lt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359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baseline="0" noProof="0" dirty="0" smtClean="0">
                  <a:latin typeface="+mn-lt"/>
                </a:rPr>
                <a:t>Date</a:t>
              </a:r>
            </a:p>
          </p:txBody>
        </p:sp>
        <p:sp>
          <p:nvSpPr>
            <p:cNvPr id="11" name="McK Disclaimer"/>
            <p:cNvSpPr>
              <a:spLocks noChangeArrowheads="1"/>
            </p:cNvSpPr>
            <p:nvPr/>
          </p:nvSpPr>
          <p:spPr bwMode="auto">
            <a:xfrm>
              <a:off x="1663" y="4455"/>
              <a:ext cx="322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04863" eaLnBrk="0" hangingPunct="0"/>
              <a:r>
                <a:rPr lang="en-US" sz="800" baseline="0" noProof="0" dirty="0">
                  <a:latin typeface="+mn-lt"/>
                </a:rPr>
                <a:t>CONFIDENTIAL AND PROPRIETARY</a:t>
              </a:r>
            </a:p>
            <a:p>
              <a:pPr defTabSz="804863" eaLnBrk="0" hangingPunct="0"/>
              <a:r>
                <a:rPr lang="en-US" sz="800" baseline="0" noProof="0" dirty="0">
                  <a:latin typeface="+mn-lt"/>
                </a:rPr>
                <a:t>Any use of this material without specific permission of McKinsey &amp; Company is strictly prohibited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 userDrawn="1">
            <p:ph type="ctrTitle"/>
          </p:nvPr>
        </p:nvSpPr>
        <p:spPr>
          <a:xfrm>
            <a:off x="2640013" y="213360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 baseline="0"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2640013" y="3374619"/>
            <a:ext cx="4935537" cy="215444"/>
          </a:xfrm>
        </p:spPr>
        <p:txBody>
          <a:bodyPr>
            <a:spAutoFit/>
          </a:bodyPr>
          <a:lstStyle>
            <a:lvl1pPr>
              <a:defRPr sz="1400" baseline="0"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780319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/>
            <a:fld id="{42C328C1-A84F-4A39-A664-DBA00541A8C6}" type="slidenum">
              <a:rPr lang="en-US" smtClean="0"/>
              <a:pPr lvl="0"/>
              <a:t>‹#›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165" y="86877"/>
            <a:ext cx="896937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6393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BottomBar"/>
          <p:cNvSpPr>
            <a:spLocks noChangeArrowheads="1"/>
          </p:cNvSpPr>
          <p:nvPr userDrawn="1"/>
        </p:nvSpPr>
        <p:spPr bwMode="auto">
          <a:xfrm>
            <a:off x="0" y="6300789"/>
            <a:ext cx="8961438" cy="422275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sz="1350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7" name="SlideLogoSeparator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8419113" y="6403976"/>
            <a:ext cx="40076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671442"/>
            <a:r>
              <a:rPr lang="en-US" sz="900" dirty="0">
                <a:solidFill>
                  <a:srgbClr val="292934"/>
                </a:solidFill>
                <a:latin typeface="Arial"/>
              </a:rPr>
              <a:t>|</a:t>
            </a:r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277" y="6351086"/>
            <a:ext cx="1480321" cy="32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166" y="86877"/>
            <a:ext cx="896937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z="1000" smtClean="0">
                <a:solidFill>
                  <a:srgbClr val="292934"/>
                </a:solidFill>
              </a:rPr>
              <a:pPr/>
              <a:t>‹#›</a:t>
            </a:fld>
            <a:endParaRPr lang="en-US" sz="750" dirty="0">
              <a:solidFill>
                <a:srgbClr val="292934"/>
              </a:solidFill>
            </a:endParaRPr>
          </a:p>
        </p:txBody>
      </p:sp>
      <p:sp>
        <p:nvSpPr>
          <p:cNvPr id="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64" y="230188"/>
            <a:ext cx="861853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623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165" y="86877"/>
            <a:ext cx="896937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292934"/>
                </a:solidFill>
              </a:rPr>
              <a:pPr/>
              <a:t>‹#›</a:t>
            </a:fld>
            <a:endParaRPr lang="en-US" dirty="0">
              <a:solidFill>
                <a:srgbClr val="292934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63" y="230188"/>
            <a:ext cx="861853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4655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212910"/>
            <a:ext cx="8961438" cy="49603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doc id"/>
          <p:cNvSpPr>
            <a:spLocks noChangeArrowheads="1"/>
          </p:cNvSpPr>
          <p:nvPr userDrawn="1"/>
        </p:nvSpPr>
        <p:spPr bwMode="auto">
          <a:xfrm>
            <a:off x="8081963" y="36513"/>
            <a:ext cx="657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895350"/>
            <a:endParaRPr lang="en-US" sz="800" baseline="0" noProof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6" name="Rectangle 286"/>
          <p:cNvSpPr>
            <a:spLocks noGrp="1" noChangeArrowheads="1"/>
          </p:cNvSpPr>
          <p:nvPr>
            <p:ph idx="1"/>
          </p:nvPr>
        </p:nvSpPr>
        <p:spPr bwMode="auto">
          <a:xfrm>
            <a:off x="1452563" y="1951038"/>
            <a:ext cx="43021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Text</a:t>
            </a:r>
            <a:endParaRPr lang="en-US" noProof="0" dirty="0" smtClean="0"/>
          </a:p>
        </p:txBody>
      </p:sp>
      <p:sp>
        <p:nvSpPr>
          <p:cNvPr id="7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63" y="230188"/>
            <a:ext cx="861853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" name="SlideLogoSeparator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8419112" y="6403975"/>
            <a:ext cx="40076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895350"/>
            <a:r>
              <a:rPr lang="en-US" sz="1200" baseline="0" noProof="0" dirty="0">
                <a:latin typeface="+mn-lt"/>
                <a:ea typeface="+mn-ea"/>
              </a:rPr>
              <a:t>|</a:t>
            </a:r>
          </a:p>
        </p:txBody>
      </p:sp>
      <p:sp>
        <p:nvSpPr>
          <p:cNvPr id="9" name="SlideBottomBar"/>
          <p:cNvSpPr>
            <a:spLocks noChangeArrowheads="1"/>
          </p:cNvSpPr>
          <p:nvPr userDrawn="1"/>
        </p:nvSpPr>
        <p:spPr bwMode="auto">
          <a:xfrm>
            <a:off x="0" y="6300788"/>
            <a:ext cx="8961438" cy="422275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baseline="0" noProof="0" dirty="0">
              <a:latin typeface="+mn-lt"/>
              <a:ea typeface="+mn-ea"/>
            </a:endParaRPr>
          </a:p>
        </p:txBody>
      </p:sp>
      <p:sp>
        <p:nvSpPr>
          <p:cNvPr id="10" name="SlideLogoSeparator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8419112" y="6403975"/>
            <a:ext cx="40076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895350"/>
            <a:r>
              <a:rPr lang="en-US" sz="1200" baseline="0" noProof="0" dirty="0">
                <a:latin typeface="+mn-lt"/>
                <a:ea typeface="+mn-ea"/>
              </a:rPr>
              <a:t>|</a:t>
            </a:r>
          </a:p>
        </p:txBody>
      </p:sp>
      <p:pic>
        <p:nvPicPr>
          <p:cNvPr id="11" name="Picture 11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276" y="6351085"/>
            <a:ext cx="1480321" cy="32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165" y="86877"/>
            <a:ext cx="896937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292934"/>
                </a:solidFill>
              </a:rPr>
              <a:pPr/>
              <a:t>‹#›</a:t>
            </a:fld>
            <a:endParaRPr lang="en-US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9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48072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74016782-67B8-4EF8-BADE-C3CDEADF5C7D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61825" y="6229812"/>
            <a:ext cx="2837789" cy="35785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22364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167D3F58-AD56-475C-87DA-DB0D5D6E6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6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304705210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12" name="think-cell Slide" r:id="rId11" imgW="270" imgH="270" progId="TCLayout.ActiveDocument.1">
                  <p:embed/>
                </p:oleObj>
              </mc:Choice>
              <mc:Fallback>
                <p:oleObj name="think-cell Slide" r:id="rId11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SlideBottomBar"/>
          <p:cNvSpPr>
            <a:spLocks noChangeArrowheads="1"/>
          </p:cNvSpPr>
          <p:nvPr/>
        </p:nvSpPr>
        <p:spPr bwMode="auto">
          <a:xfrm>
            <a:off x="0" y="6300788"/>
            <a:ext cx="8961438" cy="422275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baseline="0" noProof="0" dirty="0">
              <a:latin typeface="+mn-lt"/>
              <a:ea typeface="+mn-ea"/>
            </a:endParaRPr>
          </a:p>
        </p:txBody>
      </p:sp>
      <p:sp>
        <p:nvSpPr>
          <p:cNvPr id="1033" name="doc id"/>
          <p:cNvSpPr>
            <a:spLocks noChangeArrowheads="1"/>
          </p:cNvSpPr>
          <p:nvPr/>
        </p:nvSpPr>
        <p:spPr bwMode="auto">
          <a:xfrm>
            <a:off x="8081963" y="36513"/>
            <a:ext cx="657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895350"/>
            <a:endParaRPr lang="en-US" sz="800" baseline="0" noProof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Text</a:t>
            </a:r>
            <a:endParaRPr lang="en-US" noProof="0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63" y="230188"/>
            <a:ext cx="861853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aseline="0" noProof="0" dirty="0">
                <a:solidFill>
                  <a:srgbClr val="808080"/>
                </a:solidFill>
                <a:latin typeface="+mn-lt"/>
                <a:ea typeface="+mj-ea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531813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baseline="0" noProof="0" dirty="0" smtClean="0">
                <a:solidFill>
                  <a:srgbClr val="808080"/>
                </a:solidFill>
                <a:latin typeface="+mn-lt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baseline="0" noProof="0" dirty="0" smtClean="0">
                  <a:latin typeface="+mn-lt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</a:pPr>
              <a:r>
                <a:rPr lang="en-US" sz="1000" baseline="0" noProof="0" dirty="0">
                  <a:solidFill>
                    <a:schemeClr val="tx1"/>
                  </a:solidFill>
                  <a:latin typeface="+mn-lt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b="1" baseline="0" noProof="0" dirty="0">
                  <a:latin typeface="+mn-lt"/>
                  <a:ea typeface="+mn-ea"/>
                </a:rPr>
                <a:t>Title</a:t>
              </a:r>
            </a:p>
            <a:p>
              <a:r>
                <a:rPr lang="en-US" baseline="0" noProof="0" dirty="0">
                  <a:solidFill>
                    <a:srgbClr val="808080"/>
                  </a:solidFill>
                  <a:latin typeface="+mn-lt"/>
                  <a:ea typeface="+mn-ea"/>
                </a:rPr>
                <a:t>Unit of measure</a:t>
              </a:r>
            </a:p>
          </p:txBody>
        </p:sp>
      </p:grpSp>
      <p:sp>
        <p:nvSpPr>
          <p:cNvPr id="21" name="SlideLogoSeparator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419112" y="6403975"/>
            <a:ext cx="40076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895350"/>
            <a:r>
              <a:rPr lang="en-US" sz="1200" baseline="0" noProof="0" dirty="0">
                <a:latin typeface="+mn-lt"/>
                <a:ea typeface="+mn-ea"/>
              </a:rPr>
              <a:t>|</a:t>
            </a:r>
          </a:p>
        </p:txBody>
      </p:sp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276" y="6351085"/>
            <a:ext cx="1480321" cy="32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165" y="86877"/>
            <a:ext cx="896937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/>
            <a:fld id="{42C328C1-A84F-4A39-A664-DBA00541A8C6}" type="slidenum">
              <a:rPr lang="en-US" smtClean="0"/>
              <a:pPr lvl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6" r:id="rId3"/>
    <p:sldLayoutId id="2147483667" r:id="rId4"/>
    <p:sldLayoutId id="2147483669" r:id="rId5"/>
    <p:sldLayoutId id="2147483670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269875" algn="l"/>
        </a:tabLst>
        <a:defRPr sz="1900" b="1" baseline="0">
          <a:solidFill>
            <a:schemeClr val="tx2"/>
          </a:solidFill>
          <a:latin typeface="+mj-lt"/>
          <a:ea typeface="Arial Unicode MS" pitchFamily="34" charset="-128"/>
          <a:cs typeface="Arial Unicode MS" pitchFamily="34" charset="-128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.ny.gov/technology/innovation_plan_initiativ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hyperlink" Target="mailto:sim@health.ny.gov" TargetMode="External"/><Relationship Id="rId4" Type="http://schemas.openxmlformats.org/officeDocument/2006/relationships/hyperlink" Target="http://innovation.cms.gov/initiatives/state-innovation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.ny.gov/technology/innovation_plan_initiative/docs/ny_state_health_innovation_plan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10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7"/>
          <p:cNvSpPr>
            <a:spLocks noChangeArrowheads="1"/>
          </p:cNvSpPr>
          <p:nvPr/>
        </p:nvSpPr>
        <p:spPr bwMode="gray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0" name="Rectangle 54"/>
          <p:cNvSpPr>
            <a:spLocks noGrp="1" noChangeArrowheads="1"/>
          </p:cNvSpPr>
          <p:nvPr>
            <p:ph type="ctrTitle"/>
          </p:nvPr>
        </p:nvSpPr>
        <p:spPr bwMode="gray">
          <a:xfrm>
            <a:off x="1676673" y="1611099"/>
            <a:ext cx="5652595" cy="3077766"/>
          </a:xfrm>
        </p:spPr>
        <p:txBody>
          <a:bodyPr/>
          <a:lstStyle/>
          <a:p>
            <a:r>
              <a:rPr lang="en-US" b="1" dirty="0" smtClean="0"/>
              <a:t>NYS Health Innovation Plan and SIM Testing </a:t>
            </a:r>
            <a:r>
              <a:rPr lang="en-US" b="1" dirty="0"/>
              <a:t>Grant</a:t>
            </a:r>
            <a:br>
              <a:rPr lang="en-US" b="1" dirty="0"/>
            </a:br>
            <a:r>
              <a:rPr lang="en-US" b="1" dirty="0" smtClean="0"/>
              <a:t>    	</a:t>
            </a:r>
            <a:r>
              <a:rPr lang="en-US" sz="2400" b="1" dirty="0" smtClean="0"/>
              <a:t>Ad </a:t>
            </a:r>
            <a:r>
              <a:rPr lang="en-US" sz="2400" b="1" dirty="0"/>
              <a:t>Hoc Committee to Lead </a:t>
            </a:r>
            <a:r>
              <a:rPr lang="en-US" sz="2400" b="1" dirty="0" smtClean="0"/>
              <a:t>the			Prevention </a:t>
            </a:r>
            <a:r>
              <a:rPr lang="en-US" sz="2400" b="1" dirty="0"/>
              <a:t>Agenda</a:t>
            </a:r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January 29, 2015</a:t>
            </a:r>
            <a:br>
              <a:rPr lang="en-US" sz="1600" dirty="0" smtClean="0">
                <a:solidFill>
                  <a:srgbClr val="000000"/>
                </a:solidFill>
              </a:rPr>
            </a:br>
            <a:endParaRPr lang="en-US" sz="1600" b="1" dirty="0" smtClean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453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097443"/>
              </p:ext>
            </p:extLst>
          </p:nvPr>
        </p:nvGraphicFramePr>
        <p:xfrm>
          <a:off x="466368" y="969486"/>
          <a:ext cx="8065294" cy="51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647"/>
                <a:gridCol w="4032647"/>
              </a:tblGrid>
              <a:tr h="37339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</a:rPr>
                        <a:t>Shared</a:t>
                      </a:r>
                      <a:r>
                        <a:rPr lang="en-US" sz="1600" baseline="0" dirty="0" smtClean="0">
                          <a:effectLst/>
                        </a:rPr>
                        <a:t> Goals - All Initiatives</a:t>
                      </a:r>
                      <a:endParaRPr lang="en-US" sz="1600" dirty="0">
                        <a:effectLst/>
                      </a:endParaRPr>
                    </a:p>
                  </a:txBody>
                  <a:tcPr marL="89614" marR="89614" marT="44807" marB="44807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3393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chemeClr val="tx1"/>
                          </a:solidFill>
                        </a:rPr>
                        <a:t>Population Health Improvement </a:t>
                      </a:r>
                    </a:p>
                  </a:txBody>
                  <a:tcPr marL="89614" marR="89614" marT="44807" marB="44807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smtClean="0">
                          <a:solidFill>
                            <a:schemeClr val="tx1"/>
                          </a:solidFill>
                        </a:rPr>
                        <a:t>Health Care Delivery System Transformation</a:t>
                      </a:r>
                    </a:p>
                  </a:txBody>
                  <a:tcPr marL="89614" marR="89614" marT="44807" marB="44807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90369"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C00000"/>
                        </a:buClr>
                        <a:buSzPct val="120000"/>
                        <a:buFont typeface="Wingdings" panose="05000000000000000000" pitchFamily="2" charset="2"/>
                        <a:buChar char="§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Make New York State the healthiest state in the nation</a:t>
                      </a:r>
                    </a:p>
                    <a:p>
                      <a:pPr marL="171450" indent="-171450">
                        <a:buClr>
                          <a:srgbClr val="C00000"/>
                        </a:buClr>
                        <a:buSzPct val="120000"/>
                        <a:buFont typeface="Wingdings" panose="05000000000000000000" pitchFamily="2" charset="2"/>
                        <a:buChar char="§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Increase access to care  for all</a:t>
                      </a:r>
                    </a:p>
                    <a:p>
                      <a:pPr marL="171450" indent="-171450">
                        <a:buClr>
                          <a:srgbClr val="C00000"/>
                        </a:buClr>
                        <a:buSzPct val="120000"/>
                        <a:buFont typeface="Wingdings" panose="05000000000000000000" pitchFamily="2" charset="2"/>
                        <a:buChar char="§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Improve health status in Prevention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Agenda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priority areas</a:t>
                      </a:r>
                    </a:p>
                    <a:p>
                      <a:pPr marL="171450" indent="-171450">
                        <a:buClr>
                          <a:srgbClr val="C00000"/>
                        </a:buClr>
                        <a:buSzPct val="120000"/>
                        <a:buFont typeface="Wingdings" panose="05000000000000000000" pitchFamily="2" charset="2"/>
                        <a:buChar char="§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Reduce health disparities for racial, ethnic, disability, socioeconomic and other groups who experience them</a:t>
                      </a:r>
                    </a:p>
                    <a:p>
                      <a:pPr marL="171450" indent="-171450">
                        <a:buClr>
                          <a:srgbClr val="C00000"/>
                        </a:buClr>
                        <a:buSzPct val="120000"/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 smtClean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Achieve or maintain top-quartile performance among states for adoption of best practices and outcomes in disease prevention and health improvement within five years;</a:t>
                      </a:r>
                    </a:p>
                    <a:p>
                      <a:pPr marL="171450" indent="-171450">
                        <a:buClr>
                          <a:srgbClr val="C00000"/>
                        </a:buClr>
                        <a:buSzPct val="120000"/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 smtClean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Achieve high standards for quality and consumer experience; </a:t>
                      </a:r>
                    </a:p>
                  </a:txBody>
                  <a:tcPr marL="89614" marR="89614" marT="44807" marB="4480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C00000"/>
                        </a:buClr>
                        <a:buSzPct val="120000"/>
                        <a:buFont typeface="Wingdings" panose="05000000000000000000" pitchFamily="2" charset="2"/>
                        <a:buChar char="§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Assure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all New Yorkers access to p</a:t>
                      </a:r>
                      <a:r>
                        <a:rPr lang="en-US" sz="1400" dirty="0" smtClean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rimary care with a systematic focus on population health and integrated behavioral healthcare;</a:t>
                      </a:r>
                    </a:p>
                    <a:p>
                      <a:pPr marL="171450" indent="-171450">
                        <a:buClr>
                          <a:srgbClr val="C00000"/>
                        </a:buClr>
                        <a:buSzPct val="120000"/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 smtClean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Evolve</a:t>
                      </a:r>
                      <a:r>
                        <a:rPr lang="en-US" sz="1400" baseline="0" dirty="0" smtClean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payment methodologies to promote </a:t>
                      </a:r>
                      <a:r>
                        <a:rPr lang="en-US" sz="1400" dirty="0" smtClean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value-based financial arrangements that align and incent</a:t>
                      </a:r>
                      <a:r>
                        <a:rPr lang="en-US" sz="1400" baseline="0" dirty="0" smtClean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desired outcomes</a:t>
                      </a:r>
                      <a:endParaRPr lang="en-US" sz="1400" dirty="0" smtClean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buClr>
                          <a:srgbClr val="C00000"/>
                        </a:buClr>
                        <a:buSzPct val="120000"/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 smtClean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Assure</a:t>
                      </a:r>
                      <a:r>
                        <a:rPr lang="en-US" sz="1400" baseline="0" dirty="0" smtClean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</a:t>
                      </a:r>
                      <a:r>
                        <a:rPr lang="en-US" sz="1400" dirty="0" smtClean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onsumer engagement in, and ability to make more informed choices about their care, supported by increased cost and quality transparency.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Generate savings by reducing unnecessary care, shifting care to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dirty="0" smtClean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appropriate settings, reducing avoidable hospital admissions and readmissions and curbing increases in unit prices for health care products and services that are not tied to quality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Promote a common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set of metrics to drive value (cost and quality)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Invest in health information technology </a:t>
                      </a:r>
                    </a:p>
                    <a:p>
                      <a:pPr marL="171450" indent="-171450">
                        <a:buClr>
                          <a:srgbClr val="C00000"/>
                        </a:buClr>
                        <a:buSzPct val="120000"/>
                        <a:buFont typeface="Wingdings" panose="05000000000000000000" pitchFamily="2" charset="2"/>
                        <a:buChar char="§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Evolve the health care workforce</a:t>
                      </a:r>
                    </a:p>
                  </a:txBody>
                  <a:tcPr marL="89614" marR="89614" marT="44807" marB="4480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001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28261626"/>
              </p:ext>
            </p:extLst>
          </p:nvPr>
        </p:nvGraphicFramePr>
        <p:xfrm>
          <a:off x="12965" y="732643"/>
          <a:ext cx="8056615" cy="5391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34993" y="86312"/>
            <a:ext cx="6237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920000"/>
                </a:solidFill>
              </a:rPr>
              <a:t>Health Initiatives in New York State </a:t>
            </a:r>
            <a:endParaRPr lang="en-US" sz="1800" b="1" dirty="0" smtClean="0">
              <a:solidFill>
                <a:srgbClr val="920000"/>
              </a:solidFill>
            </a:endParaRPr>
          </a:p>
          <a:p>
            <a:pPr algn="ctr"/>
            <a:r>
              <a:rPr lang="en-US" sz="1800" b="1" dirty="0" smtClean="0">
                <a:solidFill>
                  <a:srgbClr val="920000"/>
                </a:solidFill>
              </a:rPr>
              <a:t>to </a:t>
            </a:r>
            <a:r>
              <a:rPr lang="en-US" sz="1800" b="1" dirty="0">
                <a:solidFill>
                  <a:srgbClr val="920000"/>
                </a:solidFill>
              </a:rPr>
              <a:t>Achieve the Triple </a:t>
            </a:r>
            <a:r>
              <a:rPr lang="en-US" sz="1800" b="1" dirty="0" smtClean="0">
                <a:solidFill>
                  <a:srgbClr val="920000"/>
                </a:solidFill>
              </a:rPr>
              <a:t>Aim by Population</a:t>
            </a:r>
            <a:endParaRPr lang="en-US" sz="1800" b="1" dirty="0">
              <a:solidFill>
                <a:srgbClr val="92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72108" y="815415"/>
            <a:ext cx="3739872" cy="10705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568" b="1" dirty="0">
                <a:solidFill>
                  <a:schemeClr val="tx1"/>
                </a:solidFill>
              </a:rPr>
              <a:t>State Health Innovation Plan</a:t>
            </a:r>
          </a:p>
          <a:p>
            <a:pPr lvl="0" algn="ctr"/>
            <a:r>
              <a:rPr lang="en-US" sz="1568" b="1" dirty="0">
                <a:solidFill>
                  <a:schemeClr val="tx1"/>
                </a:solidFill>
              </a:rPr>
              <a:t>(SHIP)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740361" y="2790732"/>
            <a:ext cx="2016323" cy="6382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68" b="1" dirty="0"/>
              <a:t>NYS Employees:  1.2M</a:t>
            </a:r>
            <a:endParaRPr lang="en-US" sz="1568" dirty="0"/>
          </a:p>
        </p:txBody>
      </p:sp>
      <p:sp>
        <p:nvSpPr>
          <p:cNvPr id="8" name="Rounded Rectangle 7"/>
          <p:cNvSpPr/>
          <p:nvPr/>
        </p:nvSpPr>
        <p:spPr>
          <a:xfrm>
            <a:off x="2530614" y="4698854"/>
            <a:ext cx="2795766" cy="50939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68" b="1" dirty="0">
                <a:solidFill>
                  <a:schemeClr val="tx1"/>
                </a:solidFill>
              </a:rPr>
              <a:t>Medicare:  </a:t>
            </a:r>
            <a:r>
              <a:rPr lang="en-US" sz="1568" b="1" dirty="0" smtClean="0">
                <a:solidFill>
                  <a:schemeClr val="tx1"/>
                </a:solidFill>
              </a:rPr>
              <a:t>2.92M </a:t>
            </a:r>
            <a:r>
              <a:rPr lang="en-US" sz="1568" b="1" dirty="0">
                <a:solidFill>
                  <a:schemeClr val="tx1"/>
                </a:solidFill>
              </a:rPr>
              <a:t>(15%)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849549" y="843074"/>
            <a:ext cx="2351352" cy="10428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89614" tIns="44807" rIns="89614" bIns="44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68" b="1" dirty="0" smtClean="0"/>
              <a:t>Delivery System Reform Incentive Program (DSRIP)</a:t>
            </a:r>
            <a:endParaRPr lang="en-US" sz="1568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523080" y="3943350"/>
            <a:ext cx="2803300" cy="6319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89614" tIns="44807" rIns="89614" bIns="44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 smtClean="0"/>
              <a:t>Medicaid and other Public:  4.29M </a:t>
            </a:r>
            <a:r>
              <a:rPr lang="en-US" b="1" dirty="0"/>
              <a:t>(</a:t>
            </a:r>
            <a:r>
              <a:rPr lang="en-US" b="1" dirty="0" smtClean="0"/>
              <a:t>22%) </a:t>
            </a:r>
            <a:endParaRPr lang="en-US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5959065" y="4698854"/>
            <a:ext cx="1717609" cy="74678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89614" tIns="44807" rIns="89614" bIns="44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68" b="1" dirty="0"/>
              <a:t>Uninsured:  </a:t>
            </a:r>
            <a:r>
              <a:rPr lang="en-US" sz="1568" b="1" dirty="0" smtClean="0"/>
              <a:t>1.75M (9</a:t>
            </a:r>
            <a:r>
              <a:rPr lang="en-US" sz="1568" b="1" dirty="0"/>
              <a:t>%)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045501" y="6347883"/>
            <a:ext cx="5824934" cy="2987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614" tIns="44807" rIns="89614" bIns="44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68" dirty="0"/>
              <a:t>**http://kff.org/other/state-indicator/total-population/#</a:t>
            </a:r>
          </a:p>
        </p:txBody>
      </p:sp>
    </p:spTree>
    <p:extLst>
      <p:ext uri="{BB962C8B-B14F-4D97-AF65-F5344CB8AC3E}">
        <p14:creationId xmlns:p14="http://schemas.microsoft.com/office/powerpoint/2010/main" val="400512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2" y="209432"/>
            <a:ext cx="8618537" cy="369332"/>
          </a:xfrm>
        </p:spPr>
        <p:txBody>
          <a:bodyPr/>
          <a:lstStyle/>
          <a:p>
            <a:r>
              <a:rPr lang="en-US" sz="2400" dirty="0" smtClean="0"/>
              <a:t>SHIP/SIM the Prevention Agenda and PHIPS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19063" y="817017"/>
            <a:ext cx="8618537" cy="583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600"/>
              </a:spcBef>
              <a:spcAft>
                <a:spcPts val="0"/>
              </a:spcAft>
            </a:pPr>
            <a:r>
              <a:rPr lang="en-US" sz="1800" i="1" u="sng" dirty="0" smtClean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Examples of Key Points of Intersection and Support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u="sng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Access to Care Without Disparity</a:t>
            </a:r>
            <a:r>
              <a:rPr lang="en-US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Provide health disparities data to community partners to promote evaluation and best practices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Provide training to reduce health disparities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endParaRPr lang="en-US" sz="1400" dirty="0" smtClean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u="sng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Integrated Care:</a:t>
            </a:r>
            <a:r>
              <a:rPr lang="en-US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Research regional interests and concerns, gather data and develop strategies to promote and support APC adoption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endParaRPr lang="en-US" sz="1400" dirty="0" smtClean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u="sng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Workforce:</a:t>
            </a:r>
            <a:r>
              <a:rPr lang="en-US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Provide data and analytics to inform a regional workforce strategy to advance integrated care delivery and APC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endParaRPr lang="en-US" sz="1400" dirty="0" smtClean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u="sng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Health Information Technology</a:t>
            </a:r>
            <a:r>
              <a:rPr lang="en-US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  Facilitate and support training and assistance for practices including health information technology integration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endParaRPr lang="en-US" sz="1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u="sng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Population Health:  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Collect, analyze and utilize data to identify regional needs, measure health system performance, support innovative strategies and monitor community health status;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Conduct regional consumer assessment of care delivery (primary care and behavioral health) and develop recommendations as necessary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Strengthen clinical-community linkages to promote key prevention agenda priorities.</a:t>
            </a:r>
          </a:p>
          <a:p>
            <a:pPr marL="342900" marR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endParaRPr lang="en-US" sz="1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49753" y="6272873"/>
            <a:ext cx="685851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)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91141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3038" y="1164893"/>
            <a:ext cx="8788400" cy="3322141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r>
              <a:rPr lang="en-US" sz="2000" b="1" dirty="0" smtClean="0"/>
              <a:t>SHIP and SIM Materials including SIM application, updates, and more:</a:t>
            </a:r>
          </a:p>
          <a:p>
            <a:r>
              <a:rPr lang="en-US" sz="1800" dirty="0" smtClean="0">
                <a:hlinkClick r:id="rId3"/>
              </a:rPr>
              <a:t>https</a:t>
            </a:r>
            <a:r>
              <a:rPr lang="en-US" sz="1800" dirty="0">
                <a:hlinkClick r:id="rId3"/>
              </a:rPr>
              <a:t>://www.health.ny.gov/technology/innovation_plan_initiative</a:t>
            </a:r>
            <a:r>
              <a:rPr lang="en-US" sz="1800" dirty="0" smtClean="0">
                <a:hlinkClick r:id="rId3"/>
              </a:rPr>
              <a:t>/</a:t>
            </a:r>
            <a:endParaRPr lang="en-US" sz="1800" dirty="0">
              <a:solidFill>
                <a:schemeClr val="tx2"/>
              </a:solidFill>
            </a:endParaRPr>
          </a:p>
          <a:p>
            <a:endParaRPr lang="en-US" sz="2000" b="1" dirty="0" smtClean="0"/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b="1" dirty="0" smtClean="0"/>
              <a:t>CMMI’s State Innovation Models Program:</a:t>
            </a:r>
          </a:p>
          <a:p>
            <a:r>
              <a:rPr lang="en-US" sz="1800" dirty="0">
                <a:solidFill>
                  <a:schemeClr val="tx2"/>
                </a:solidFill>
                <a:hlinkClick r:id="rId4"/>
              </a:rPr>
              <a:t>http://innovation.cms.gov/initiatives/state-innovations</a:t>
            </a:r>
            <a:r>
              <a:rPr lang="en-US" sz="1800" dirty="0" smtClean="0">
                <a:solidFill>
                  <a:schemeClr val="tx2"/>
                </a:solidFill>
                <a:hlinkClick r:id="rId4"/>
              </a:rPr>
              <a:t>/</a:t>
            </a:r>
            <a:endParaRPr lang="en-US" sz="1800" dirty="0" smtClean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b="1" dirty="0"/>
              <a:t>Contact us:  </a:t>
            </a:r>
            <a:endParaRPr lang="en-US" sz="20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The </a:t>
            </a:r>
            <a:r>
              <a:rPr lang="en-US" sz="1800" dirty="0">
                <a:solidFill>
                  <a:schemeClr val="tx2"/>
                </a:solidFill>
              </a:rPr>
              <a:t>SHIP </a:t>
            </a:r>
            <a:r>
              <a:rPr lang="en-US" sz="1800" dirty="0" smtClean="0">
                <a:solidFill>
                  <a:schemeClr val="tx2"/>
                </a:solidFill>
              </a:rPr>
              <a:t>Team – </a:t>
            </a:r>
            <a:r>
              <a:rPr lang="en-US" sz="1800" dirty="0" smtClean="0">
                <a:solidFill>
                  <a:schemeClr val="tx2"/>
                </a:solidFill>
                <a:hlinkClick r:id="rId5"/>
              </a:rPr>
              <a:t>sim@health.ny.gov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Register for our newsletter by sending an email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4266" y="171983"/>
            <a:ext cx="8065294" cy="521374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SHIP &amp; SIM Resources</a:t>
            </a:r>
            <a:endParaRPr lang="en-US" sz="2800" b="1" dirty="0">
              <a:solidFill>
                <a:schemeClr val="tx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9180" y="2069471"/>
            <a:ext cx="2589608" cy="3662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21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49" y="2247675"/>
            <a:ext cx="8618537" cy="430887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What is the SHIP?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206149" y="2917429"/>
            <a:ext cx="86185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sz="1900" b="1" baseline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2800" b="0" kern="0" dirty="0" smtClean="0"/>
              <a:t>STATE HEALTH INNOVATION PLAN</a:t>
            </a:r>
            <a:endParaRPr lang="en-US" sz="2800" b="0" kern="0" dirty="0"/>
          </a:p>
        </p:txBody>
      </p:sp>
    </p:spTree>
    <p:extLst>
      <p:ext uri="{BB962C8B-B14F-4D97-AF65-F5344CB8AC3E}">
        <p14:creationId xmlns:p14="http://schemas.microsoft.com/office/powerpoint/2010/main" val="416129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ct 2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120378" y="840333"/>
          <a:ext cx="119055" cy="119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11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378" y="840333"/>
                        <a:ext cx="119055" cy="1190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1" b="6081"/>
          <a:stretch/>
        </p:blipFill>
        <p:spPr>
          <a:xfrm>
            <a:off x="0" y="0"/>
            <a:ext cx="8961438" cy="6246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99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2" y="209432"/>
            <a:ext cx="8618537" cy="369332"/>
          </a:xfrm>
        </p:spPr>
        <p:txBody>
          <a:bodyPr/>
          <a:lstStyle/>
          <a:p>
            <a:r>
              <a:rPr lang="en-US" sz="2400" dirty="0" smtClean="0"/>
              <a:t>SHIP Objectives and Goals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19063" y="919887"/>
            <a:ext cx="8618537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600"/>
              </a:spcBef>
              <a:spcAft>
                <a:spcPts val="0"/>
              </a:spcAft>
            </a:pPr>
            <a:r>
              <a:rPr lang="en-US" sz="1800" i="1" u="sng" dirty="0" smtClean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Three Core Objectives within 5 Years: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80% 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of the state’s population will receive primary care within an APC setting, with a systematic focus on population health and integrated behavioral healthcare;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80% 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of the care will be paid for under a value-based financial arrangement; </a:t>
            </a:r>
            <a:r>
              <a:rPr lang="en-US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and,</a:t>
            </a:r>
            <a:endParaRPr lang="en-US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Consumers 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will be more engaged in, and able to make more informed choices about their own care, supported by increased cost and quality </a:t>
            </a:r>
            <a:r>
              <a:rPr lang="en-US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transparency.</a:t>
            </a:r>
          </a:p>
          <a:p>
            <a:pPr marL="342900" marR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spcBef>
                <a:spcPts val="600"/>
              </a:spcBef>
              <a:spcAft>
                <a:spcPts val="0"/>
              </a:spcAft>
            </a:pPr>
            <a:r>
              <a:rPr lang="en-US" sz="1800" i="1" u="sng" dirty="0" smtClean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We </a:t>
            </a:r>
            <a:r>
              <a:rPr lang="en-US" sz="1800" i="1" u="sng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aspire to:</a:t>
            </a:r>
          </a:p>
          <a:p>
            <a:pPr marL="342900" marR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Achieve 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or maintain top-quartile performance among states for adoption </a:t>
            </a:r>
            <a:r>
              <a:rPr lang="en-US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of best 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practices and outcomes in disease prevention and health </a:t>
            </a:r>
            <a:r>
              <a:rPr lang="en-US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improvement within 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five years;</a:t>
            </a:r>
          </a:p>
          <a:p>
            <a:pPr marL="342900" marR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chieve 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high standards for quality and consumer </a:t>
            </a:r>
            <a:r>
              <a:rPr lang="en-US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experience; </a:t>
            </a:r>
            <a:endParaRPr lang="en-US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Generate savings 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by reducing </a:t>
            </a:r>
            <a:r>
              <a:rPr lang="en-US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unnecessary care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shifting care to appropriate settings, </a:t>
            </a:r>
            <a:r>
              <a:rPr lang="en-US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reducing avoidable hospital admissions and readmissions and 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curbing increases in </a:t>
            </a:r>
            <a:r>
              <a:rPr lang="en-US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unit prices 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for health care products and services that are not tied to </a:t>
            </a:r>
            <a:r>
              <a:rPr lang="en-US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quality, within 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five years. </a:t>
            </a:r>
            <a:endParaRPr lang="en-US" dirty="0" smtClean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49753" y="6272873"/>
            <a:ext cx="685851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smtClean="0"/>
              <a:t>For more information, visit the below webpage to view the SHIP: </a:t>
            </a:r>
            <a:r>
              <a:rPr lang="en-US" sz="1100" dirty="0" smtClean="0"/>
              <a:t>(</a:t>
            </a:r>
            <a:r>
              <a:rPr lang="en-US" sz="1100" dirty="0">
                <a:hlinkClick r:id="rId2"/>
              </a:rPr>
              <a:t>https://</a:t>
            </a:r>
            <a:r>
              <a:rPr lang="en-US" sz="1100" dirty="0" smtClean="0">
                <a:hlinkClick r:id="rId2"/>
              </a:rPr>
              <a:t>www.health.ny.gov/technology/innovation_plan_initiative/docs/ny_state_health_innovation_plan.pdf</a:t>
            </a:r>
            <a:r>
              <a:rPr lang="en-US" sz="1100" dirty="0"/>
              <a:t>)</a:t>
            </a:r>
            <a:r>
              <a:rPr lang="en-US" sz="1100" dirty="0" smtClean="0"/>
              <a:t>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2818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49" y="2247675"/>
            <a:ext cx="8618537" cy="430887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What is SIM?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206149" y="2917429"/>
            <a:ext cx="86185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sz="1900" b="1" baseline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2800" b="0" kern="0" dirty="0" smtClean="0"/>
              <a:t>STATE INNOVATION MODELS TESTING GRANT</a:t>
            </a:r>
            <a:endParaRPr lang="en-US" sz="2800" b="0" kern="0" dirty="0"/>
          </a:p>
        </p:txBody>
      </p:sp>
    </p:spTree>
    <p:extLst>
      <p:ext uri="{BB962C8B-B14F-4D97-AF65-F5344CB8AC3E}">
        <p14:creationId xmlns:p14="http://schemas.microsoft.com/office/powerpoint/2010/main" val="425936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47768"/>
            <a:ext cx="8065294" cy="459819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r>
              <a:rPr lang="en-US" sz="2400" b="1" dirty="0" smtClean="0">
                <a:solidFill>
                  <a:srgbClr val="D2533C"/>
                </a:solidFill>
              </a:rPr>
              <a:t>SIM Grant Application</a:t>
            </a:r>
            <a:endParaRPr lang="en-US" sz="2400" b="1" dirty="0">
              <a:solidFill>
                <a:srgbClr val="D2533C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943725" y="6313488"/>
            <a:ext cx="2017713" cy="357187"/>
          </a:xfrm>
          <a:prstGeom prst="rect">
            <a:avLst/>
          </a:prstGeom>
        </p:spPr>
        <p:txBody>
          <a:bodyPr/>
          <a:lstStyle/>
          <a:p>
            <a:fld id="{B5CB55A6-F78F-48EB-BB67-C25CEB7789C0}" type="slidenum">
              <a:rPr lang="en-US" smtClean="0">
                <a:solidFill>
                  <a:srgbClr val="292934"/>
                </a:solidFill>
              </a:rPr>
              <a:pPr/>
              <a:t>6</a:t>
            </a:fld>
            <a:endParaRPr lang="en-US" dirty="0">
              <a:solidFill>
                <a:srgbClr val="29293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949" y="849201"/>
            <a:ext cx="8314006" cy="574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Over the next 48 months, </a:t>
            </a:r>
            <a:r>
              <a:rPr lang="en-US" dirty="0" smtClean="0"/>
              <a:t>NYS will </a:t>
            </a:r>
            <a:r>
              <a:rPr lang="en-US" dirty="0"/>
              <a:t>receive ~</a:t>
            </a:r>
            <a:r>
              <a:rPr lang="en-US" dirty="0" smtClean="0"/>
              <a:t>$99.9 </a:t>
            </a:r>
            <a:r>
              <a:rPr lang="en-US" dirty="0"/>
              <a:t>million to implement and test </a:t>
            </a:r>
            <a:r>
              <a:rPr lang="en-US" dirty="0" smtClean="0"/>
              <a:t>the SHIP.</a:t>
            </a:r>
            <a:endParaRPr lang="en-US" dirty="0"/>
          </a:p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u="sng" dirty="0"/>
              <a:t>New York will </a:t>
            </a:r>
            <a:r>
              <a:rPr lang="en-US" u="sng" dirty="0" smtClean="0"/>
              <a:t>promote </a:t>
            </a:r>
            <a:r>
              <a:rPr lang="en-US" u="sng" dirty="0"/>
              <a:t>a tiered </a:t>
            </a:r>
            <a:r>
              <a:rPr lang="en-US" b="1" i="1" u="sng" dirty="0"/>
              <a:t>Advanced Primary Care</a:t>
            </a:r>
            <a:r>
              <a:rPr lang="en-US" u="sng" dirty="0"/>
              <a:t> (APC) </a:t>
            </a:r>
            <a:r>
              <a:rPr lang="en-US" u="sng" dirty="0" smtClean="0"/>
              <a:t>model. </a:t>
            </a:r>
            <a:r>
              <a:rPr lang="en-US" u="sng" dirty="0"/>
              <a:t>This model </a:t>
            </a:r>
            <a:r>
              <a:rPr lang="en-US" u="sng" dirty="0" smtClean="0"/>
              <a:t>includes </a:t>
            </a:r>
            <a:r>
              <a:rPr lang="en-US" u="sng" dirty="0"/>
              <a:t>behavioral and population </a:t>
            </a:r>
            <a:r>
              <a:rPr lang="en-US" u="sng" dirty="0" smtClean="0"/>
              <a:t>health integration, coupled with an appropriately trained workforce </a:t>
            </a:r>
            <a:r>
              <a:rPr lang="en-US" u="sng" dirty="0"/>
              <a:t>and engaged consumers, with supportive payment and common metrics.</a:t>
            </a:r>
            <a:r>
              <a:rPr lang="en-US" dirty="0"/>
              <a:t> The state will: </a:t>
            </a:r>
            <a:endParaRPr lang="en-US" dirty="0" smtClean="0"/>
          </a:p>
          <a:p>
            <a:pPr lvl="0"/>
            <a:endParaRPr lang="en-US" dirty="0"/>
          </a:p>
          <a:p>
            <a:pPr marL="342900" indent="-342900">
              <a:buClr>
                <a:schemeClr val="tx2"/>
              </a:buClr>
              <a:buFont typeface="+mj-lt"/>
              <a:buAutoNum type="arabicParenR"/>
            </a:pPr>
            <a:r>
              <a:rPr lang="en-US" dirty="0" smtClean="0"/>
              <a:t>institute </a:t>
            </a:r>
            <a:r>
              <a:rPr lang="en-US" dirty="0"/>
              <a:t>a state-wide program of regionally-based primary care practice transformation </a:t>
            </a:r>
            <a:r>
              <a:rPr lang="en-US" dirty="0" smtClean="0"/>
              <a:t>activities to </a:t>
            </a:r>
            <a:r>
              <a:rPr lang="en-US" dirty="0"/>
              <a:t>help practices across New York </a:t>
            </a:r>
            <a:r>
              <a:rPr lang="en-US" dirty="0" smtClean="0"/>
              <a:t>deliver ‘advanced primary care’; </a:t>
            </a:r>
            <a:endParaRPr lang="en-US" dirty="0"/>
          </a:p>
          <a:p>
            <a:pPr marL="342900" indent="-342900">
              <a:buClr>
                <a:schemeClr val="tx2"/>
              </a:buClr>
              <a:buFont typeface="+mj-lt"/>
              <a:buAutoNum type="arabicParenR"/>
            </a:pPr>
            <a:r>
              <a:rPr lang="en-US" dirty="0" smtClean="0"/>
              <a:t>expand </a:t>
            </a:r>
            <a:r>
              <a:rPr lang="en-US" dirty="0"/>
              <a:t>the use of value-based payments so that 80% of New Yorkers are receiving value-based care by 2020; </a:t>
            </a:r>
          </a:p>
          <a:p>
            <a:pPr marL="342900" indent="-342900">
              <a:buClr>
                <a:schemeClr val="tx2"/>
              </a:buClr>
              <a:buFont typeface="+mj-lt"/>
              <a:buAutoNum type="arabicParenR"/>
            </a:pPr>
            <a:r>
              <a:rPr lang="en-US" dirty="0" smtClean="0"/>
              <a:t>support </a:t>
            </a:r>
            <a:r>
              <a:rPr lang="en-US" dirty="0"/>
              <a:t>performance improvement and capacity expansion in primary care by expanding New York’s  primary care workforce through innovations in professional education and training; </a:t>
            </a:r>
          </a:p>
          <a:p>
            <a:pPr marL="342900" indent="-342900">
              <a:buClr>
                <a:schemeClr val="tx2"/>
              </a:buClr>
              <a:buFont typeface="+mj-lt"/>
              <a:buAutoNum type="arabicParenR"/>
            </a:pPr>
            <a:r>
              <a:rPr lang="en-US" sz="1400" b="1" dirty="0" smtClean="0"/>
              <a:t>integrate </a:t>
            </a:r>
            <a:r>
              <a:rPr lang="en-US" sz="1400" b="1" dirty="0"/>
              <a:t>APC with population health through Public Health Consultants funded to work with regional </a:t>
            </a:r>
            <a:r>
              <a:rPr lang="en-US" sz="1400" b="1" dirty="0" smtClean="0"/>
              <a:t>practice transformation and Population </a:t>
            </a:r>
            <a:r>
              <a:rPr lang="en-US" sz="1400" b="1" dirty="0"/>
              <a:t>Health Improvement Program </a:t>
            </a:r>
            <a:r>
              <a:rPr lang="en-US" sz="1400" b="1" dirty="0" smtClean="0"/>
              <a:t>(PHIP) contractors</a:t>
            </a:r>
            <a:r>
              <a:rPr lang="en-US" dirty="0"/>
              <a:t>;  </a:t>
            </a:r>
          </a:p>
          <a:p>
            <a:pPr marL="342900" indent="-342900">
              <a:buClr>
                <a:schemeClr val="tx2"/>
              </a:buClr>
              <a:buFont typeface="+mj-lt"/>
              <a:buAutoNum type="arabicParenR"/>
            </a:pPr>
            <a:r>
              <a:rPr lang="en-US" dirty="0" smtClean="0"/>
              <a:t>develop </a:t>
            </a:r>
            <a:r>
              <a:rPr lang="en-US" dirty="0"/>
              <a:t>a common scorecard, shared quality metrics and enhanced  analytics to assure that delivery system and payment models support three-part aim objectives; and </a:t>
            </a:r>
          </a:p>
          <a:p>
            <a:pPr marL="342900" indent="-342900">
              <a:spcAft>
                <a:spcPts val="400"/>
              </a:spcAft>
              <a:buClr>
                <a:schemeClr val="tx2"/>
              </a:buClr>
              <a:buFont typeface="+mj-lt"/>
              <a:buAutoNum type="arabicParenR"/>
            </a:pPr>
            <a:r>
              <a:rPr lang="en-US" dirty="0" smtClean="0"/>
              <a:t>provide </a:t>
            </a:r>
            <a:r>
              <a:rPr lang="en-US" dirty="0"/>
              <a:t>state-funded health information technology, including </a:t>
            </a:r>
            <a:r>
              <a:rPr lang="en-US" dirty="0" smtClean="0"/>
              <a:t>enhanced </a:t>
            </a:r>
            <a:r>
              <a:rPr lang="en-US" dirty="0"/>
              <a:t>capacities to exchange clinical data and an all-payer database.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85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43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4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44" name="Title 1"/>
          <p:cNvSpPr>
            <a:spLocks noGrp="1"/>
          </p:cNvSpPr>
          <p:nvPr>
            <p:ph type="title"/>
          </p:nvPr>
        </p:nvSpPr>
        <p:spPr>
          <a:xfrm>
            <a:off x="79375" y="111190"/>
            <a:ext cx="8961438" cy="307777"/>
          </a:xfrm>
        </p:spPr>
        <p:txBody>
          <a:bodyPr/>
          <a:lstStyle/>
          <a:p>
            <a:r>
              <a:rPr lang="en-US" altLang="en-US" sz="2000" dirty="0" smtClean="0"/>
              <a:t>SHIP Advanced Primary Care (APC) Model</a:t>
            </a:r>
          </a:p>
        </p:txBody>
      </p:sp>
      <p:sp>
        <p:nvSpPr>
          <p:cNvPr id="24" name="AutoShape 17"/>
          <p:cNvSpPr>
            <a:spLocks noChangeArrowheads="1"/>
          </p:cNvSpPr>
          <p:nvPr/>
        </p:nvSpPr>
        <p:spPr bwMode="gray">
          <a:xfrm rot="19252681">
            <a:off x="790197" y="2298169"/>
            <a:ext cx="5129000" cy="1874352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/>
        </p:spPr>
        <p:txBody>
          <a:bodyPr wrap="none" lIns="27423" tIns="0" rIns="0" bIns="27423">
            <a:spAutoFit/>
          </a:bodyPr>
          <a:lstStyle/>
          <a:p>
            <a:pPr algn="r" defTabSz="895065">
              <a:buClr>
                <a:srgbClr val="000000"/>
              </a:buClr>
              <a:defRPr/>
            </a:pPr>
            <a:r>
              <a:rPr lang="en-US" altLang="zh-CN" sz="12000" dirty="0">
                <a:solidFill>
                  <a:srgbClr val="808080">
                    <a:alpha val="11000"/>
                  </a:srgbClr>
                </a:solidFill>
                <a:latin typeface="Arial"/>
                <a:ea typeface="SimSun" charset="0"/>
                <a:cs typeface="SimSun" charset="0"/>
              </a:rPr>
              <a:t>DRAFT</a:t>
            </a:r>
          </a:p>
        </p:txBody>
      </p:sp>
      <p:sp>
        <p:nvSpPr>
          <p:cNvPr id="16" name="Freeform 22"/>
          <p:cNvSpPr>
            <a:spLocks/>
          </p:cNvSpPr>
          <p:nvPr/>
        </p:nvSpPr>
        <p:spPr bwMode="gray">
          <a:xfrm>
            <a:off x="3090865" y="1650747"/>
            <a:ext cx="293687" cy="787400"/>
          </a:xfrm>
          <a:custGeom>
            <a:avLst/>
            <a:gdLst>
              <a:gd name="T0" fmla="*/ 298217 w 435"/>
              <a:gd name="T1" fmla="*/ 857033 h 222"/>
              <a:gd name="T2" fmla="*/ 298217 w 435"/>
              <a:gd name="T3" fmla="*/ 0 h 222"/>
              <a:gd name="T4" fmla="*/ 0 w 435"/>
              <a:gd name="T5" fmla="*/ 314116 h 222"/>
              <a:gd name="T6" fmla="*/ 0 w 435"/>
              <a:gd name="T7" fmla="*/ 857033 h 222"/>
              <a:gd name="T8" fmla="*/ 0 60000 65536"/>
              <a:gd name="T9" fmla="*/ 0 60000 65536"/>
              <a:gd name="T10" fmla="*/ 0 60000 65536"/>
              <a:gd name="T11" fmla="*/ 0 60000 65536"/>
              <a:gd name="T12" fmla="*/ 0 w 435"/>
              <a:gd name="T13" fmla="*/ 0 h 222"/>
              <a:gd name="T14" fmla="*/ 435 w 435"/>
              <a:gd name="T15" fmla="*/ 222 h 2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5" h="222">
                <a:moveTo>
                  <a:pt x="434" y="221"/>
                </a:moveTo>
                <a:lnTo>
                  <a:pt x="434" y="0"/>
                </a:lnTo>
                <a:lnTo>
                  <a:pt x="0" y="81"/>
                </a:lnTo>
                <a:lnTo>
                  <a:pt x="0" y="221"/>
                </a:lnTo>
              </a:path>
            </a:pathLst>
          </a:custGeom>
          <a:gradFill rotWithShape="1">
            <a:gsLst>
              <a:gs pos="0">
                <a:schemeClr val="accent3"/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lIns="89611" tIns="44806" rIns="89611" bIns="44806"/>
          <a:lstStyle/>
          <a:p>
            <a:pPr>
              <a:defRPr/>
            </a:pPr>
            <a:endParaRPr lang="en-US" sz="1400" dirty="0">
              <a:latin typeface="+mn-lt"/>
              <a:ea typeface="+mn-ea"/>
            </a:endParaRPr>
          </a:p>
        </p:txBody>
      </p:sp>
      <p:sp>
        <p:nvSpPr>
          <p:cNvPr id="17" name="Freeform 23"/>
          <p:cNvSpPr>
            <a:spLocks/>
          </p:cNvSpPr>
          <p:nvPr/>
        </p:nvSpPr>
        <p:spPr bwMode="gray">
          <a:xfrm>
            <a:off x="5126802" y="845885"/>
            <a:ext cx="293688" cy="817562"/>
          </a:xfrm>
          <a:custGeom>
            <a:avLst/>
            <a:gdLst>
              <a:gd name="T0" fmla="*/ 298217 w 435"/>
              <a:gd name="T1" fmla="*/ 891832 h 222"/>
              <a:gd name="T2" fmla="*/ 298217 w 435"/>
              <a:gd name="T3" fmla="*/ 0 h 222"/>
              <a:gd name="T4" fmla="*/ 0 w 435"/>
              <a:gd name="T5" fmla="*/ 326870 h 222"/>
              <a:gd name="T6" fmla="*/ 0 w 435"/>
              <a:gd name="T7" fmla="*/ 891832 h 222"/>
              <a:gd name="T8" fmla="*/ 0 60000 65536"/>
              <a:gd name="T9" fmla="*/ 0 60000 65536"/>
              <a:gd name="T10" fmla="*/ 0 60000 65536"/>
              <a:gd name="T11" fmla="*/ 0 60000 65536"/>
              <a:gd name="T12" fmla="*/ 0 w 435"/>
              <a:gd name="T13" fmla="*/ 0 h 222"/>
              <a:gd name="T14" fmla="*/ 435 w 435"/>
              <a:gd name="T15" fmla="*/ 222 h 2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5" h="222">
                <a:moveTo>
                  <a:pt x="434" y="221"/>
                </a:moveTo>
                <a:lnTo>
                  <a:pt x="434" y="0"/>
                </a:lnTo>
                <a:lnTo>
                  <a:pt x="0" y="81"/>
                </a:lnTo>
                <a:lnTo>
                  <a:pt x="0" y="221"/>
                </a:lnTo>
              </a:path>
            </a:pathLst>
          </a:custGeom>
          <a:gradFill rotWithShape="1">
            <a:gsLst>
              <a:gs pos="0">
                <a:schemeClr val="accent3"/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lIns="89611" tIns="44806" rIns="89611" bIns="44806"/>
          <a:lstStyle/>
          <a:p>
            <a:pPr>
              <a:defRPr/>
            </a:pPr>
            <a:endParaRPr lang="en-US" sz="1400" dirty="0">
              <a:latin typeface="+mn-lt"/>
              <a:ea typeface="+mn-ea"/>
            </a:endParaRPr>
          </a:p>
        </p:txBody>
      </p:sp>
      <p:sp>
        <p:nvSpPr>
          <p:cNvPr id="18" name="Freeform 24"/>
          <p:cNvSpPr>
            <a:spLocks/>
          </p:cNvSpPr>
          <p:nvPr/>
        </p:nvSpPr>
        <p:spPr bwMode="gray">
          <a:xfrm>
            <a:off x="1054927" y="2438147"/>
            <a:ext cx="293688" cy="779463"/>
          </a:xfrm>
          <a:custGeom>
            <a:avLst/>
            <a:gdLst>
              <a:gd name="T0" fmla="*/ 298217 w 435"/>
              <a:gd name="T1" fmla="*/ 848547 h 222"/>
              <a:gd name="T2" fmla="*/ 298217 w 435"/>
              <a:gd name="T3" fmla="*/ 0 h 222"/>
              <a:gd name="T4" fmla="*/ 0 w 435"/>
              <a:gd name="T5" fmla="*/ 311006 h 222"/>
              <a:gd name="T6" fmla="*/ 0 w 435"/>
              <a:gd name="T7" fmla="*/ 848547 h 222"/>
              <a:gd name="T8" fmla="*/ 0 60000 65536"/>
              <a:gd name="T9" fmla="*/ 0 60000 65536"/>
              <a:gd name="T10" fmla="*/ 0 60000 65536"/>
              <a:gd name="T11" fmla="*/ 0 60000 65536"/>
              <a:gd name="T12" fmla="*/ 0 w 435"/>
              <a:gd name="T13" fmla="*/ 0 h 222"/>
              <a:gd name="T14" fmla="*/ 435 w 435"/>
              <a:gd name="T15" fmla="*/ 222 h 2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5" h="222">
                <a:moveTo>
                  <a:pt x="434" y="221"/>
                </a:moveTo>
                <a:lnTo>
                  <a:pt x="434" y="0"/>
                </a:lnTo>
                <a:lnTo>
                  <a:pt x="0" y="81"/>
                </a:lnTo>
                <a:lnTo>
                  <a:pt x="0" y="221"/>
                </a:lnTo>
              </a:path>
            </a:pathLst>
          </a:custGeom>
          <a:gradFill rotWithShape="1">
            <a:gsLst>
              <a:gs pos="0">
                <a:schemeClr val="accent3"/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lIns="89611" tIns="44806" rIns="89611" bIns="44806"/>
          <a:lstStyle/>
          <a:p>
            <a:pPr>
              <a:defRPr/>
            </a:pPr>
            <a:endParaRPr lang="en-US" sz="1400" dirty="0">
              <a:latin typeface="+mn-lt"/>
              <a:ea typeface="+mn-ea"/>
            </a:endParaRPr>
          </a:p>
        </p:txBody>
      </p:sp>
      <p:sp>
        <p:nvSpPr>
          <p:cNvPr id="19" name="Rectangle 31"/>
          <p:cNvSpPr>
            <a:spLocks noChangeArrowheads="1"/>
          </p:cNvSpPr>
          <p:nvPr/>
        </p:nvSpPr>
        <p:spPr bwMode="gray">
          <a:xfrm>
            <a:off x="1442277" y="2177797"/>
            <a:ext cx="18669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b">
            <a:sp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1" dirty="0">
                <a:latin typeface="+mn-lt"/>
                <a:ea typeface="+mn-ea"/>
              </a:rPr>
              <a:t>Pre-APC</a:t>
            </a:r>
          </a:p>
        </p:txBody>
      </p:sp>
      <p:sp>
        <p:nvSpPr>
          <p:cNvPr id="20" name="Rectangle 32"/>
          <p:cNvSpPr>
            <a:spLocks noChangeArrowheads="1"/>
          </p:cNvSpPr>
          <p:nvPr/>
        </p:nvSpPr>
        <p:spPr bwMode="gray">
          <a:xfrm>
            <a:off x="3464752" y="1407860"/>
            <a:ext cx="193198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b">
            <a:sp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1" dirty="0">
                <a:latin typeface="+mn-lt"/>
                <a:ea typeface="+mn-ea"/>
              </a:rPr>
              <a:t>APC</a:t>
            </a:r>
          </a:p>
        </p:txBody>
      </p:sp>
      <p:sp>
        <p:nvSpPr>
          <p:cNvPr id="21" name="Rectangle 33"/>
          <p:cNvSpPr>
            <a:spLocks noChangeArrowheads="1"/>
          </p:cNvSpPr>
          <p:nvPr/>
        </p:nvSpPr>
        <p:spPr bwMode="gray">
          <a:xfrm>
            <a:off x="5436427" y="593472"/>
            <a:ext cx="187483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b">
            <a:sp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1" dirty="0">
                <a:latin typeface="+mn-lt"/>
                <a:ea typeface="+mn-ea"/>
              </a:rPr>
              <a:t>Premium APC</a:t>
            </a:r>
          </a:p>
        </p:txBody>
      </p:sp>
      <p:sp>
        <p:nvSpPr>
          <p:cNvPr id="419852" name="Rectangle 6"/>
          <p:cNvSpPr txBox="1">
            <a:spLocks/>
          </p:cNvSpPr>
          <p:nvPr/>
        </p:nvSpPr>
        <p:spPr bwMode="auto">
          <a:xfrm>
            <a:off x="3464752" y="1674242"/>
            <a:ext cx="1931988" cy="2714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193675" indent="-192088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lvl="1">
              <a:spcBef>
                <a:spcPct val="30000"/>
              </a:spcBef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en-US" altLang="en-US" sz="1400" b="1" dirty="0" smtClean="0">
                <a:ea typeface="Arial Unicode MS" pitchFamily="34" charset="-128"/>
                <a:cs typeface="Arial Unicode MS" pitchFamily="34" charset="-128"/>
              </a:rPr>
              <a:t>Potential</a:t>
            </a:r>
            <a:r>
              <a:rPr lang="en-US" altLang="en-US" sz="14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en-US" sz="1400" b="1" dirty="0">
                <a:ea typeface="Arial Unicode MS" pitchFamily="34" charset="-128"/>
                <a:cs typeface="Arial Unicode MS" pitchFamily="34" charset="-128"/>
              </a:rPr>
              <a:t>final destination </a:t>
            </a:r>
            <a:r>
              <a:rPr lang="en-US" altLang="en-US" sz="1400" dirty="0">
                <a:ea typeface="Arial Unicode MS" pitchFamily="34" charset="-128"/>
                <a:cs typeface="Arial Unicode MS" pitchFamily="34" charset="-128"/>
              </a:rPr>
              <a:t>for some practices without infrastructure to reach Premium </a:t>
            </a:r>
            <a:r>
              <a:rPr lang="en-US" altLang="en-US" sz="1400" dirty="0" smtClean="0">
                <a:ea typeface="Arial Unicode MS" pitchFamily="34" charset="-128"/>
                <a:cs typeface="Arial Unicode MS" pitchFamily="34" charset="-128"/>
              </a:rPr>
              <a:t>APC</a:t>
            </a:r>
          </a:p>
          <a:p>
            <a:pPr lvl="1">
              <a:spcBef>
                <a:spcPct val="30000"/>
              </a:spcBef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en-US" altLang="en-US" sz="1400" dirty="0" smtClean="0">
                <a:ea typeface="Arial Unicode MS" pitchFamily="34" charset="-128"/>
                <a:cs typeface="Arial Unicode MS" pitchFamily="34" charset="-128"/>
              </a:rPr>
              <a:t>Key infrastructure in place for management of complex populations</a:t>
            </a:r>
          </a:p>
          <a:p>
            <a:pPr lvl="1">
              <a:spcBef>
                <a:spcPct val="30000"/>
              </a:spcBef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en-US" altLang="en-US" sz="1400" dirty="0" smtClean="0">
                <a:ea typeface="Arial Unicode MS" pitchFamily="34" charset="-128"/>
                <a:cs typeface="Arial Unicode MS" pitchFamily="34" charset="-128"/>
              </a:rPr>
              <a:t>Demonstrated higher level PCMH</a:t>
            </a:r>
            <a:r>
              <a:rPr lang="en-US" altLang="en-US" sz="1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en-US" sz="1400" dirty="0" smtClean="0">
                <a:ea typeface="Arial Unicode MS" pitchFamily="34" charset="-128"/>
                <a:cs typeface="Arial Unicode MS" pitchFamily="34" charset="-128"/>
              </a:rPr>
              <a:t>with results</a:t>
            </a:r>
          </a:p>
        </p:txBody>
      </p:sp>
      <p:sp>
        <p:nvSpPr>
          <p:cNvPr id="419853" name="Rectangle 24"/>
          <p:cNvSpPr txBox="1">
            <a:spLocks/>
          </p:cNvSpPr>
          <p:nvPr/>
        </p:nvSpPr>
        <p:spPr bwMode="auto">
          <a:xfrm>
            <a:off x="5487227" y="870967"/>
            <a:ext cx="1874838" cy="2563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193675" indent="-192088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lvl="1">
              <a:spcBef>
                <a:spcPct val="30000"/>
              </a:spcBef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en-US" altLang="en-US" sz="1400" dirty="0">
                <a:ea typeface="Arial Unicode MS" pitchFamily="34" charset="-128"/>
                <a:cs typeface="Arial Unicode MS" pitchFamily="34" charset="-128"/>
              </a:rPr>
              <a:t>Practices </a:t>
            </a:r>
            <a:r>
              <a:rPr lang="en-US" altLang="en-US" sz="1400" dirty="0" smtClean="0">
                <a:ea typeface="Arial Unicode MS" pitchFamily="34" charset="-128"/>
                <a:cs typeface="Arial Unicode MS" pitchFamily="34" charset="-128"/>
              </a:rPr>
              <a:t>manage </a:t>
            </a:r>
            <a:r>
              <a:rPr lang="en-US" altLang="en-US" sz="1400" dirty="0">
                <a:ea typeface="Arial Unicode MS" pitchFamily="34" charset="-128"/>
                <a:cs typeface="Arial Unicode MS" pitchFamily="34" charset="-128"/>
              </a:rPr>
              <a:t>population health, integrating behavioral health</a:t>
            </a:r>
          </a:p>
          <a:p>
            <a:pPr lvl="1">
              <a:spcBef>
                <a:spcPct val="30000"/>
              </a:spcBef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en-US" altLang="en-US" sz="1400" dirty="0" smtClean="0">
                <a:ea typeface="Arial Unicode MS" pitchFamily="34" charset="-128"/>
                <a:cs typeface="Arial Unicode MS" pitchFamily="34" charset="-128"/>
              </a:rPr>
              <a:t>Medical </a:t>
            </a:r>
            <a:r>
              <a:rPr lang="en-US" altLang="en-US" sz="1400" dirty="0">
                <a:ea typeface="Arial Unicode MS" pitchFamily="34" charset="-128"/>
                <a:cs typeface="Arial Unicode MS" pitchFamily="34" charset="-128"/>
              </a:rPr>
              <a:t>neighborhood and community-facing care </a:t>
            </a:r>
            <a:r>
              <a:rPr lang="en-US" altLang="en-US" sz="1400" dirty="0" smtClean="0">
                <a:ea typeface="Arial Unicode MS" pitchFamily="34" charset="-128"/>
                <a:cs typeface="Arial Unicode MS" pitchFamily="34" charset="-128"/>
              </a:rPr>
              <a:t>coordination</a:t>
            </a:r>
          </a:p>
          <a:p>
            <a:pPr lvl="1">
              <a:spcBef>
                <a:spcPct val="30000"/>
              </a:spcBef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en-US" altLang="en-US" sz="1400" dirty="0" smtClean="0">
                <a:ea typeface="Arial Unicode MS" pitchFamily="34" charset="-128"/>
                <a:cs typeface="Arial Unicode MS" pitchFamily="34" charset="-128"/>
              </a:rPr>
              <a:t>‘ACO-ish’</a:t>
            </a:r>
          </a:p>
          <a:p>
            <a:pPr lvl="1">
              <a:spcBef>
                <a:spcPct val="30000"/>
              </a:spcBef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en-US" altLang="en-US" sz="1400" dirty="0" smtClean="0">
                <a:ea typeface="Arial Unicode MS" pitchFamily="34" charset="-128"/>
                <a:cs typeface="Arial Unicode MS" pitchFamily="34" charset="-128"/>
              </a:rPr>
              <a:t>Performance driven payments</a:t>
            </a:r>
            <a:endParaRPr lang="en-US" altLang="en-US" sz="140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9854" name="Rectangle 28"/>
          <p:cNvSpPr txBox="1">
            <a:spLocks/>
          </p:cNvSpPr>
          <p:nvPr/>
        </p:nvSpPr>
        <p:spPr bwMode="auto">
          <a:xfrm>
            <a:off x="1442277" y="2455292"/>
            <a:ext cx="1866900" cy="185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193675" indent="-192088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lvl="1">
              <a:spcBef>
                <a:spcPct val="30000"/>
              </a:spcBef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en-US" altLang="en-US" sz="1400" dirty="0" smtClean="0">
                <a:ea typeface="Arial Unicode MS" pitchFamily="34" charset="-128"/>
                <a:cs typeface="Arial Unicode MS" pitchFamily="34" charset="-128"/>
              </a:rPr>
              <a:t>Transitional</a:t>
            </a:r>
            <a:r>
              <a:rPr lang="en-US" altLang="en-US" sz="1400" dirty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altLang="en-US" sz="1400" b="1" dirty="0">
                <a:ea typeface="Arial Unicode MS" pitchFamily="34" charset="-128"/>
                <a:cs typeface="Arial Unicode MS" pitchFamily="34" charset="-128"/>
              </a:rPr>
              <a:t>time-limited </a:t>
            </a:r>
            <a:r>
              <a:rPr lang="en-US" altLang="en-US" sz="1400" dirty="0" smtClean="0">
                <a:ea typeface="Arial Unicode MS" pitchFamily="34" charset="-128"/>
                <a:cs typeface="Arial Unicode MS" pitchFamily="34" charset="-128"/>
              </a:rPr>
              <a:t>status </a:t>
            </a:r>
            <a:r>
              <a:rPr lang="en-US" altLang="en-US" sz="1400" dirty="0">
                <a:ea typeface="Arial Unicode MS" pitchFamily="34" charset="-128"/>
                <a:cs typeface="Arial Unicode MS" pitchFamily="34" charset="-128"/>
              </a:rPr>
              <a:t>with obligation to reach </a:t>
            </a:r>
            <a:r>
              <a:rPr lang="en-US" altLang="en-US" sz="1400" dirty="0" smtClean="0">
                <a:ea typeface="Arial Unicode MS" pitchFamily="34" charset="-128"/>
                <a:cs typeface="Arial Unicode MS" pitchFamily="34" charset="-128"/>
              </a:rPr>
              <a:t>APC status</a:t>
            </a:r>
          </a:p>
          <a:p>
            <a:pPr lvl="1">
              <a:spcBef>
                <a:spcPct val="30000"/>
              </a:spcBef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en-US" altLang="en-US" sz="1400" dirty="0" smtClean="0">
                <a:ea typeface="Arial Unicode MS" pitchFamily="34" charset="-128"/>
                <a:cs typeface="Arial Unicode MS" pitchFamily="34" charset="-128"/>
              </a:rPr>
              <a:t>Demonstrate capacity/willingness to ‘transform’</a:t>
            </a:r>
          </a:p>
          <a:p>
            <a:pPr marL="1587" lvl="1" indent="0">
              <a:spcBef>
                <a:spcPct val="30000"/>
              </a:spcBef>
              <a:buClr>
                <a:schemeClr val="tx2"/>
              </a:buClr>
              <a:buSzPct val="125000"/>
            </a:pPr>
            <a:endParaRPr lang="en-US" altLang="en-US" sz="140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Rectangle 286"/>
          <p:cNvSpPr txBox="1">
            <a:spLocks noChangeArrowheads="1"/>
          </p:cNvSpPr>
          <p:nvPr/>
        </p:nvSpPr>
        <p:spPr bwMode="auto">
          <a:xfrm>
            <a:off x="93443" y="5702974"/>
            <a:ext cx="8867995" cy="547842"/>
          </a:xfrm>
          <a:prstGeom prst="rect">
            <a:avLst/>
          </a:prstGeom>
          <a:solidFill>
            <a:srgbClr val="FFFFFF"/>
          </a:solidFill>
          <a:ln w="19050">
            <a:noFill/>
            <a:miter lim="800000"/>
            <a:headEnd/>
            <a:tailEnd/>
          </a:ln>
          <a:effectLst/>
          <a:extLst/>
        </p:spPr>
        <p:txBody>
          <a:bodyPr wrap="square" lIns="73152" tIns="73152" rIns="73152" bIns="73152" anchor="ctr"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1587" lvl="1" indent="0">
              <a:spcBef>
                <a:spcPct val="30000"/>
              </a:spcBef>
              <a:buFont typeface="Arial" charset="0"/>
              <a:buNone/>
              <a:defRPr/>
            </a:pPr>
            <a:r>
              <a:rPr lang="en-US" sz="1300" b="1" dirty="0" smtClean="0"/>
              <a:t>A </a:t>
            </a:r>
            <a:r>
              <a:rPr lang="en-US" sz="1300" b="1" dirty="0"/>
              <a:t>critical </a:t>
            </a:r>
            <a:r>
              <a:rPr lang="en-US" sz="1300" b="1" dirty="0" smtClean="0"/>
              <a:t>goal of </a:t>
            </a:r>
            <a:r>
              <a:rPr lang="en-US" sz="1300" b="1" dirty="0"/>
              <a:t>design and implementation is for multi-payer alignment on this multi-tiered </a:t>
            </a:r>
            <a:r>
              <a:rPr lang="en-US" sz="1300" b="1" dirty="0" smtClean="0"/>
              <a:t>model coupled with payment support for transformation, care management AND value based payment.</a:t>
            </a:r>
          </a:p>
        </p:txBody>
      </p:sp>
      <p:cxnSp>
        <p:nvCxnSpPr>
          <p:cNvPr id="4" name="Elbow Connector 3"/>
          <p:cNvCxnSpPr/>
          <p:nvPr/>
        </p:nvCxnSpPr>
        <p:spPr>
          <a:xfrm flipV="1">
            <a:off x="1348615" y="1649160"/>
            <a:ext cx="4048125" cy="792162"/>
          </a:xfrm>
          <a:prstGeom prst="bentConnector3">
            <a:avLst>
              <a:gd name="adj1" fmla="val 50314"/>
            </a:avLst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 flipV="1">
            <a:off x="3380615" y="849060"/>
            <a:ext cx="4048125" cy="793750"/>
          </a:xfrm>
          <a:prstGeom prst="bentConnector3">
            <a:avLst>
              <a:gd name="adj1" fmla="val 50314"/>
            </a:avLst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5717" y="4269054"/>
            <a:ext cx="7310096" cy="129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36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49" y="2247675"/>
            <a:ext cx="8618537" cy="430887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Multiple Initiatives – Multiple Perspectives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206149" y="2917429"/>
            <a:ext cx="86185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sz="1900" b="1" baseline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2800" b="0" dirty="0" smtClean="0"/>
              <a:t>Shared Goals and Objectives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28105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7798" name="Object 6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58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ounded Rectangle 2"/>
          <p:cNvSpPr>
            <a:spLocks/>
          </p:cNvSpPr>
          <p:nvPr/>
        </p:nvSpPr>
        <p:spPr>
          <a:xfrm>
            <a:off x="465138" y="944563"/>
            <a:ext cx="8018462" cy="500062"/>
          </a:xfrm>
          <a:prstGeom prst="roundRect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2"/>
              </a:gs>
            </a:gsLst>
            <a:lin ang="16200000" scaled="1"/>
            <a:tileRect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tIns="91440" bIns="91440" anchor="ctr" anchorCtr="1"/>
          <a:lstStyle/>
          <a:p>
            <a:pPr defTabSz="895350">
              <a:buClr>
                <a:srgbClr val="D2533C"/>
              </a:buClr>
              <a:defRPr/>
            </a:pPr>
            <a:endParaRPr lang="en-US" sz="1300" b="1" dirty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7800" name="Rectangle 31"/>
          <p:cNvSpPr txBox="1">
            <a:spLocks noChangeArrowheads="1"/>
          </p:cNvSpPr>
          <p:nvPr/>
        </p:nvSpPr>
        <p:spPr bwMode="auto">
          <a:xfrm>
            <a:off x="598488" y="1058863"/>
            <a:ext cx="775176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Aft>
                <a:spcPts val="200"/>
              </a:spcAft>
              <a:buClr>
                <a:srgbClr val="D2533C"/>
              </a:buClr>
            </a:pPr>
            <a:r>
              <a:rPr lang="en-US" altLang="en-US" sz="1300" b="1" dirty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Strong, expert, coordinated state leadership </a:t>
            </a:r>
            <a:r>
              <a:rPr lang="en-US" altLang="en-US" sz="1300" b="1" dirty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can </a:t>
            </a:r>
            <a:r>
              <a:rPr lang="en-US" altLang="en-US" sz="1300" b="1" dirty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create </a:t>
            </a:r>
            <a:r>
              <a:rPr lang="en-US" altLang="en-US" sz="1300" b="1" dirty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value </a:t>
            </a:r>
            <a:r>
              <a:rPr lang="en-US" altLang="en-US" sz="1300" b="1" dirty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over </a:t>
            </a:r>
            <a:r>
              <a:rPr lang="en-US" altLang="en-US" sz="1300" b="1" dirty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the next four years</a:t>
            </a:r>
            <a:endParaRPr lang="en-US" altLang="en-US" sz="1300" dirty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417801" name="Group 23"/>
          <p:cNvGrpSpPr>
            <a:grpSpLocks/>
          </p:cNvGrpSpPr>
          <p:nvPr/>
        </p:nvGrpSpPr>
        <p:grpSpPr bwMode="auto">
          <a:xfrm>
            <a:off x="2247900" y="1457325"/>
            <a:ext cx="1547813" cy="315913"/>
            <a:chOff x="2190307" y="1561442"/>
            <a:chExt cx="1548293" cy="315649"/>
          </a:xfrm>
        </p:grpSpPr>
        <p:cxnSp>
          <p:nvCxnSpPr>
            <p:cNvPr id="85" name="Straight Arrow Connector 84"/>
            <p:cNvCxnSpPr>
              <a:cxnSpLocks/>
            </p:cNvCxnSpPr>
            <p:nvPr/>
          </p:nvCxnSpPr>
          <p:spPr>
            <a:xfrm flipV="1">
              <a:off x="2190307" y="1561442"/>
              <a:ext cx="0" cy="315649"/>
            </a:xfrm>
            <a:prstGeom prst="straightConnector1">
              <a:avLst/>
            </a:prstGeom>
            <a:ln w="25400">
              <a:solidFill>
                <a:schemeClr val="accent3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>
              <a:cxnSpLocks/>
            </p:cNvCxnSpPr>
            <p:nvPr/>
          </p:nvCxnSpPr>
          <p:spPr>
            <a:xfrm flipV="1">
              <a:off x="2577777" y="1561442"/>
              <a:ext cx="0" cy="315649"/>
            </a:xfrm>
            <a:prstGeom prst="straightConnector1">
              <a:avLst/>
            </a:prstGeom>
            <a:ln w="25400">
              <a:solidFill>
                <a:schemeClr val="accent3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cxnSpLocks/>
            </p:cNvCxnSpPr>
            <p:nvPr/>
          </p:nvCxnSpPr>
          <p:spPr>
            <a:xfrm flipV="1">
              <a:off x="2963660" y="1561442"/>
              <a:ext cx="0" cy="315649"/>
            </a:xfrm>
            <a:prstGeom prst="straightConnector1">
              <a:avLst/>
            </a:prstGeom>
            <a:ln w="25400">
              <a:solidFill>
                <a:schemeClr val="accent3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>
              <a:cxnSpLocks/>
            </p:cNvCxnSpPr>
            <p:nvPr/>
          </p:nvCxnSpPr>
          <p:spPr>
            <a:xfrm flipV="1">
              <a:off x="3351130" y="1561442"/>
              <a:ext cx="0" cy="315649"/>
            </a:xfrm>
            <a:prstGeom prst="straightConnector1">
              <a:avLst/>
            </a:prstGeom>
            <a:ln w="25400">
              <a:solidFill>
                <a:schemeClr val="accent3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cxnSpLocks/>
            </p:cNvCxnSpPr>
            <p:nvPr/>
          </p:nvCxnSpPr>
          <p:spPr>
            <a:xfrm flipV="1">
              <a:off x="3738600" y="1561442"/>
              <a:ext cx="0" cy="315649"/>
            </a:xfrm>
            <a:prstGeom prst="straightConnector1">
              <a:avLst/>
            </a:prstGeom>
            <a:ln w="25400">
              <a:solidFill>
                <a:schemeClr val="accent3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7802" name="Group 105"/>
          <p:cNvGrpSpPr>
            <a:grpSpLocks/>
          </p:cNvGrpSpPr>
          <p:nvPr/>
        </p:nvGrpSpPr>
        <p:grpSpPr bwMode="auto">
          <a:xfrm>
            <a:off x="5059363" y="1457325"/>
            <a:ext cx="1547812" cy="315913"/>
            <a:chOff x="2190307" y="1561442"/>
            <a:chExt cx="1548293" cy="315649"/>
          </a:xfrm>
        </p:grpSpPr>
        <p:cxnSp>
          <p:nvCxnSpPr>
            <p:cNvPr id="107" name="Straight Arrow Connector 106"/>
            <p:cNvCxnSpPr>
              <a:cxnSpLocks/>
            </p:cNvCxnSpPr>
            <p:nvPr/>
          </p:nvCxnSpPr>
          <p:spPr>
            <a:xfrm flipV="1">
              <a:off x="2190307" y="1561442"/>
              <a:ext cx="0" cy="315649"/>
            </a:xfrm>
            <a:prstGeom prst="straightConnector1">
              <a:avLst/>
            </a:prstGeom>
            <a:ln w="25400">
              <a:solidFill>
                <a:schemeClr val="accent3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>
              <a:cxnSpLocks/>
            </p:cNvCxnSpPr>
            <p:nvPr/>
          </p:nvCxnSpPr>
          <p:spPr>
            <a:xfrm flipV="1">
              <a:off x="2577777" y="1561442"/>
              <a:ext cx="0" cy="315649"/>
            </a:xfrm>
            <a:prstGeom prst="straightConnector1">
              <a:avLst/>
            </a:prstGeom>
            <a:ln w="25400">
              <a:solidFill>
                <a:schemeClr val="accent3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>
              <a:cxnSpLocks/>
            </p:cNvCxnSpPr>
            <p:nvPr/>
          </p:nvCxnSpPr>
          <p:spPr>
            <a:xfrm flipV="1">
              <a:off x="2963659" y="1561442"/>
              <a:ext cx="0" cy="315649"/>
            </a:xfrm>
            <a:prstGeom prst="straightConnector1">
              <a:avLst/>
            </a:prstGeom>
            <a:ln w="25400">
              <a:solidFill>
                <a:schemeClr val="accent3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cxnSpLocks/>
            </p:cNvCxnSpPr>
            <p:nvPr/>
          </p:nvCxnSpPr>
          <p:spPr>
            <a:xfrm flipV="1">
              <a:off x="3351130" y="1561442"/>
              <a:ext cx="0" cy="315649"/>
            </a:xfrm>
            <a:prstGeom prst="straightConnector1">
              <a:avLst/>
            </a:prstGeom>
            <a:ln w="25400">
              <a:solidFill>
                <a:schemeClr val="accent3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>
              <a:cxnSpLocks/>
            </p:cNvCxnSpPr>
            <p:nvPr/>
          </p:nvCxnSpPr>
          <p:spPr>
            <a:xfrm flipV="1">
              <a:off x="3738600" y="1561442"/>
              <a:ext cx="0" cy="315649"/>
            </a:xfrm>
            <a:prstGeom prst="straightConnector1">
              <a:avLst/>
            </a:prstGeom>
            <a:ln w="25400">
              <a:solidFill>
                <a:schemeClr val="accent3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7" name="Straight Arrow Connector 116"/>
          <p:cNvCxnSpPr>
            <a:cxnSpLocks/>
          </p:cNvCxnSpPr>
          <p:nvPr/>
        </p:nvCxnSpPr>
        <p:spPr>
          <a:xfrm flipV="1">
            <a:off x="1409700" y="2519363"/>
            <a:ext cx="0" cy="1277937"/>
          </a:xfrm>
          <a:prstGeom prst="straightConnector1">
            <a:avLst/>
          </a:prstGeom>
          <a:ln w="25400">
            <a:solidFill>
              <a:schemeClr val="accent3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7804" name="Group 25"/>
          <p:cNvGrpSpPr>
            <a:grpSpLocks/>
          </p:cNvGrpSpPr>
          <p:nvPr/>
        </p:nvGrpSpPr>
        <p:grpSpPr bwMode="auto">
          <a:xfrm>
            <a:off x="2092325" y="2519363"/>
            <a:ext cx="5459413" cy="2433637"/>
            <a:chOff x="2092752" y="2772910"/>
            <a:chExt cx="5458216" cy="1278333"/>
          </a:xfrm>
        </p:grpSpPr>
        <p:cxnSp>
          <p:nvCxnSpPr>
            <p:cNvPr id="118" name="Straight Arrow Connector 117"/>
            <p:cNvCxnSpPr>
              <a:cxnSpLocks/>
            </p:cNvCxnSpPr>
            <p:nvPr/>
          </p:nvCxnSpPr>
          <p:spPr>
            <a:xfrm flipV="1">
              <a:off x="2092752" y="2772910"/>
              <a:ext cx="0" cy="1278333"/>
            </a:xfrm>
            <a:prstGeom prst="straightConnector1">
              <a:avLst/>
            </a:prstGeom>
            <a:ln w="25400">
              <a:solidFill>
                <a:schemeClr val="accent3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>
              <a:cxnSpLocks/>
            </p:cNvCxnSpPr>
            <p:nvPr/>
          </p:nvCxnSpPr>
          <p:spPr>
            <a:xfrm flipV="1">
              <a:off x="2775227" y="2772910"/>
              <a:ext cx="0" cy="1278333"/>
            </a:xfrm>
            <a:prstGeom prst="straightConnector1">
              <a:avLst/>
            </a:prstGeom>
            <a:ln w="25400">
              <a:solidFill>
                <a:schemeClr val="accent3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>
              <a:cxnSpLocks/>
            </p:cNvCxnSpPr>
            <p:nvPr/>
          </p:nvCxnSpPr>
          <p:spPr>
            <a:xfrm flipV="1">
              <a:off x="3457703" y="2772910"/>
              <a:ext cx="0" cy="1278333"/>
            </a:xfrm>
            <a:prstGeom prst="straightConnector1">
              <a:avLst/>
            </a:prstGeom>
            <a:ln w="25400">
              <a:solidFill>
                <a:schemeClr val="accent3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>
              <a:cxnSpLocks/>
            </p:cNvCxnSpPr>
            <p:nvPr/>
          </p:nvCxnSpPr>
          <p:spPr>
            <a:xfrm flipV="1">
              <a:off x="5503542" y="2772910"/>
              <a:ext cx="0" cy="1278333"/>
            </a:xfrm>
            <a:prstGeom prst="straightConnector1">
              <a:avLst/>
            </a:prstGeom>
            <a:ln w="25400">
              <a:solidFill>
                <a:schemeClr val="accent3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cxnSpLocks/>
            </p:cNvCxnSpPr>
            <p:nvPr/>
          </p:nvCxnSpPr>
          <p:spPr>
            <a:xfrm flipV="1">
              <a:off x="6186017" y="2772910"/>
              <a:ext cx="0" cy="1278333"/>
            </a:xfrm>
            <a:prstGeom prst="straightConnector1">
              <a:avLst/>
            </a:prstGeom>
            <a:ln w="25400">
              <a:solidFill>
                <a:schemeClr val="accent3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>
              <a:cxnSpLocks/>
            </p:cNvCxnSpPr>
            <p:nvPr/>
          </p:nvCxnSpPr>
          <p:spPr>
            <a:xfrm flipV="1">
              <a:off x="6868493" y="2772910"/>
              <a:ext cx="0" cy="1278333"/>
            </a:xfrm>
            <a:prstGeom prst="straightConnector1">
              <a:avLst/>
            </a:prstGeom>
            <a:ln w="25400">
              <a:solidFill>
                <a:schemeClr val="accent3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>
              <a:cxnSpLocks/>
            </p:cNvCxnSpPr>
            <p:nvPr/>
          </p:nvCxnSpPr>
          <p:spPr>
            <a:xfrm flipV="1">
              <a:off x="7550968" y="2772910"/>
              <a:ext cx="0" cy="1278333"/>
            </a:xfrm>
            <a:prstGeom prst="straightConnector1">
              <a:avLst/>
            </a:prstGeom>
            <a:ln w="25400">
              <a:solidFill>
                <a:schemeClr val="accent3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7" name="Straight Arrow Connector 136"/>
          <p:cNvCxnSpPr>
            <a:cxnSpLocks/>
          </p:cNvCxnSpPr>
          <p:nvPr/>
        </p:nvCxnSpPr>
        <p:spPr>
          <a:xfrm flipV="1">
            <a:off x="8232775" y="2519363"/>
            <a:ext cx="0" cy="2779712"/>
          </a:xfrm>
          <a:prstGeom prst="straightConnector1">
            <a:avLst/>
          </a:prstGeom>
          <a:ln w="25400">
            <a:solidFill>
              <a:schemeClr val="accent3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SlideBottomBar"/>
          <p:cNvSpPr>
            <a:spLocks noChangeArrowheads="1"/>
          </p:cNvSpPr>
          <p:nvPr/>
        </p:nvSpPr>
        <p:spPr bwMode="auto">
          <a:xfrm>
            <a:off x="0" y="5900738"/>
            <a:ext cx="8961438" cy="1714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417807" name="Title 1"/>
          <p:cNvSpPr>
            <a:spLocks noGrp="1"/>
          </p:cNvSpPr>
          <p:nvPr>
            <p:ph type="title"/>
          </p:nvPr>
        </p:nvSpPr>
        <p:spPr>
          <a:xfrm>
            <a:off x="81756" y="76539"/>
            <a:ext cx="7948246" cy="677108"/>
          </a:xfrm>
        </p:spPr>
        <p:txBody>
          <a:bodyPr/>
          <a:lstStyle/>
          <a:p>
            <a:r>
              <a:rPr lang="en-US" altLang="en-US" sz="2400" dirty="0" smtClean="0"/>
              <a:t>The SIM Grant </a:t>
            </a:r>
            <a:br>
              <a:rPr lang="en-US" altLang="en-US" sz="2400" dirty="0" smtClean="0"/>
            </a:br>
            <a:r>
              <a:rPr lang="en-US" altLang="en-US" sz="2000" i="1" dirty="0" smtClean="0"/>
              <a:t>Will Spur Innovation and Catalyze Change</a:t>
            </a:r>
            <a:endParaRPr lang="en-US" altLang="en-US" sz="2000" i="1" baseline="30000" dirty="0" smtClean="0"/>
          </a:p>
        </p:txBody>
      </p:sp>
      <p:sp>
        <p:nvSpPr>
          <p:cNvPr id="79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943725" y="6313488"/>
            <a:ext cx="2017713" cy="357187"/>
          </a:xfrm>
          <a:prstGeom prst="rect">
            <a:avLst/>
          </a:prstGeom>
        </p:spPr>
        <p:txBody>
          <a:bodyPr/>
          <a:lstStyle/>
          <a:p>
            <a:fld id="{B5CB55A6-F78F-48EB-BB67-C25CEB7789C0}" type="slidenum">
              <a:rPr lang="en-US">
                <a:solidFill>
                  <a:srgbClr val="292934"/>
                </a:solidFill>
              </a:rPr>
              <a:pPr/>
              <a:t>9</a:t>
            </a:fld>
            <a:endParaRPr lang="en-US" dirty="0">
              <a:solidFill>
                <a:srgbClr val="292934"/>
              </a:solidFill>
            </a:endParaRPr>
          </a:p>
        </p:txBody>
      </p:sp>
      <p:sp>
        <p:nvSpPr>
          <p:cNvPr id="36" name="AutoShape 4"/>
          <p:cNvSpPr>
            <a:spLocks noChangeArrowheads="1"/>
          </p:cNvSpPr>
          <p:nvPr/>
        </p:nvSpPr>
        <p:spPr bwMode="auto">
          <a:xfrm>
            <a:off x="5141913" y="3098800"/>
            <a:ext cx="1247775" cy="1000125"/>
          </a:xfrm>
          <a:prstGeom prst="hexagon">
            <a:avLst>
              <a:gd name="adj" fmla="val 30923"/>
              <a:gd name="vf" fmla="val 115470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tIns="91440" bIns="91440" anchor="ctr"/>
          <a:lstStyle/>
          <a:p>
            <a:pPr defTabSz="895350">
              <a:buClr>
                <a:srgbClr val="D2533C"/>
              </a:buClr>
              <a:defRPr/>
            </a:pPr>
            <a:endParaRPr lang="en-US" sz="1300" b="1" dirty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7810" name="Rectangle 31"/>
          <p:cNvSpPr txBox="1">
            <a:spLocks noChangeArrowheads="1"/>
          </p:cNvSpPr>
          <p:nvPr/>
        </p:nvSpPr>
        <p:spPr bwMode="auto">
          <a:xfrm>
            <a:off x="5176838" y="3498850"/>
            <a:ext cx="1179512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buClr>
                <a:srgbClr val="D2533C"/>
              </a:buClr>
            </a:pPr>
            <a:r>
              <a:rPr lang="en-US" altLang="en-US" sz="1300" b="1" dirty="0">
                <a:solidFill>
                  <a:srgbClr val="292934"/>
                </a:solidFill>
                <a:ea typeface="Arial Unicode MS" pitchFamily="34" charset="-128"/>
                <a:cs typeface="Arial Unicode MS" pitchFamily="34" charset="-128"/>
              </a:rPr>
              <a:t>Rate Review</a:t>
            </a:r>
          </a:p>
        </p:txBody>
      </p:sp>
      <p:grpSp>
        <p:nvGrpSpPr>
          <p:cNvPr id="417811" name="Group 10"/>
          <p:cNvGrpSpPr>
            <a:grpSpLocks/>
          </p:cNvGrpSpPr>
          <p:nvPr/>
        </p:nvGrpSpPr>
        <p:grpSpPr bwMode="auto">
          <a:xfrm>
            <a:off x="7015163" y="4799013"/>
            <a:ext cx="1285875" cy="1000125"/>
            <a:chOff x="5855825" y="4707282"/>
            <a:chExt cx="1286256" cy="1000016"/>
          </a:xfrm>
        </p:grpSpPr>
        <p:sp>
          <p:nvSpPr>
            <p:cNvPr id="28" name="AutoShape 4"/>
            <p:cNvSpPr>
              <a:spLocks noChangeArrowheads="1"/>
            </p:cNvSpPr>
            <p:nvPr/>
          </p:nvSpPr>
          <p:spPr bwMode="auto">
            <a:xfrm>
              <a:off x="5855825" y="4707282"/>
              <a:ext cx="1246556" cy="1000016"/>
            </a:xfrm>
            <a:prstGeom prst="hexagon">
              <a:avLst>
                <a:gd name="adj" fmla="val 30923"/>
                <a:gd name="vf" fmla="val 115470"/>
              </a:avLst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tIns="91440" bIns="91440" anchor="ctr"/>
            <a:lstStyle/>
            <a:p>
              <a:pPr defTabSz="895350">
                <a:buClr>
                  <a:srgbClr val="D2533C"/>
                </a:buClr>
                <a:defRPr/>
              </a:pPr>
              <a:endParaRPr lang="en-US" sz="1300" b="1" dirty="0">
                <a:solidFill>
                  <a:srgbClr val="FFFFFF"/>
                </a:solidFill>
                <a:latin typeface="Arial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7858" name="Rectangle 31"/>
            <p:cNvSpPr txBox="1">
              <a:spLocks noChangeArrowheads="1"/>
            </p:cNvSpPr>
            <p:nvPr/>
          </p:nvSpPr>
          <p:spPr bwMode="auto">
            <a:xfrm>
              <a:off x="5889278" y="5007234"/>
              <a:ext cx="125280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buClr>
                  <a:srgbClr val="D2533C"/>
                </a:buClr>
              </a:pPr>
              <a:r>
                <a:rPr lang="en-US" altLang="en-US" sz="1300" b="1" dirty="0">
                  <a:solidFill>
                    <a:srgbClr val="292934"/>
                  </a:solidFill>
                  <a:ea typeface="Arial Unicode MS" pitchFamily="34" charset="-128"/>
                  <a:cs typeface="Arial Unicode MS" pitchFamily="34" charset="-128"/>
                </a:rPr>
                <a:t>APD</a:t>
              </a:r>
            </a:p>
            <a:p>
              <a:pPr algn="ctr">
                <a:buClr>
                  <a:srgbClr val="D2533C"/>
                </a:buClr>
              </a:pPr>
              <a:endParaRPr lang="en-US" altLang="en-US" sz="1300" i="1" dirty="0">
                <a:solidFill>
                  <a:srgbClr val="292934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417812" name="Group 16"/>
          <p:cNvGrpSpPr>
            <a:grpSpLocks/>
          </p:cNvGrpSpPr>
          <p:nvPr/>
        </p:nvGrpSpPr>
        <p:grpSpPr bwMode="auto">
          <a:xfrm>
            <a:off x="7229475" y="3698875"/>
            <a:ext cx="1246188" cy="998538"/>
            <a:chOff x="5855826" y="3382341"/>
            <a:chExt cx="1246348" cy="1000016"/>
          </a:xfrm>
        </p:grpSpPr>
        <p:sp>
          <p:nvSpPr>
            <p:cNvPr id="52" name="AutoShape 4"/>
            <p:cNvSpPr>
              <a:spLocks noChangeArrowheads="1"/>
            </p:cNvSpPr>
            <p:nvPr/>
          </p:nvSpPr>
          <p:spPr bwMode="auto">
            <a:xfrm>
              <a:off x="5855826" y="3382341"/>
              <a:ext cx="1246348" cy="1000016"/>
            </a:xfrm>
            <a:prstGeom prst="hexagon">
              <a:avLst>
                <a:gd name="adj" fmla="val 30923"/>
                <a:gd name="vf" fmla="val 115470"/>
              </a:avLst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tIns="91440" bIns="91440" anchor="ctr"/>
            <a:lstStyle/>
            <a:p>
              <a:pPr defTabSz="895350">
                <a:buClr>
                  <a:srgbClr val="D2533C"/>
                </a:buClr>
                <a:defRPr/>
              </a:pPr>
              <a:endParaRPr lang="en-US" sz="1300" b="1" dirty="0">
                <a:solidFill>
                  <a:srgbClr val="FFFFFF"/>
                </a:solidFill>
                <a:latin typeface="Arial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7856" name="Rectangle 31"/>
            <p:cNvSpPr txBox="1">
              <a:spLocks noChangeArrowheads="1"/>
            </p:cNvSpPr>
            <p:nvPr/>
          </p:nvSpPr>
          <p:spPr bwMode="auto">
            <a:xfrm>
              <a:off x="5889280" y="3682293"/>
              <a:ext cx="11794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buClr>
                  <a:srgbClr val="D2533C"/>
                </a:buClr>
              </a:pPr>
              <a:r>
                <a:rPr lang="en-US" altLang="en-US" sz="1300" b="1" dirty="0">
                  <a:solidFill>
                    <a:srgbClr val="292934"/>
                  </a:solidFill>
                  <a:ea typeface="Arial Unicode MS" pitchFamily="34" charset="-128"/>
                  <a:cs typeface="Arial Unicode MS" pitchFamily="34" charset="-128"/>
                </a:rPr>
                <a:t>PHIPs</a:t>
              </a:r>
            </a:p>
            <a:p>
              <a:pPr algn="ctr">
                <a:buClr>
                  <a:srgbClr val="D2533C"/>
                </a:buClr>
              </a:pPr>
              <a:endParaRPr lang="en-US" altLang="en-US" sz="1300" i="1" dirty="0">
                <a:solidFill>
                  <a:srgbClr val="292934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73" name="AutoShape 4"/>
          <p:cNvSpPr>
            <a:spLocks noChangeArrowheads="1"/>
          </p:cNvSpPr>
          <p:nvPr/>
        </p:nvSpPr>
        <p:spPr bwMode="auto">
          <a:xfrm>
            <a:off x="4568825" y="1690688"/>
            <a:ext cx="2532063" cy="647700"/>
          </a:xfrm>
          <a:prstGeom prst="hexagon">
            <a:avLst>
              <a:gd name="adj" fmla="val 30923"/>
              <a:gd name="vf" fmla="val 115470"/>
            </a:avLst>
          </a:prstGeom>
          <a:noFill/>
          <a:ln w="9525">
            <a:solidFill>
              <a:schemeClr val="accent4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tIns="91440" bIns="91440" anchor="ctr"/>
          <a:lstStyle/>
          <a:p>
            <a:pPr defTabSz="895350">
              <a:buClr>
                <a:srgbClr val="D2533C"/>
              </a:buClr>
              <a:defRPr/>
            </a:pPr>
            <a:endParaRPr lang="en-US" sz="1300" b="1" dirty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417814" name="Group 4"/>
          <p:cNvGrpSpPr>
            <a:grpSpLocks/>
          </p:cNvGrpSpPr>
          <p:nvPr/>
        </p:nvGrpSpPr>
        <p:grpSpPr bwMode="auto">
          <a:xfrm>
            <a:off x="1755775" y="1690688"/>
            <a:ext cx="2532063" cy="647700"/>
            <a:chOff x="3040665" y="2709967"/>
            <a:chExt cx="1246348" cy="1000016"/>
          </a:xfrm>
        </p:grpSpPr>
        <p:sp>
          <p:nvSpPr>
            <p:cNvPr id="49" name="AutoShape 4"/>
            <p:cNvSpPr>
              <a:spLocks noChangeArrowheads="1"/>
            </p:cNvSpPr>
            <p:nvPr/>
          </p:nvSpPr>
          <p:spPr bwMode="auto">
            <a:xfrm>
              <a:off x="3040665" y="2709967"/>
              <a:ext cx="1246348" cy="1000016"/>
            </a:xfrm>
            <a:prstGeom prst="hexagon">
              <a:avLst>
                <a:gd name="adj" fmla="val 30923"/>
                <a:gd name="vf" fmla="val 115470"/>
              </a:avLst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tIns="91440" bIns="91440" anchor="ctr"/>
            <a:lstStyle/>
            <a:p>
              <a:pPr defTabSz="895350">
                <a:buClr>
                  <a:srgbClr val="D2533C"/>
                </a:buClr>
                <a:defRPr/>
              </a:pPr>
              <a:endParaRPr lang="en-US" sz="1300" b="1" dirty="0">
                <a:solidFill>
                  <a:srgbClr val="FFFFFF"/>
                </a:solidFill>
                <a:latin typeface="Arial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7854" name="Rectangle 31"/>
            <p:cNvSpPr txBox="1">
              <a:spLocks noChangeArrowheads="1"/>
            </p:cNvSpPr>
            <p:nvPr/>
          </p:nvSpPr>
          <p:spPr bwMode="auto">
            <a:xfrm>
              <a:off x="3074119" y="2901100"/>
              <a:ext cx="1179440" cy="617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buClr>
                  <a:srgbClr val="D2533C"/>
                </a:buClr>
              </a:pPr>
              <a:r>
                <a:rPr lang="en-US" altLang="en-US" sz="1300" b="1" dirty="0">
                  <a:solidFill>
                    <a:srgbClr val="292934"/>
                  </a:solidFill>
                  <a:ea typeface="Arial Unicode MS" pitchFamily="34" charset="-128"/>
                  <a:cs typeface="Arial Unicode MS" pitchFamily="34" charset="-128"/>
                </a:rPr>
                <a:t>DSRIP</a:t>
              </a:r>
            </a:p>
            <a:p>
              <a:pPr algn="ctr">
                <a:buClr>
                  <a:srgbClr val="D2533C"/>
                </a:buClr>
              </a:pPr>
              <a:endParaRPr lang="en-US" altLang="en-US" sz="1300" i="1" dirty="0">
                <a:solidFill>
                  <a:srgbClr val="292934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417815" name="Group 14"/>
          <p:cNvGrpSpPr>
            <a:grpSpLocks/>
          </p:cNvGrpSpPr>
          <p:nvPr/>
        </p:nvGrpSpPr>
        <p:grpSpPr bwMode="auto">
          <a:xfrm>
            <a:off x="1822450" y="4238625"/>
            <a:ext cx="1246188" cy="998538"/>
            <a:chOff x="602560" y="2709967"/>
            <a:chExt cx="1246348" cy="1000016"/>
          </a:xfrm>
        </p:grpSpPr>
        <p:sp>
          <p:nvSpPr>
            <p:cNvPr id="77" name="AutoShape 4"/>
            <p:cNvSpPr>
              <a:spLocks noChangeArrowheads="1"/>
            </p:cNvSpPr>
            <p:nvPr/>
          </p:nvSpPr>
          <p:spPr bwMode="auto">
            <a:xfrm>
              <a:off x="602560" y="2709967"/>
              <a:ext cx="1246348" cy="1000016"/>
            </a:xfrm>
            <a:prstGeom prst="hexagon">
              <a:avLst>
                <a:gd name="adj" fmla="val 30923"/>
                <a:gd name="vf" fmla="val 115470"/>
              </a:avLst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tIns="91440" bIns="91440" anchor="ctr"/>
            <a:lstStyle/>
            <a:p>
              <a:pPr defTabSz="895350">
                <a:buClr>
                  <a:srgbClr val="D2533C"/>
                </a:buClr>
                <a:defRPr/>
              </a:pPr>
              <a:endParaRPr lang="en-US" sz="1300" b="1" dirty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7852" name="Rectangle 31"/>
            <p:cNvSpPr txBox="1">
              <a:spLocks noChangeArrowheads="1"/>
            </p:cNvSpPr>
            <p:nvPr/>
          </p:nvSpPr>
          <p:spPr bwMode="auto">
            <a:xfrm>
              <a:off x="636014" y="2925948"/>
              <a:ext cx="1179440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buClr>
                  <a:srgbClr val="D2533C"/>
                </a:buClr>
              </a:pPr>
              <a:r>
                <a:rPr lang="en-US" altLang="en-US" sz="1300" b="1" dirty="0">
                  <a:solidFill>
                    <a:srgbClr val="292934"/>
                  </a:solidFill>
                  <a:ea typeface="Arial Unicode MS" pitchFamily="34" charset="-128"/>
                  <a:cs typeface="Arial Unicode MS" pitchFamily="34" charset="-128"/>
                </a:rPr>
                <a:t>NY SHIP</a:t>
              </a:r>
              <a:br>
                <a:rPr lang="en-US" altLang="en-US" sz="1300" b="1" dirty="0">
                  <a:solidFill>
                    <a:srgbClr val="292934"/>
                  </a:solidFill>
                  <a:ea typeface="Arial Unicode MS" pitchFamily="34" charset="-128"/>
                  <a:cs typeface="Arial Unicode MS" pitchFamily="34" charset="-128"/>
                </a:rPr>
              </a:br>
              <a:r>
                <a:rPr lang="en-US" altLang="en-US" sz="1300" b="1" dirty="0">
                  <a:solidFill>
                    <a:srgbClr val="292934"/>
                  </a:solidFill>
                  <a:ea typeface="Arial Unicode MS" pitchFamily="34" charset="-128"/>
                  <a:cs typeface="Arial Unicode MS" pitchFamily="34" charset="-128"/>
                </a:rPr>
                <a:t>value-based</a:t>
              </a:r>
              <a:br>
                <a:rPr lang="en-US" altLang="en-US" sz="1300" b="1" dirty="0">
                  <a:solidFill>
                    <a:srgbClr val="292934"/>
                  </a:solidFill>
                  <a:ea typeface="Arial Unicode MS" pitchFamily="34" charset="-128"/>
                  <a:cs typeface="Arial Unicode MS" pitchFamily="34" charset="-128"/>
                </a:rPr>
              </a:br>
              <a:r>
                <a:rPr lang="en-US" altLang="en-US" sz="1300" b="1" dirty="0">
                  <a:solidFill>
                    <a:srgbClr val="292934"/>
                  </a:solidFill>
                  <a:ea typeface="Arial Unicode MS" pitchFamily="34" charset="-128"/>
                  <a:cs typeface="Arial Unicode MS" pitchFamily="34" charset="-128"/>
                </a:rPr>
                <a:t>purchasing</a:t>
              </a:r>
            </a:p>
          </p:txBody>
        </p:sp>
      </p:grpSp>
      <p:grpSp>
        <p:nvGrpSpPr>
          <p:cNvPr id="417816" name="Group 11"/>
          <p:cNvGrpSpPr>
            <a:grpSpLocks/>
          </p:cNvGrpSpPr>
          <p:nvPr/>
        </p:nvGrpSpPr>
        <p:grpSpPr bwMode="auto">
          <a:xfrm>
            <a:off x="2554288" y="3098800"/>
            <a:ext cx="1246187" cy="1000125"/>
            <a:chOff x="1807801" y="4707282"/>
            <a:chExt cx="1246348" cy="1000016"/>
          </a:xfrm>
        </p:grpSpPr>
        <p:sp>
          <p:nvSpPr>
            <p:cNvPr id="67" name="AutoShape 4"/>
            <p:cNvSpPr>
              <a:spLocks noChangeArrowheads="1"/>
            </p:cNvSpPr>
            <p:nvPr/>
          </p:nvSpPr>
          <p:spPr bwMode="auto">
            <a:xfrm>
              <a:off x="1807801" y="4707282"/>
              <a:ext cx="1246348" cy="1000016"/>
            </a:xfrm>
            <a:prstGeom prst="hexagon">
              <a:avLst>
                <a:gd name="adj" fmla="val 30923"/>
                <a:gd name="vf" fmla="val 115470"/>
              </a:avLst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tIns="91440" bIns="91440" anchor="ctr"/>
            <a:lstStyle/>
            <a:p>
              <a:pPr defTabSz="895350">
                <a:buClr>
                  <a:srgbClr val="D2533C"/>
                </a:buClr>
                <a:defRPr/>
              </a:pPr>
              <a:endParaRPr lang="en-US" sz="1300" b="1" dirty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7850" name="Rectangle 31"/>
            <p:cNvSpPr txBox="1">
              <a:spLocks noChangeArrowheads="1"/>
            </p:cNvSpPr>
            <p:nvPr/>
          </p:nvSpPr>
          <p:spPr bwMode="auto">
            <a:xfrm>
              <a:off x="1841255" y="5039344"/>
              <a:ext cx="11794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buClr>
                  <a:srgbClr val="D2533C"/>
                </a:buClr>
              </a:pPr>
              <a:r>
                <a:rPr lang="en-US" altLang="en-US" sz="1300" b="1" dirty="0">
                  <a:solidFill>
                    <a:srgbClr val="292934"/>
                  </a:solidFill>
                  <a:ea typeface="Arial Unicode MS" pitchFamily="34" charset="-128"/>
                  <a:cs typeface="Arial Unicode MS" pitchFamily="34" charset="-128"/>
                </a:rPr>
                <a:t>Prevention Agenda</a:t>
              </a:r>
            </a:p>
          </p:txBody>
        </p:sp>
      </p:grpSp>
      <p:grpSp>
        <p:nvGrpSpPr>
          <p:cNvPr id="417817" name="Group 7"/>
          <p:cNvGrpSpPr>
            <a:grpSpLocks/>
          </p:cNvGrpSpPr>
          <p:nvPr/>
        </p:nvGrpSpPr>
        <p:grpSpPr bwMode="auto">
          <a:xfrm>
            <a:off x="6423025" y="2681288"/>
            <a:ext cx="1254125" cy="1000125"/>
            <a:chOff x="5855827" y="2116089"/>
            <a:chExt cx="1252737" cy="1000016"/>
          </a:xfrm>
        </p:grpSpPr>
        <p:sp>
          <p:nvSpPr>
            <p:cNvPr id="43" name="AutoShape 4"/>
            <p:cNvSpPr>
              <a:spLocks noChangeArrowheads="1"/>
            </p:cNvSpPr>
            <p:nvPr/>
          </p:nvSpPr>
          <p:spPr bwMode="auto">
            <a:xfrm>
              <a:off x="5855827" y="2116089"/>
              <a:ext cx="1246394" cy="1000016"/>
            </a:xfrm>
            <a:prstGeom prst="hexagon">
              <a:avLst>
                <a:gd name="adj" fmla="val 30923"/>
                <a:gd name="vf" fmla="val 115470"/>
              </a:avLst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tIns="91440" bIns="91440" anchor="ctr"/>
            <a:lstStyle/>
            <a:p>
              <a:pPr defTabSz="895350">
                <a:buClr>
                  <a:srgbClr val="D2533C"/>
                </a:buClr>
                <a:defRPr/>
              </a:pPr>
              <a:endParaRPr lang="en-US" sz="1300" b="1" dirty="0">
                <a:solidFill>
                  <a:srgbClr val="FFFFFF"/>
                </a:solidFill>
                <a:latin typeface="Arial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7848" name="Rectangle 31"/>
            <p:cNvSpPr txBox="1">
              <a:spLocks noChangeArrowheads="1"/>
            </p:cNvSpPr>
            <p:nvPr/>
          </p:nvSpPr>
          <p:spPr bwMode="auto">
            <a:xfrm>
              <a:off x="5872520" y="2416041"/>
              <a:ext cx="123604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buClr>
                  <a:srgbClr val="D2533C"/>
                </a:buClr>
              </a:pPr>
              <a:r>
                <a:rPr lang="en-US" altLang="en-US" sz="1300" b="1" dirty="0">
                  <a:solidFill>
                    <a:srgbClr val="292934"/>
                  </a:solidFill>
                  <a:ea typeface="Arial Unicode MS" pitchFamily="34" charset="-128"/>
                  <a:cs typeface="Arial Unicode MS" pitchFamily="34" charset="-128"/>
                </a:rPr>
                <a:t>NY State of Health</a:t>
              </a:r>
            </a:p>
          </p:txBody>
        </p:sp>
      </p:grpSp>
      <p:grpSp>
        <p:nvGrpSpPr>
          <p:cNvPr id="417818" name="Group 12"/>
          <p:cNvGrpSpPr>
            <a:grpSpLocks/>
          </p:cNvGrpSpPr>
          <p:nvPr/>
        </p:nvGrpSpPr>
        <p:grpSpPr bwMode="auto">
          <a:xfrm>
            <a:off x="1273175" y="2681288"/>
            <a:ext cx="1246188" cy="1000125"/>
            <a:chOff x="1837919" y="3382342"/>
            <a:chExt cx="1246348" cy="1000016"/>
          </a:xfrm>
        </p:grpSpPr>
        <p:sp>
          <p:nvSpPr>
            <p:cNvPr id="87" name="AutoShape 4"/>
            <p:cNvSpPr>
              <a:spLocks noChangeArrowheads="1"/>
            </p:cNvSpPr>
            <p:nvPr/>
          </p:nvSpPr>
          <p:spPr bwMode="auto">
            <a:xfrm>
              <a:off x="1837919" y="3382342"/>
              <a:ext cx="1246348" cy="1000016"/>
            </a:xfrm>
            <a:prstGeom prst="hexagon">
              <a:avLst>
                <a:gd name="adj" fmla="val 30923"/>
                <a:gd name="vf" fmla="val 115470"/>
              </a:avLst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tIns="91440" bIns="91440" anchor="ctr"/>
            <a:lstStyle/>
            <a:p>
              <a:pPr defTabSz="895350">
                <a:buClr>
                  <a:srgbClr val="D2533C"/>
                </a:buClr>
                <a:defRPr/>
              </a:pPr>
              <a:endParaRPr lang="en-US" sz="1300" b="1" dirty="0">
                <a:solidFill>
                  <a:srgbClr val="FFFFFF"/>
                </a:solidFill>
                <a:latin typeface="Arial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7846" name="Rectangle 31"/>
            <p:cNvSpPr txBox="1">
              <a:spLocks noChangeArrowheads="1"/>
            </p:cNvSpPr>
            <p:nvPr/>
          </p:nvSpPr>
          <p:spPr bwMode="auto">
            <a:xfrm>
              <a:off x="1871373" y="3630433"/>
              <a:ext cx="1179440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buClr>
                  <a:srgbClr val="D2533C"/>
                </a:buClr>
              </a:pPr>
              <a:r>
                <a:rPr lang="en-US" altLang="en-US" sz="1300" b="1" dirty="0">
                  <a:solidFill>
                    <a:srgbClr val="292934"/>
                  </a:solidFill>
                  <a:ea typeface="Arial Unicode MS" pitchFamily="34" charset="-128"/>
                  <a:cs typeface="Arial Unicode MS" pitchFamily="34" charset="-128"/>
                </a:rPr>
                <a:t>Capital Restructuring</a:t>
              </a:r>
            </a:p>
            <a:p>
              <a:pPr algn="ctr">
                <a:buClr>
                  <a:srgbClr val="D2533C"/>
                </a:buClr>
              </a:pPr>
              <a:endParaRPr lang="en-US" altLang="en-US" sz="1300" i="1" dirty="0">
                <a:solidFill>
                  <a:srgbClr val="292934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66" name="AutoShape 4"/>
          <p:cNvSpPr>
            <a:spLocks noChangeArrowheads="1"/>
          </p:cNvSpPr>
          <p:nvPr/>
        </p:nvSpPr>
        <p:spPr bwMode="auto">
          <a:xfrm>
            <a:off x="3214688" y="3783013"/>
            <a:ext cx="2513012" cy="2016125"/>
          </a:xfrm>
          <a:prstGeom prst="hexagon">
            <a:avLst>
              <a:gd name="adj" fmla="val 30923"/>
              <a:gd name="vf" fmla="val 115470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tIns="91440" bIns="91440" anchor="ctr"/>
          <a:lstStyle/>
          <a:p>
            <a:pPr defTabSz="895350">
              <a:buClr>
                <a:srgbClr val="D2533C"/>
              </a:buClr>
              <a:defRPr/>
            </a:pPr>
            <a:endParaRPr lang="en-US" sz="1300" b="1" dirty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7820" name="Rectangle 31"/>
          <p:cNvSpPr txBox="1">
            <a:spLocks noChangeArrowheads="1"/>
          </p:cNvSpPr>
          <p:nvPr/>
        </p:nvSpPr>
        <p:spPr bwMode="auto">
          <a:xfrm>
            <a:off x="3719513" y="4000500"/>
            <a:ext cx="1503362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193675" indent="-192088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Aft>
                <a:spcPts val="200"/>
              </a:spcAft>
              <a:buClr>
                <a:srgbClr val="D2533C"/>
              </a:buClr>
            </a:pPr>
            <a:r>
              <a:rPr lang="en-US" altLang="en-US" sz="1300" b="1" dirty="0">
                <a:solidFill>
                  <a:srgbClr val="292934"/>
                </a:solidFill>
                <a:ea typeface="Arial Unicode MS" pitchFamily="34" charset="-128"/>
                <a:cs typeface="Arial Unicode MS" pitchFamily="34" charset="-128"/>
              </a:rPr>
              <a:t>SIM Testing Grant </a:t>
            </a:r>
          </a:p>
          <a:p>
            <a:pPr lvl="1">
              <a:spcAft>
                <a:spcPts val="200"/>
              </a:spcAft>
              <a:buClr>
                <a:srgbClr val="292934"/>
              </a:buClr>
              <a:buSzPct val="125000"/>
              <a:buFont typeface="Arial" charset="0"/>
              <a:buChar char="▪"/>
            </a:pPr>
            <a:r>
              <a:rPr lang="en-US" altLang="en-US" sz="1300" dirty="0">
                <a:solidFill>
                  <a:srgbClr val="292934"/>
                </a:solidFill>
                <a:ea typeface="Arial Unicode MS" pitchFamily="34" charset="-128"/>
                <a:cs typeface="Arial Unicode MS" pitchFamily="34" charset="-128"/>
              </a:rPr>
              <a:t>State-wide leadership</a:t>
            </a:r>
          </a:p>
          <a:p>
            <a:pPr lvl="1">
              <a:spcAft>
                <a:spcPts val="200"/>
              </a:spcAft>
              <a:buClr>
                <a:srgbClr val="292934"/>
              </a:buClr>
              <a:buSzPct val="125000"/>
              <a:buFont typeface="Arial" charset="0"/>
              <a:buChar char="▪"/>
            </a:pPr>
            <a:r>
              <a:rPr lang="en-US" altLang="en-US" sz="1300" dirty="0">
                <a:solidFill>
                  <a:srgbClr val="292934"/>
                </a:solidFill>
                <a:ea typeface="Arial Unicode MS" pitchFamily="34" charset="-128"/>
                <a:cs typeface="Arial Unicode MS" pitchFamily="34" charset="-128"/>
              </a:rPr>
              <a:t>Stakeholder alignment</a:t>
            </a:r>
          </a:p>
          <a:p>
            <a:pPr lvl="1">
              <a:spcAft>
                <a:spcPts val="200"/>
              </a:spcAft>
              <a:buClr>
                <a:srgbClr val="292934"/>
              </a:buClr>
              <a:buSzPct val="125000"/>
              <a:buFont typeface="Arial" charset="0"/>
              <a:buChar char="▪"/>
            </a:pPr>
            <a:r>
              <a:rPr lang="en-US" altLang="en-US" sz="1300" dirty="0">
                <a:solidFill>
                  <a:srgbClr val="292934"/>
                </a:solidFill>
                <a:ea typeface="Arial Unicode MS" pitchFamily="34" charset="-128"/>
                <a:cs typeface="Arial Unicode MS" pitchFamily="34" charset="-128"/>
              </a:rPr>
              <a:t>Multi-payer business design and support</a:t>
            </a:r>
          </a:p>
        </p:txBody>
      </p:sp>
      <p:sp>
        <p:nvSpPr>
          <p:cNvPr id="72" name="Legend1"/>
          <p:cNvSpPr>
            <a:spLocks noChangeArrowheads="1"/>
          </p:cNvSpPr>
          <p:nvPr/>
        </p:nvSpPr>
        <p:spPr bwMode="auto">
          <a:xfrm>
            <a:off x="728663" y="5537199"/>
            <a:ext cx="1133475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895350">
              <a:buClr>
                <a:srgbClr val="D2533C"/>
              </a:buClr>
              <a:defRPr/>
            </a:pPr>
            <a:r>
              <a:rPr lang="en-US" sz="1200" dirty="0">
                <a:solidFill>
                  <a:srgbClr val="292934"/>
                </a:solidFill>
                <a:latin typeface="Arial"/>
              </a:rPr>
              <a:t>Currently funded</a:t>
            </a:r>
          </a:p>
        </p:txBody>
      </p:sp>
      <p:sp>
        <p:nvSpPr>
          <p:cNvPr id="76" name="Legend2"/>
          <p:cNvSpPr>
            <a:spLocks noChangeArrowheads="1"/>
          </p:cNvSpPr>
          <p:nvPr/>
        </p:nvSpPr>
        <p:spPr bwMode="auto">
          <a:xfrm>
            <a:off x="728663" y="5765799"/>
            <a:ext cx="1423987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895350">
              <a:buClr>
                <a:srgbClr val="D2533C"/>
              </a:buClr>
              <a:defRPr/>
            </a:pPr>
            <a:r>
              <a:rPr lang="en-US" sz="1200" dirty="0">
                <a:solidFill>
                  <a:srgbClr val="292934"/>
                </a:solidFill>
                <a:latin typeface="Arial"/>
              </a:rPr>
              <a:t>Planned SIM funding</a:t>
            </a:r>
          </a:p>
        </p:txBody>
      </p:sp>
      <p:sp>
        <p:nvSpPr>
          <p:cNvPr id="96" name="AutoShape 4"/>
          <p:cNvSpPr>
            <a:spLocks noChangeArrowheads="1"/>
          </p:cNvSpPr>
          <p:nvPr/>
        </p:nvSpPr>
        <p:spPr bwMode="auto">
          <a:xfrm>
            <a:off x="361950" y="5765799"/>
            <a:ext cx="230188" cy="184150"/>
          </a:xfrm>
          <a:prstGeom prst="hexagon">
            <a:avLst>
              <a:gd name="adj" fmla="val 30923"/>
              <a:gd name="vf" fmla="val 115470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tIns="91440" bIns="91440" anchor="ctr"/>
          <a:lstStyle/>
          <a:p>
            <a:pPr defTabSz="895350">
              <a:buClr>
                <a:srgbClr val="D2533C"/>
              </a:buClr>
              <a:defRPr/>
            </a:pPr>
            <a:endParaRPr lang="en-US" sz="1300" b="1" dirty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7" name="AutoShape 4"/>
          <p:cNvSpPr>
            <a:spLocks noChangeArrowheads="1"/>
          </p:cNvSpPr>
          <p:nvPr/>
        </p:nvSpPr>
        <p:spPr bwMode="auto">
          <a:xfrm>
            <a:off x="361950" y="5537199"/>
            <a:ext cx="230188" cy="184150"/>
          </a:xfrm>
          <a:prstGeom prst="hexagon">
            <a:avLst>
              <a:gd name="adj" fmla="val 30923"/>
              <a:gd name="vf" fmla="val 115470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6200000" scaled="1"/>
            <a:tileRect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tIns="91440" bIns="91440" anchor="ctr"/>
          <a:lstStyle/>
          <a:p>
            <a:pPr defTabSz="895350">
              <a:buClr>
                <a:srgbClr val="D2533C"/>
              </a:buClr>
              <a:defRPr/>
            </a:pPr>
            <a:endParaRPr lang="en-US" sz="1400" b="1" dirty="0">
              <a:solidFill>
                <a:srgbClr val="FFFFFF"/>
              </a:solidFill>
              <a:latin typeface="Arial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417826" name="Group 15"/>
          <p:cNvGrpSpPr>
            <a:grpSpLocks/>
          </p:cNvGrpSpPr>
          <p:nvPr/>
        </p:nvGrpSpPr>
        <p:grpSpPr bwMode="auto">
          <a:xfrm>
            <a:off x="5822950" y="4238625"/>
            <a:ext cx="1246188" cy="998538"/>
            <a:chOff x="602560" y="4038882"/>
            <a:chExt cx="1246348" cy="1000016"/>
          </a:xfrm>
        </p:grpSpPr>
        <p:grpSp>
          <p:nvGrpSpPr>
            <p:cNvPr id="417841" name="Group 3"/>
            <p:cNvGrpSpPr>
              <a:grpSpLocks/>
            </p:cNvGrpSpPr>
            <p:nvPr/>
          </p:nvGrpSpPr>
          <p:grpSpPr bwMode="auto">
            <a:xfrm>
              <a:off x="602560" y="4038882"/>
              <a:ext cx="1246348" cy="1000016"/>
              <a:chOff x="465556" y="3928956"/>
              <a:chExt cx="1520355" cy="1219867"/>
            </a:xfrm>
          </p:grpSpPr>
          <p:sp>
            <p:nvSpPr>
              <p:cNvPr id="82" name="AutoShape 4"/>
              <p:cNvSpPr>
                <a:spLocks noChangeArrowheads="1"/>
              </p:cNvSpPr>
              <p:nvPr/>
            </p:nvSpPr>
            <p:spPr bwMode="auto">
              <a:xfrm>
                <a:off x="465556" y="3928956"/>
                <a:ext cx="1520355" cy="1219867"/>
              </a:xfrm>
              <a:prstGeom prst="hexagon">
                <a:avLst>
                  <a:gd name="adj" fmla="val 30923"/>
                  <a:gd name="vf" fmla="val 115470"/>
                </a:avLst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lin ang="16200000" scaled="1"/>
                <a:tileRect/>
              </a:gra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tIns="91440" bIns="91440" anchor="ctr"/>
              <a:lstStyle/>
              <a:p>
                <a:pPr defTabSz="895350">
                  <a:buClr>
                    <a:srgbClr val="D2533C"/>
                  </a:buClr>
                  <a:defRPr/>
                </a:pPr>
                <a:endParaRPr lang="en-US" sz="1300" b="1" dirty="0">
                  <a:solidFill>
                    <a:srgbClr val="FFFFFF"/>
                  </a:solidFill>
                  <a:latin typeface="Arial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1226702" y="4537920"/>
                <a:ext cx="757271" cy="610903"/>
              </a:xfrm>
              <a:custGeom>
                <a:avLst/>
                <a:gdLst>
                  <a:gd name="connsiteX0" fmla="*/ 0 w 1140618"/>
                  <a:gd name="connsiteY0" fmla="*/ 1214437 h 1216819"/>
                  <a:gd name="connsiteX1" fmla="*/ 764381 w 1140618"/>
                  <a:gd name="connsiteY1" fmla="*/ 0 h 1216819"/>
                  <a:gd name="connsiteX2" fmla="*/ 1140618 w 1140618"/>
                  <a:gd name="connsiteY2" fmla="*/ 607219 h 1216819"/>
                  <a:gd name="connsiteX3" fmla="*/ 769143 w 1140618"/>
                  <a:gd name="connsiteY3" fmla="*/ 1216819 h 1216819"/>
                  <a:gd name="connsiteX4" fmla="*/ 0 w 1140618"/>
                  <a:gd name="connsiteY4" fmla="*/ 1214437 h 1216819"/>
                  <a:gd name="connsiteX0" fmla="*/ 0 w 1140618"/>
                  <a:gd name="connsiteY0" fmla="*/ 607219 h 609601"/>
                  <a:gd name="connsiteX1" fmla="*/ 383381 w 1140618"/>
                  <a:gd name="connsiteY1" fmla="*/ 0 h 609601"/>
                  <a:gd name="connsiteX2" fmla="*/ 1140618 w 1140618"/>
                  <a:gd name="connsiteY2" fmla="*/ 1 h 609601"/>
                  <a:gd name="connsiteX3" fmla="*/ 769143 w 1140618"/>
                  <a:gd name="connsiteY3" fmla="*/ 609601 h 609601"/>
                  <a:gd name="connsiteX4" fmla="*/ 0 w 1140618"/>
                  <a:gd name="connsiteY4" fmla="*/ 607219 h 609601"/>
                  <a:gd name="connsiteX0" fmla="*/ 385762 w 757237"/>
                  <a:gd name="connsiteY0" fmla="*/ 609601 h 609601"/>
                  <a:gd name="connsiteX1" fmla="*/ 0 w 757237"/>
                  <a:gd name="connsiteY1" fmla="*/ 0 h 609601"/>
                  <a:gd name="connsiteX2" fmla="*/ 757237 w 757237"/>
                  <a:gd name="connsiteY2" fmla="*/ 1 h 609601"/>
                  <a:gd name="connsiteX3" fmla="*/ 385762 w 757237"/>
                  <a:gd name="connsiteY3" fmla="*/ 609601 h 609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57237" h="609601">
                    <a:moveTo>
                      <a:pt x="385762" y="609601"/>
                    </a:moveTo>
                    <a:lnTo>
                      <a:pt x="0" y="0"/>
                    </a:lnTo>
                    <a:lnTo>
                      <a:pt x="757237" y="1"/>
                    </a:lnTo>
                    <a:lnTo>
                      <a:pt x="385762" y="60960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tIns="91440" bIns="91440" anchor="ctr"/>
              <a:lstStyle/>
              <a:p>
                <a:pPr defTabSz="895350">
                  <a:buClr>
                    <a:srgbClr val="D2533C"/>
                  </a:buClr>
                  <a:defRPr/>
                </a:pPr>
                <a:endParaRPr lang="en-US" sz="1300" b="1" dirty="0">
                  <a:solidFill>
                    <a:srgbClr val="FFFFFF"/>
                  </a:solidFill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417842" name="Rectangle 31"/>
            <p:cNvSpPr txBox="1">
              <a:spLocks noChangeArrowheads="1"/>
            </p:cNvSpPr>
            <p:nvPr/>
          </p:nvSpPr>
          <p:spPr bwMode="auto">
            <a:xfrm>
              <a:off x="636013" y="4238807"/>
              <a:ext cx="1179440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buClr>
                  <a:srgbClr val="D2533C"/>
                </a:buClr>
              </a:pPr>
              <a:r>
                <a:rPr lang="en-US" altLang="en-US" sz="1300" b="1" dirty="0">
                  <a:solidFill>
                    <a:srgbClr val="292934"/>
                  </a:solidFill>
                  <a:ea typeface="Arial Unicode MS" pitchFamily="34" charset="-128"/>
                  <a:cs typeface="Arial Unicode MS" pitchFamily="34" charset="-128"/>
                </a:rPr>
                <a:t>Workforce </a:t>
              </a:r>
              <a:r>
                <a:rPr lang="en-US" altLang="en-US" sz="1300" b="1" dirty="0" smtClean="0">
                  <a:solidFill>
                    <a:srgbClr val="292934"/>
                  </a:solidFill>
                  <a:ea typeface="Arial Unicode MS" pitchFamily="34" charset="-128"/>
                  <a:cs typeface="Arial Unicode MS" pitchFamily="34" charset="-128"/>
                </a:rPr>
                <a:t>strategy</a:t>
              </a:r>
              <a:endParaRPr lang="en-US" altLang="en-US" sz="1300" b="1" baseline="30000" dirty="0">
                <a:solidFill>
                  <a:srgbClr val="292934"/>
                </a:solidFill>
                <a:ea typeface="Arial Unicode MS" pitchFamily="34" charset="-128"/>
                <a:cs typeface="Arial Unicode MS" pitchFamily="34" charset="-128"/>
              </a:endParaRPr>
            </a:p>
            <a:p>
              <a:pPr algn="ctr">
                <a:buClr>
                  <a:srgbClr val="D2533C"/>
                </a:buClr>
              </a:pPr>
              <a:endParaRPr lang="en-US" altLang="en-US" sz="1300" i="1" dirty="0">
                <a:solidFill>
                  <a:srgbClr val="292934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65138" y="2476500"/>
            <a:ext cx="8018462" cy="0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cxnSpLocks/>
          </p:cNvCxnSpPr>
          <p:nvPr/>
        </p:nvCxnSpPr>
        <p:spPr>
          <a:xfrm flipV="1">
            <a:off x="728663" y="2519363"/>
            <a:ext cx="0" cy="1277937"/>
          </a:xfrm>
          <a:prstGeom prst="straightConnector1">
            <a:avLst/>
          </a:prstGeom>
          <a:ln w="25400">
            <a:solidFill>
              <a:schemeClr val="accent3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cxnSpLocks/>
          </p:cNvCxnSpPr>
          <p:nvPr/>
        </p:nvCxnSpPr>
        <p:spPr>
          <a:xfrm flipV="1">
            <a:off x="4140200" y="2519363"/>
            <a:ext cx="0" cy="1277937"/>
          </a:xfrm>
          <a:prstGeom prst="straightConnector1">
            <a:avLst/>
          </a:prstGeom>
          <a:ln w="25400">
            <a:solidFill>
              <a:schemeClr val="accent3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cxnSpLocks/>
          </p:cNvCxnSpPr>
          <p:nvPr/>
        </p:nvCxnSpPr>
        <p:spPr>
          <a:xfrm flipV="1">
            <a:off x="4821238" y="2519363"/>
            <a:ext cx="0" cy="1277937"/>
          </a:xfrm>
          <a:prstGeom prst="straightConnector1">
            <a:avLst/>
          </a:prstGeom>
          <a:ln w="25400">
            <a:solidFill>
              <a:schemeClr val="accent3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7831" name="Group 13"/>
          <p:cNvGrpSpPr>
            <a:grpSpLocks/>
          </p:cNvGrpSpPr>
          <p:nvPr/>
        </p:nvGrpSpPr>
        <p:grpSpPr bwMode="auto">
          <a:xfrm>
            <a:off x="3835400" y="2681288"/>
            <a:ext cx="1273175" cy="1000125"/>
            <a:chOff x="1807802" y="2057401"/>
            <a:chExt cx="1273128" cy="1000016"/>
          </a:xfrm>
        </p:grpSpPr>
        <p:sp>
          <p:nvSpPr>
            <p:cNvPr id="64" name="AutoShape 4"/>
            <p:cNvSpPr>
              <a:spLocks noChangeArrowheads="1"/>
            </p:cNvSpPr>
            <p:nvPr/>
          </p:nvSpPr>
          <p:spPr bwMode="auto">
            <a:xfrm>
              <a:off x="1807802" y="2057401"/>
              <a:ext cx="1246142" cy="1000016"/>
            </a:xfrm>
            <a:prstGeom prst="hexagon">
              <a:avLst>
                <a:gd name="adj" fmla="val 30923"/>
                <a:gd name="vf" fmla="val 115470"/>
              </a:avLst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tIns="91440" bIns="91440" anchor="ctr"/>
            <a:lstStyle/>
            <a:p>
              <a:pPr defTabSz="895350">
                <a:buClr>
                  <a:srgbClr val="D2533C"/>
                </a:buClr>
                <a:defRPr/>
              </a:pPr>
              <a:endParaRPr lang="en-US" sz="1300" b="1" dirty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7840" name="Rectangle 31"/>
            <p:cNvSpPr txBox="1">
              <a:spLocks noChangeArrowheads="1"/>
            </p:cNvSpPr>
            <p:nvPr/>
          </p:nvSpPr>
          <p:spPr bwMode="auto">
            <a:xfrm>
              <a:off x="1841256" y="2357353"/>
              <a:ext cx="123967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buClr>
                  <a:srgbClr val="D2533C"/>
                </a:buClr>
              </a:pPr>
              <a:r>
                <a:rPr lang="en-US" altLang="en-US" sz="1300" b="1" dirty="0">
                  <a:solidFill>
                    <a:srgbClr val="292934"/>
                  </a:solidFill>
                  <a:ea typeface="Arial Unicode MS" pitchFamily="34" charset="-128"/>
                  <a:cs typeface="Arial Unicode MS" pitchFamily="34" charset="-128"/>
                </a:rPr>
                <a:t>Common Scorecard</a:t>
              </a:r>
            </a:p>
          </p:txBody>
        </p:sp>
      </p:grpSp>
      <p:sp>
        <p:nvSpPr>
          <p:cNvPr id="139" name="AutoShape 4"/>
          <p:cNvSpPr>
            <a:spLocks noChangeArrowheads="1"/>
          </p:cNvSpPr>
          <p:nvPr/>
        </p:nvSpPr>
        <p:spPr bwMode="auto">
          <a:xfrm>
            <a:off x="4568825" y="1690688"/>
            <a:ext cx="990600" cy="650875"/>
          </a:xfrm>
          <a:custGeom>
            <a:avLst/>
            <a:gdLst>
              <a:gd name="connsiteX0" fmla="*/ 0 w 2531870"/>
              <a:gd name="connsiteY0" fmla="*/ 323517 h 647034"/>
              <a:gd name="connsiteX1" fmla="*/ 200082 w 2531870"/>
              <a:gd name="connsiteY1" fmla="*/ 0 h 647034"/>
              <a:gd name="connsiteX2" fmla="*/ 2331788 w 2531870"/>
              <a:gd name="connsiteY2" fmla="*/ 0 h 647034"/>
              <a:gd name="connsiteX3" fmla="*/ 2531870 w 2531870"/>
              <a:gd name="connsiteY3" fmla="*/ 323517 h 647034"/>
              <a:gd name="connsiteX4" fmla="*/ 2331788 w 2531870"/>
              <a:gd name="connsiteY4" fmla="*/ 647034 h 647034"/>
              <a:gd name="connsiteX5" fmla="*/ 200082 w 2531870"/>
              <a:gd name="connsiteY5" fmla="*/ 647034 h 647034"/>
              <a:gd name="connsiteX6" fmla="*/ 0 w 2531870"/>
              <a:gd name="connsiteY6" fmla="*/ 323517 h 647034"/>
              <a:gd name="connsiteX0" fmla="*/ 0 w 2531870"/>
              <a:gd name="connsiteY0" fmla="*/ 323517 h 647034"/>
              <a:gd name="connsiteX1" fmla="*/ 200082 w 2531870"/>
              <a:gd name="connsiteY1" fmla="*/ 0 h 647034"/>
              <a:gd name="connsiteX2" fmla="*/ 990198 w 2531870"/>
              <a:gd name="connsiteY2" fmla="*/ 0 h 647034"/>
              <a:gd name="connsiteX3" fmla="*/ 2531870 w 2531870"/>
              <a:gd name="connsiteY3" fmla="*/ 323517 h 647034"/>
              <a:gd name="connsiteX4" fmla="*/ 2331788 w 2531870"/>
              <a:gd name="connsiteY4" fmla="*/ 647034 h 647034"/>
              <a:gd name="connsiteX5" fmla="*/ 200082 w 2531870"/>
              <a:gd name="connsiteY5" fmla="*/ 647034 h 647034"/>
              <a:gd name="connsiteX6" fmla="*/ 0 w 2531870"/>
              <a:gd name="connsiteY6" fmla="*/ 323517 h 647034"/>
              <a:gd name="connsiteX0" fmla="*/ 0 w 2331788"/>
              <a:gd name="connsiteY0" fmla="*/ 323517 h 647034"/>
              <a:gd name="connsiteX1" fmla="*/ 200082 w 2331788"/>
              <a:gd name="connsiteY1" fmla="*/ 0 h 647034"/>
              <a:gd name="connsiteX2" fmla="*/ 990198 w 2331788"/>
              <a:gd name="connsiteY2" fmla="*/ 0 h 647034"/>
              <a:gd name="connsiteX3" fmla="*/ 2331788 w 2331788"/>
              <a:gd name="connsiteY3" fmla="*/ 647034 h 647034"/>
              <a:gd name="connsiteX4" fmla="*/ 200082 w 2331788"/>
              <a:gd name="connsiteY4" fmla="*/ 647034 h 647034"/>
              <a:gd name="connsiteX5" fmla="*/ 0 w 2331788"/>
              <a:gd name="connsiteY5" fmla="*/ 323517 h 647034"/>
              <a:gd name="connsiteX0" fmla="*/ 0 w 990198"/>
              <a:gd name="connsiteY0" fmla="*/ 323517 h 650565"/>
              <a:gd name="connsiteX1" fmla="*/ 200082 w 990198"/>
              <a:gd name="connsiteY1" fmla="*/ 0 h 650565"/>
              <a:gd name="connsiteX2" fmla="*/ 990198 w 990198"/>
              <a:gd name="connsiteY2" fmla="*/ 0 h 650565"/>
              <a:gd name="connsiteX3" fmla="*/ 788959 w 990198"/>
              <a:gd name="connsiteY3" fmla="*/ 650565 h 650565"/>
              <a:gd name="connsiteX4" fmla="*/ 200082 w 990198"/>
              <a:gd name="connsiteY4" fmla="*/ 647034 h 650565"/>
              <a:gd name="connsiteX5" fmla="*/ 0 w 990198"/>
              <a:gd name="connsiteY5" fmla="*/ 323517 h 650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0198" h="650565">
                <a:moveTo>
                  <a:pt x="0" y="323517"/>
                </a:moveTo>
                <a:lnTo>
                  <a:pt x="200082" y="0"/>
                </a:lnTo>
                <a:lnTo>
                  <a:pt x="990198" y="0"/>
                </a:lnTo>
                <a:lnTo>
                  <a:pt x="788959" y="650565"/>
                </a:lnTo>
                <a:lnTo>
                  <a:pt x="200082" y="647034"/>
                </a:lnTo>
                <a:lnTo>
                  <a:pt x="0" y="323517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tIns="91440" bIns="91440" anchor="ctr"/>
          <a:lstStyle/>
          <a:p>
            <a:pPr defTabSz="895350">
              <a:buClr>
                <a:srgbClr val="D2533C"/>
              </a:buClr>
              <a:defRPr/>
            </a:pPr>
            <a:endParaRPr lang="en-US" sz="1300" b="1" dirty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7833" name="Rectangle 31"/>
          <p:cNvSpPr txBox="1">
            <a:spLocks noChangeArrowheads="1"/>
          </p:cNvSpPr>
          <p:nvPr/>
        </p:nvSpPr>
        <p:spPr bwMode="auto">
          <a:xfrm>
            <a:off x="4637088" y="1915304"/>
            <a:ext cx="2395537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buClr>
                <a:srgbClr val="D2533C"/>
              </a:buClr>
            </a:pPr>
            <a:r>
              <a:rPr lang="en-US" altLang="en-US" sz="1300" b="1" dirty="0">
                <a:solidFill>
                  <a:srgbClr val="292934"/>
                </a:solidFill>
                <a:ea typeface="Arial Unicode MS" pitchFamily="34" charset="-128"/>
                <a:cs typeface="Arial Unicode MS" pitchFamily="34" charset="-128"/>
              </a:rPr>
              <a:t>Advanced Primary </a:t>
            </a:r>
            <a:r>
              <a:rPr lang="en-US" altLang="en-US" sz="1300" b="1" dirty="0" smtClean="0">
                <a:solidFill>
                  <a:srgbClr val="292934"/>
                </a:solidFill>
                <a:ea typeface="Arial Unicode MS" pitchFamily="34" charset="-128"/>
                <a:cs typeface="Arial Unicode MS" pitchFamily="34" charset="-128"/>
              </a:rPr>
              <a:t>Care</a:t>
            </a:r>
            <a:endParaRPr lang="en-US" altLang="en-US" sz="1300" b="1" dirty="0">
              <a:solidFill>
                <a:srgbClr val="292934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1" name="Legend2"/>
          <p:cNvSpPr>
            <a:spLocks noChangeArrowheads="1"/>
          </p:cNvSpPr>
          <p:nvPr/>
        </p:nvSpPr>
        <p:spPr bwMode="auto">
          <a:xfrm>
            <a:off x="728663" y="5997574"/>
            <a:ext cx="1303337" cy="1857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895350">
              <a:buClr>
                <a:srgbClr val="D2533C"/>
              </a:buClr>
              <a:defRPr/>
            </a:pPr>
            <a:r>
              <a:rPr lang="en-US" sz="1200" dirty="0">
                <a:solidFill>
                  <a:srgbClr val="292934"/>
                </a:solidFill>
                <a:latin typeface="Arial"/>
              </a:rPr>
              <a:t>Multi-payer funding</a:t>
            </a:r>
          </a:p>
        </p:txBody>
      </p:sp>
      <p:sp>
        <p:nvSpPr>
          <p:cNvPr id="142" name="AutoShape 4"/>
          <p:cNvSpPr>
            <a:spLocks noChangeArrowheads="1"/>
          </p:cNvSpPr>
          <p:nvPr/>
        </p:nvSpPr>
        <p:spPr bwMode="auto">
          <a:xfrm>
            <a:off x="361950" y="5997574"/>
            <a:ext cx="230188" cy="185738"/>
          </a:xfrm>
          <a:prstGeom prst="hexagon">
            <a:avLst>
              <a:gd name="adj" fmla="val 30923"/>
              <a:gd name="vf" fmla="val 115470"/>
            </a:avLst>
          </a:prstGeom>
          <a:noFill/>
          <a:ln w="9525">
            <a:solidFill>
              <a:schemeClr val="accent4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tIns="91440" bIns="91440" anchor="ctr"/>
          <a:lstStyle/>
          <a:p>
            <a:pPr defTabSz="895350">
              <a:buClr>
                <a:srgbClr val="D2533C"/>
              </a:buClr>
              <a:defRPr/>
            </a:pPr>
            <a:endParaRPr lang="en-US" sz="1300" b="1" dirty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417836" name="Group 9"/>
          <p:cNvGrpSpPr>
            <a:grpSpLocks/>
          </p:cNvGrpSpPr>
          <p:nvPr/>
        </p:nvGrpSpPr>
        <p:grpSpPr bwMode="auto">
          <a:xfrm>
            <a:off x="450850" y="3673475"/>
            <a:ext cx="1246188" cy="998538"/>
            <a:chOff x="7100417" y="4038882"/>
            <a:chExt cx="1246348" cy="1000016"/>
          </a:xfrm>
        </p:grpSpPr>
        <p:sp>
          <p:nvSpPr>
            <p:cNvPr id="61" name="AutoShape 4"/>
            <p:cNvSpPr>
              <a:spLocks noChangeArrowheads="1"/>
            </p:cNvSpPr>
            <p:nvPr/>
          </p:nvSpPr>
          <p:spPr bwMode="auto">
            <a:xfrm>
              <a:off x="7100417" y="4038882"/>
              <a:ext cx="1246348" cy="1000016"/>
            </a:xfrm>
            <a:prstGeom prst="hexagon">
              <a:avLst>
                <a:gd name="adj" fmla="val 30923"/>
                <a:gd name="vf" fmla="val 115470"/>
              </a:avLst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tIns="91440" bIns="91440" anchor="ctr"/>
            <a:lstStyle/>
            <a:p>
              <a:pPr defTabSz="895350">
                <a:buClr>
                  <a:srgbClr val="D2533C"/>
                </a:buClr>
                <a:defRPr/>
              </a:pPr>
              <a:endParaRPr lang="en-US" sz="1300" b="1" dirty="0">
                <a:solidFill>
                  <a:srgbClr val="FFFFFF"/>
                </a:solidFill>
                <a:latin typeface="Arial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7838" name="Rectangle 31"/>
            <p:cNvSpPr txBox="1">
              <a:spLocks noChangeArrowheads="1"/>
            </p:cNvSpPr>
            <p:nvPr/>
          </p:nvSpPr>
          <p:spPr bwMode="auto">
            <a:xfrm>
              <a:off x="7133871" y="4438714"/>
              <a:ext cx="1179440" cy="200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buClr>
                  <a:srgbClr val="D2533C"/>
                </a:buClr>
              </a:pPr>
              <a:r>
                <a:rPr lang="en-US" altLang="en-US" sz="1300" b="1" dirty="0" smtClean="0">
                  <a:solidFill>
                    <a:srgbClr val="292934"/>
                  </a:solidFill>
                  <a:ea typeface="Arial Unicode MS" pitchFamily="34" charset="-128"/>
                  <a:cs typeface="Arial Unicode MS" pitchFamily="34" charset="-128"/>
                </a:rPr>
                <a:t>SHIN-NY</a:t>
              </a:r>
              <a:endParaRPr lang="en-US" altLang="en-US" sz="1300" b="1" dirty="0">
                <a:solidFill>
                  <a:srgbClr val="292934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95394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PVERSION" val="2008"/>
  <p:tag name="POWERPOINTVERSION" val="14.0"/>
  <p:tag name="PPVERSION" val="14.0"/>
  <p:tag name="DELIMITERS" val="3.1"/>
  <p:tag name="SHOWBARVISIBLE" val="True"/>
  <p:tag name="EXPANDSHOWBAR" val="True"/>
  <p:tag name="USESECONDARYMONITOR" val="True"/>
  <p:tag name="SAVECSVWITHSESSION" val="True"/>
  <p:tag name="CSVFORMAT" val="0"/>
  <p:tag name="BULLETTYPE" val="1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"/>
  <p:tag name="AUTOADVANCE" val="False"/>
  <p:tag name="REVIEWONLY" val="Tru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1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"/>
  <p:tag name="PRRESPONSE2" val="1"/>
  <p:tag name="PRRESPONSE3" val="1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THINKCELLPRESENTATIONDONOTDELETE" val="&lt;?xml version=&quot;1.0&quot; encoding=&quot;UTF-16&quot; standalone=&quot;yes&quot;?&gt;&#10;&lt;root reqver=&quot;17839&quot;&gt;&lt;version val=&quot;21174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4&quot;&gt;&lt;elem m_fUsage=&quot;3.79107383588185030000E+000&quot;&gt;&lt;m_ppcolschidx val=&quot;0&quot;/&gt;&lt;m_rgb r=&quot;d1&quot; g=&quot;d1&quot; b=&quot;d1&quot;/&gt;&lt;/elem&gt;&lt;elem m_fUsage=&quot;2.54916363519000020000E+000&quot;&gt;&lt;m_ppcolschidx val=&quot;0&quot;/&gt;&lt;m_rgb r=&quot;f2&quot; g=&quot;f2&quot; b=&quot;f2&quot;/&gt;&lt;/elem&gt;&lt;elem m_fUsage=&quot;1.29682504386351010000E+000&quot;&gt;&lt;m_ppcolschidx val=&quot;0&quot;/&gt;&lt;m_rgb r=&quot;df&quot; g=&quot;df&quot; b=&quot;df&quot;/&gt;&lt;/elem&gt;&lt;elem m_fUsage=&quot;8.61991132094649280000E-001&quot;&gt;&lt;m_ppcolschidx val=&quot;0&quot;/&gt;&lt;m_rgb r=&quot;bf&quot; g=&quot;bf&quot; b=&quot;bf&quot;/&gt;&lt;/elem&gt;&lt;/m_vecMRU&gt;&lt;/m_mruColor&gt;&lt;m_mapectfillschemeMRU&gt;&lt;key val=&quot;0&quot;/&gt;&lt;elem&gt;&lt;m_nPartnerID val=&quot;536&quot;/&gt;&lt;m_nIndex val=&quot;2&quot;/&gt;&lt;/elem&gt;&lt;/m_mapectfillschemeMRU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ASKPANEKEY" val="0003e6de-cffa-4db8-ab5a-691e9a579ebe"/>
  <p:tag name="TPFULLVERSION" val="4.5.1.2243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Helgerson_CF_DG0654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5DFB2"/>
        </a:accent1>
        <a:accent2>
          <a:srgbClr val="8BBF66"/>
        </a:accent2>
        <a:accent3>
          <a:srgbClr val="3E9500"/>
        </a:accent3>
        <a:accent4>
          <a:srgbClr val="323232"/>
        </a:accent4>
        <a:accent5>
          <a:srgbClr val="B4B4B4"/>
        </a:accent5>
        <a:accent6>
          <a:srgbClr val="808080"/>
        </a:accent6>
        <a:hlink>
          <a:srgbClr val="3E9500"/>
        </a:hlink>
        <a:folHlink>
          <a:srgbClr val="32323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Helgerson_CF_DG0654</Template>
  <TotalTime>95614</TotalTime>
  <Words>916</Words>
  <Application>Microsoft Office PowerPoint</Application>
  <PresentationFormat>Custom</PresentationFormat>
  <Paragraphs>135</Paragraphs>
  <Slides>13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 Unicode MS</vt:lpstr>
      <vt:lpstr>ＭＳ Ｐゴシック</vt:lpstr>
      <vt:lpstr>SimSun</vt:lpstr>
      <vt:lpstr>Arial</vt:lpstr>
      <vt:lpstr>Calibri</vt:lpstr>
      <vt:lpstr>Times New Roman</vt:lpstr>
      <vt:lpstr>Wingdings</vt:lpstr>
      <vt:lpstr>Helgerson_CF_DG0654</vt:lpstr>
      <vt:lpstr>think-cell Slide</vt:lpstr>
      <vt:lpstr>NYS Health Innovation Plan and SIM Testing Grant      Ad Hoc Committee to Lead the   Prevention Agenda   January 29, 2015 </vt:lpstr>
      <vt:lpstr>What is the SHIP?</vt:lpstr>
      <vt:lpstr>PowerPoint Presentation</vt:lpstr>
      <vt:lpstr>SHIP Objectives and Goals</vt:lpstr>
      <vt:lpstr>What is SIM?</vt:lpstr>
      <vt:lpstr>PowerPoint Presentation</vt:lpstr>
      <vt:lpstr>SHIP Advanced Primary Care (APC) Model</vt:lpstr>
      <vt:lpstr>Multiple Initiatives – Multiple Perspectives</vt:lpstr>
      <vt:lpstr>The SIM Grant  Will Spur Innovation and Catalyze Change</vt:lpstr>
      <vt:lpstr>PowerPoint Presentation</vt:lpstr>
      <vt:lpstr>PowerPoint Presentation</vt:lpstr>
      <vt:lpstr>SHIP/SIM the Prevention Agenda and PHIPS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document</dc:title>
  <dc:creator>SC</dc:creator>
  <cp:lastModifiedBy>Colleen M. Leonard</cp:lastModifiedBy>
  <cp:revision>3037</cp:revision>
  <cp:lastPrinted>2015-01-27T18:53:23Z</cp:lastPrinted>
  <dcterms:created xsi:type="dcterms:W3CDTF">2013-09-29T10:19:26Z</dcterms:created>
  <dcterms:modified xsi:type="dcterms:W3CDTF">2015-02-04T21:21:53Z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false</vt:bool>
  </property>
  <property fmtid="{D5CDD505-2E9C-101B-9397-08002B2CF9AE}" pid="4" name="Event">
    <vt:lpwstr/>
  </property>
  <property fmtid="{D5CDD505-2E9C-101B-9397-08002B2CF9AE}" pid="5" name="Delivery Date">
    <vt:lpwstr>Date</vt:lpwstr>
  </property>
  <property fmtid="{D5CDD505-2E9C-101B-9397-08002B2CF9AE}" pid="6" name="docid">
    <vt:lpwstr/>
  </property>
  <property fmtid="{D5CDD505-2E9C-101B-9397-08002B2CF9AE}" pid="7" name="Office2010EditCount">
    <vt:lpwstr>1</vt:lpwstr>
  </property>
  <property fmtid="{D5CDD505-2E9C-101B-9397-08002B2CF9AE}" pid="8" name="Office2003EditCount">
    <vt:lpwstr>0</vt:lpwstr>
  </property>
  <property fmtid="{D5CDD505-2E9C-101B-9397-08002B2CF9AE}" pid="9" name="LastEditedOfficeVersion">
    <vt:lpwstr>Office2010</vt:lpwstr>
  </property>
  <property fmtid="{D5CDD505-2E9C-101B-9397-08002B2CF9AE}" pid="10" name="VGCompatibilityCheck Run By">
    <vt:lpwstr>Sandeep S</vt:lpwstr>
  </property>
  <property fmtid="{D5CDD505-2E9C-101B-9397-08002B2CF9AE}" pid="11" name="VGCompatibilityCheck Run On ">
    <vt:lpwstr>2/11/2014 2:23:35 PM</vt:lpwstr>
  </property>
  <property fmtid="{D5CDD505-2E9C-101B-9397-08002B2CF9AE}" pid="12" name="Office2010WasSaved">
    <vt:lpwstr>1</vt:lpwstr>
  </property>
</Properties>
</file>