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1"/>
    <p:sldMasterId id="2147483660" r:id="rId2"/>
    <p:sldMasterId id="2147483648" r:id="rId3"/>
    <p:sldMasterId id="2147483674" r:id="rId4"/>
  </p:sldMasterIdLst>
  <p:notesMasterIdLst>
    <p:notesMasterId r:id="rId24"/>
  </p:notesMasterIdLst>
  <p:sldIdLst>
    <p:sldId id="256" r:id="rId5"/>
    <p:sldId id="258" r:id="rId6"/>
    <p:sldId id="280" r:id="rId7"/>
    <p:sldId id="321" r:id="rId8"/>
    <p:sldId id="304" r:id="rId9"/>
    <p:sldId id="312" r:id="rId10"/>
    <p:sldId id="317" r:id="rId11"/>
    <p:sldId id="284" r:id="rId12"/>
    <p:sldId id="286" r:id="rId13"/>
    <p:sldId id="314" r:id="rId14"/>
    <p:sldId id="315" r:id="rId15"/>
    <p:sldId id="316" r:id="rId16"/>
    <p:sldId id="313" r:id="rId17"/>
    <p:sldId id="287" r:id="rId18"/>
    <p:sldId id="303" r:id="rId19"/>
    <p:sldId id="318" r:id="rId20"/>
    <p:sldId id="319" r:id="rId21"/>
    <p:sldId id="320" r:id="rId22"/>
    <p:sldId id="298" r:id="rId2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3278"/>
    <a:srgbClr val="002D73"/>
    <a:srgbClr val="646569"/>
    <a:srgbClr val="007681"/>
    <a:srgbClr val="1F3261"/>
    <a:srgbClr val="4589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62" autoAdjust="0"/>
    <p:restoredTop sz="94627" autoAdjust="0"/>
  </p:normalViewPr>
  <p:slideViewPr>
    <p:cSldViewPr>
      <p:cViewPr varScale="1">
        <p:scale>
          <a:sx n="152" d="100"/>
          <a:sy n="152" d="100"/>
        </p:scale>
        <p:origin x="702" y="132"/>
      </p:cViewPr>
      <p:guideLst>
        <p:guide orient="horz" pos="162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9" d="100"/>
          <a:sy n="99" d="100"/>
        </p:scale>
        <p:origin x="-354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2C164A-7038-42D0-953C-2EB4816D4C81}" type="datetimeFigureOut">
              <a:rPr lang="en-US" smtClean="0"/>
              <a:t>3/6/2018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DA9C80-B631-4EC4-8253-F63CFD0157DF}" type="slidenum">
              <a:rPr lang="en-US" smtClean="0"/>
              <a:t>‹#›</a:t>
            </a:fld>
            <a:endParaRPr lang="en-US"/>
          </a:p>
        </p:txBody>
      </p:sp>
    </p:spTree>
    <p:extLst>
      <p:ext uri="{BB962C8B-B14F-4D97-AF65-F5344CB8AC3E}">
        <p14:creationId xmlns:p14="http://schemas.microsoft.com/office/powerpoint/2010/main" val="1943357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1</a:t>
            </a:fld>
            <a:endParaRPr lang="en-US"/>
          </a:p>
        </p:txBody>
      </p:sp>
    </p:spTree>
    <p:extLst>
      <p:ext uri="{BB962C8B-B14F-4D97-AF65-F5344CB8AC3E}">
        <p14:creationId xmlns:p14="http://schemas.microsoft.com/office/powerpoint/2010/main" val="2297257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19</a:t>
            </a:fld>
            <a:endParaRPr lang="en-US"/>
          </a:p>
        </p:txBody>
      </p:sp>
    </p:spTree>
    <p:extLst>
      <p:ext uri="{BB962C8B-B14F-4D97-AF65-F5344CB8AC3E}">
        <p14:creationId xmlns:p14="http://schemas.microsoft.com/office/powerpoint/2010/main" val="626986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6281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116018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506954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7981577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7887431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97773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Section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9627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Content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7515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dirty="0"/>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549852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043001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076220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38359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445502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40487227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2.jpe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4.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descr="NYSOO_DOH_rgb.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3400" y="361950"/>
            <a:ext cx="3603190" cy="810768"/>
          </a:xfrm>
          <a:prstGeom prst="rect">
            <a:avLst/>
          </a:prstGeom>
        </p:spPr>
      </p:pic>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6/25/2015</a:t>
            </a:r>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BACAC6D-BD82-4571-9E34-C1EFF11A946D}" type="slidenum">
              <a:rPr lang="en-US" smtClean="0"/>
              <a:t>‹#›</a:t>
            </a:fld>
            <a:endParaRPr lang="en-US"/>
          </a:p>
        </p:txBody>
      </p:sp>
      <p:sp>
        <p:nvSpPr>
          <p:cNvPr id="7" name="Rectangle 6"/>
          <p:cNvSpPr/>
          <p:nvPr userDrawn="1"/>
        </p:nvSpPr>
        <p:spPr>
          <a:xfrm>
            <a:off x="-18535" y="3714750"/>
            <a:ext cx="9144000" cy="14859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3714750"/>
            <a:ext cx="9144000" cy="762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1"/>
          <p:cNvSpPr txBox="1">
            <a:spLocks/>
          </p:cNvSpPr>
          <p:nvPr userDrawn="1"/>
        </p:nvSpPr>
        <p:spPr>
          <a:xfrm>
            <a:off x="457200" y="3943350"/>
            <a:ext cx="22860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aseline="0" dirty="0">
                <a:solidFill>
                  <a:schemeClr val="bg1"/>
                </a:solidFill>
              </a:rPr>
              <a:t>March 16, 2018</a:t>
            </a:r>
            <a:endParaRPr lang="en-US" sz="1400" dirty="0">
              <a:solidFill>
                <a:schemeClr val="bg1"/>
              </a:solidFill>
            </a:endParaRPr>
          </a:p>
          <a:p>
            <a:endParaRPr lang="en-US" sz="1400" dirty="0">
              <a:solidFill>
                <a:schemeClr val="bg1"/>
              </a:solidFill>
            </a:endParaRPr>
          </a:p>
        </p:txBody>
      </p:sp>
    </p:spTree>
    <p:extLst>
      <p:ext uri="{BB962C8B-B14F-4D97-AF65-F5344CB8AC3E}">
        <p14:creationId xmlns:p14="http://schemas.microsoft.com/office/powerpoint/2010/main" val="4023744030"/>
      </p:ext>
    </p:extLst>
  </p:cSld>
  <p:clrMap bg1="lt1" tx1="dk1" bg2="lt2" tx2="dk2" accent1="accent1" accent2="accent2" accent3="accent3" accent4="accent4" accent5="accent5" accent6="accent6" hlink="hlink" folHlink="folHlink"/>
  <p:sldLayoutIdLst>
    <p:sldLayoutId id="2147483686" r:id="rId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NYSOO_DOH_rgb.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49453" y="4511417"/>
            <a:ext cx="1713547" cy="385572"/>
          </a:xfrm>
          <a:prstGeom prst="rect">
            <a:avLst/>
          </a:prstGeom>
        </p:spPr>
      </p:pic>
      <p:sp>
        <p:nvSpPr>
          <p:cNvPr id="10" name="Rectangle 9"/>
          <p:cNvSpPr/>
          <p:nvPr userDrawn="1"/>
        </p:nvSpPr>
        <p:spPr>
          <a:xfrm>
            <a:off x="0" y="1581150"/>
            <a:ext cx="5334000" cy="2743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1540453"/>
            <a:ext cx="533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rgbClr val="002D73"/>
                </a:solidFill>
              </a:rPr>
              <a:t>March 16,</a:t>
            </a:r>
            <a:r>
              <a:rPr lang="en-US" sz="1200" baseline="0" dirty="0">
                <a:solidFill>
                  <a:srgbClr val="002D73"/>
                </a:solidFill>
              </a:rPr>
              <a:t> 2018</a:t>
            </a:r>
            <a:endParaRPr lang="en-US" sz="1200" dirty="0">
              <a:solidFill>
                <a:srgbClr val="002D73"/>
              </a:solidFill>
            </a:endParaRPr>
          </a:p>
        </p:txBody>
      </p:sp>
      <p:sp>
        <p:nvSpPr>
          <p:cNvPr id="13"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solidFill>
                  <a:srgbClr val="002D73"/>
                </a:solidFill>
              </a:rPr>
              <a:pPr/>
              <a:t>‹#›</a:t>
            </a:fld>
            <a:endParaRPr lang="en-US" sz="1200" dirty="0">
              <a:solidFill>
                <a:srgbClr val="002D73"/>
              </a:solidFill>
            </a:endParaRPr>
          </a:p>
        </p:txBody>
      </p:sp>
    </p:spTree>
    <p:extLst>
      <p:ext uri="{BB962C8B-B14F-4D97-AF65-F5344CB8AC3E}">
        <p14:creationId xmlns:p14="http://schemas.microsoft.com/office/powerpoint/2010/main" val="2405248628"/>
      </p:ext>
    </p:extLst>
  </p:cSld>
  <p:clrMap bg1="lt1" tx1="dk1" bg2="lt2" tx2="dk2" accent1="accent1" accent2="accent2" accent3="accent3" accent4="accent4" accent5="accent5" accent6="accent6" hlink="hlink" folHlink="folHlink"/>
  <p:sldLayoutIdLst>
    <p:sldLayoutId id="2147483672" r:id="rId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t>March</a:t>
            </a:r>
            <a:r>
              <a:rPr lang="en-US" sz="1200" baseline="0" dirty="0"/>
              <a:t> 16, 2018</a:t>
            </a:r>
            <a:endParaRPr lang="en-US" sz="1200" dirty="0"/>
          </a:p>
        </p:txBody>
      </p:sp>
      <p:sp>
        <p:nvSpPr>
          <p:cNvPr id="24"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25" name="Rectangle 24"/>
          <p:cNvSpPr/>
          <p:nvPr userDrawn="1"/>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NYSOO_DOH_rgb.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49453" y="4511417"/>
            <a:ext cx="1713547" cy="385572"/>
          </a:xfrm>
          <a:prstGeom prst="rect">
            <a:avLst/>
          </a:prstGeom>
        </p:spPr>
      </p:pic>
    </p:spTree>
    <p:extLst>
      <p:ext uri="{BB962C8B-B14F-4D97-AF65-F5344CB8AC3E}">
        <p14:creationId xmlns:p14="http://schemas.microsoft.com/office/powerpoint/2010/main" val="3484135281"/>
      </p:ext>
    </p:extLst>
  </p:cSld>
  <p:clrMap bg1="lt1" tx1="dk1" bg2="lt2" tx2="dk2" accent1="accent1" accent2="accent2" accent3="accent3" accent4="accent4" accent5="accent5" accent6="accent6" hlink="hlink" folHlink="folHlink"/>
  <p:sldLayoutIdLst>
    <p:sldLayoutId id="2147483655" r:id="rId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A7754AA7-8025-408E-B296-E2B43FE08638}" type="slidenum">
              <a:rPr lang="en-US" smtClean="0"/>
              <a:t>‹#›</a:t>
            </a:fld>
            <a:endParaRPr lang="en-US"/>
          </a:p>
        </p:txBody>
      </p:sp>
      <p:sp>
        <p:nvSpPr>
          <p:cNvPr id="7" name="Rectangle 6"/>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t>March 16, 2018</a:t>
            </a:r>
          </a:p>
        </p:txBody>
      </p:sp>
      <p:sp>
        <p:nvSpPr>
          <p:cNvPr id="9"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10" name="Rectangle 9"/>
          <p:cNvSpPr/>
          <p:nvPr userDrawn="1"/>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NYSOO_DOH_rgb.jp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049453" y="4511417"/>
            <a:ext cx="1713547" cy="385572"/>
          </a:xfrm>
          <a:prstGeom prst="rect">
            <a:avLst/>
          </a:prstGeom>
        </p:spPr>
      </p:pic>
    </p:spTree>
    <p:extLst>
      <p:ext uri="{BB962C8B-B14F-4D97-AF65-F5344CB8AC3E}">
        <p14:creationId xmlns:p14="http://schemas.microsoft.com/office/powerpoint/2010/main" val="304337920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sldNum="0" hdr="0" ftr="0"/>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381000" y="1249967"/>
            <a:ext cx="8686800" cy="1200329"/>
          </a:xfrm>
          <a:prstGeom prst="rect">
            <a:avLst/>
          </a:prstGeom>
          <a:noFill/>
          <a:ln>
            <a:noFill/>
          </a:ln>
        </p:spPr>
        <p:txBody>
          <a:bodyPr wrap="square" rtlCol="0">
            <a:spAutoFit/>
          </a:bodyPr>
          <a:lstStyle/>
          <a:p>
            <a:r>
              <a:rPr lang="en-US" sz="3600" b="1" dirty="0">
                <a:solidFill>
                  <a:srgbClr val="002D73"/>
                </a:solidFill>
                <a:latin typeface="Arial" panose="020B0604020202020204" pitchFamily="34" charset="0"/>
                <a:cs typeface="Arial" panose="020B0604020202020204" pitchFamily="34" charset="0"/>
              </a:rPr>
              <a:t>CCRC Council Regulatory and Framework Improvement Committee</a:t>
            </a:r>
          </a:p>
        </p:txBody>
      </p:sp>
      <p:sp>
        <p:nvSpPr>
          <p:cNvPr id="7" name="TextBox 6"/>
          <p:cNvSpPr txBox="1"/>
          <p:nvPr/>
        </p:nvSpPr>
        <p:spPr>
          <a:xfrm>
            <a:off x="609600" y="2464509"/>
            <a:ext cx="7696200" cy="523220"/>
          </a:xfrm>
          <a:prstGeom prst="rect">
            <a:avLst/>
          </a:prstGeom>
          <a:noFill/>
          <a:ln>
            <a:noFill/>
          </a:ln>
        </p:spPr>
        <p:txBody>
          <a:bodyPr wrap="square" rtlCol="0">
            <a:spAutoFit/>
          </a:bodyPr>
          <a:lstStyle/>
          <a:p>
            <a:r>
              <a:rPr lang="en-US" sz="2800" b="1" dirty="0">
                <a:solidFill>
                  <a:srgbClr val="646569"/>
                </a:solidFill>
                <a:latin typeface="Arial" panose="020B0604020202020204" pitchFamily="34" charset="0"/>
                <a:cs typeface="Arial" panose="020B0604020202020204" pitchFamily="34" charset="0"/>
              </a:rPr>
              <a:t> Public Health Law, Regulation, and Policy</a:t>
            </a:r>
          </a:p>
        </p:txBody>
      </p:sp>
      <p:sp>
        <p:nvSpPr>
          <p:cNvPr id="2" name="TextBox 1"/>
          <p:cNvSpPr txBox="1"/>
          <p:nvPr/>
        </p:nvSpPr>
        <p:spPr>
          <a:xfrm>
            <a:off x="762000" y="3028950"/>
            <a:ext cx="4114800" cy="646331"/>
          </a:xfrm>
          <a:prstGeom prst="rect">
            <a:avLst/>
          </a:prstGeom>
          <a:noFill/>
        </p:spPr>
        <p:txBody>
          <a:bodyPr wrap="square" rtlCol="0">
            <a:spAutoFit/>
          </a:bodyPr>
          <a:lstStyle/>
          <a:p>
            <a:r>
              <a:rPr lang="en-US" b="1" dirty="0"/>
              <a:t>Michael Heeran </a:t>
            </a:r>
            <a:endParaRPr lang="en-US" dirty="0"/>
          </a:p>
          <a:p>
            <a:r>
              <a:rPr lang="en-US" dirty="0"/>
              <a:t>CCRC Program Director</a:t>
            </a:r>
          </a:p>
        </p:txBody>
      </p:sp>
    </p:spTree>
    <p:extLst>
      <p:ext uri="{BB962C8B-B14F-4D97-AF65-F5344CB8AC3E}">
        <p14:creationId xmlns:p14="http://schemas.microsoft.com/office/powerpoint/2010/main" val="206780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4992" y="361950"/>
            <a:ext cx="8868508" cy="584775"/>
          </a:xfrm>
          <a:prstGeom prst="rect">
            <a:avLst/>
          </a:prstGeom>
          <a:noFill/>
          <a:ln>
            <a:noFill/>
          </a:ln>
        </p:spPr>
        <p:txBody>
          <a:bodyPr wrap="square" rtlCol="0">
            <a:spAutoFit/>
          </a:bodyPr>
          <a:lstStyle/>
          <a:p>
            <a:pPr>
              <a:spcBef>
                <a:spcPts val="600"/>
              </a:spcBef>
              <a:spcAft>
                <a:spcPts val="600"/>
              </a:spcAft>
            </a:pPr>
            <a:r>
              <a:rPr lang="en-US" sz="3200" u="sng" dirty="0">
                <a:latin typeface="Arial" panose="020B0604020202020204" pitchFamily="34" charset="0"/>
                <a:cs typeface="Arial" panose="020B0604020202020204" pitchFamily="34" charset="0"/>
              </a:rPr>
              <a:t>Regulations 10 NYCRR VII 900 thru 903</a:t>
            </a:r>
          </a:p>
        </p:txBody>
      </p:sp>
      <p:sp>
        <p:nvSpPr>
          <p:cNvPr id="12" name="TextBox 11"/>
          <p:cNvSpPr txBox="1"/>
          <p:nvPr/>
        </p:nvSpPr>
        <p:spPr>
          <a:xfrm>
            <a:off x="91342" y="1047750"/>
            <a:ext cx="8763000" cy="3416320"/>
          </a:xfrm>
          <a:prstGeom prst="rect">
            <a:avLst/>
          </a:prstGeom>
          <a:noFill/>
          <a:ln>
            <a:noFill/>
          </a:ln>
        </p:spPr>
        <p:txBody>
          <a:bodyPr wrap="square" rtlCol="0">
            <a:spAutoFit/>
          </a:bodyPr>
          <a:lstStyle/>
          <a:p>
            <a:r>
              <a:rPr lang="en-US" sz="2400" dirty="0">
                <a:latin typeface="Arial" panose="020B0604020202020204" pitchFamily="34" charset="0"/>
                <a:cs typeface="Arial" panose="020B0604020202020204" pitchFamily="34" charset="0"/>
              </a:rPr>
              <a:t>Agencies create regulations (also known as "rules") under the authority of Public Health Law to help government carry out  Public Health Policy.</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The CCRC Council provides input on proposed regulations. </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State Agencies are required to file a Notice of Proposed Rulemaking to the Secretary of State for publication in the New York State Register.</a:t>
            </a:r>
          </a:p>
        </p:txBody>
      </p:sp>
    </p:spTree>
    <p:extLst>
      <p:ext uri="{BB962C8B-B14F-4D97-AF65-F5344CB8AC3E}">
        <p14:creationId xmlns:p14="http://schemas.microsoft.com/office/powerpoint/2010/main" val="1220314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4992" y="361950"/>
            <a:ext cx="8868508" cy="584775"/>
          </a:xfrm>
          <a:prstGeom prst="rect">
            <a:avLst/>
          </a:prstGeom>
          <a:noFill/>
          <a:ln>
            <a:noFill/>
          </a:ln>
        </p:spPr>
        <p:txBody>
          <a:bodyPr wrap="square" rtlCol="0">
            <a:spAutoFit/>
          </a:bodyPr>
          <a:lstStyle/>
          <a:p>
            <a:pPr>
              <a:spcBef>
                <a:spcPts val="600"/>
              </a:spcBef>
              <a:spcAft>
                <a:spcPts val="600"/>
              </a:spcAft>
            </a:pPr>
            <a:r>
              <a:rPr lang="en-US" sz="3200" u="sng" dirty="0">
                <a:latin typeface="Arial" panose="020B0604020202020204" pitchFamily="34" charset="0"/>
                <a:cs typeface="Arial" panose="020B0604020202020204" pitchFamily="34" charset="0"/>
              </a:rPr>
              <a:t>Regulations 10 NYCRR VII 900 thru 903 (cont.)</a:t>
            </a:r>
          </a:p>
        </p:txBody>
      </p:sp>
      <p:sp>
        <p:nvSpPr>
          <p:cNvPr id="12" name="TextBox 11"/>
          <p:cNvSpPr txBox="1"/>
          <p:nvPr/>
        </p:nvSpPr>
        <p:spPr>
          <a:xfrm>
            <a:off x="91342" y="1047750"/>
            <a:ext cx="8763000" cy="3046988"/>
          </a:xfrm>
          <a:prstGeom prst="rect">
            <a:avLst/>
          </a:prstGeom>
          <a:noFill/>
          <a:ln>
            <a:noFill/>
          </a:ln>
        </p:spPr>
        <p:txBody>
          <a:bodyPr wrap="square" rtlCol="0">
            <a:spAutoFit/>
          </a:bodyPr>
          <a:lstStyle/>
          <a:p>
            <a:r>
              <a:rPr lang="en-US" sz="2400" dirty="0">
                <a:latin typeface="Arial" panose="020B0604020202020204" pitchFamily="34" charset="0"/>
                <a:cs typeface="Arial" panose="020B0604020202020204" pitchFamily="34" charset="0"/>
              </a:rPr>
              <a:t>Public Comment is solicited and responses posted to frequently asked questions.</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Revisions may be made to proposed regulations based on public comment.  </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Regulations are adopted by the CCRC Council under the authority of Public Health Law § 4602(2)(g).</a:t>
            </a:r>
          </a:p>
        </p:txBody>
      </p:sp>
    </p:spTree>
    <p:extLst>
      <p:ext uri="{BB962C8B-B14F-4D97-AF65-F5344CB8AC3E}">
        <p14:creationId xmlns:p14="http://schemas.microsoft.com/office/powerpoint/2010/main" val="1010059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4992" y="361950"/>
            <a:ext cx="8868508" cy="584775"/>
          </a:xfrm>
          <a:prstGeom prst="rect">
            <a:avLst/>
          </a:prstGeom>
          <a:noFill/>
          <a:ln>
            <a:noFill/>
          </a:ln>
        </p:spPr>
        <p:txBody>
          <a:bodyPr wrap="square" rtlCol="0">
            <a:spAutoFit/>
          </a:bodyPr>
          <a:lstStyle/>
          <a:p>
            <a:pPr>
              <a:spcBef>
                <a:spcPts val="600"/>
              </a:spcBef>
              <a:spcAft>
                <a:spcPts val="600"/>
              </a:spcAft>
            </a:pPr>
            <a:r>
              <a:rPr lang="en-US" sz="3200" u="sng" dirty="0">
                <a:latin typeface="Arial" panose="020B0604020202020204" pitchFamily="34" charset="0"/>
                <a:cs typeface="Arial" panose="020B0604020202020204" pitchFamily="34" charset="0"/>
              </a:rPr>
              <a:t>Policy Statements</a:t>
            </a:r>
          </a:p>
        </p:txBody>
      </p:sp>
      <p:sp>
        <p:nvSpPr>
          <p:cNvPr id="12" name="TextBox 11"/>
          <p:cNvSpPr txBox="1"/>
          <p:nvPr/>
        </p:nvSpPr>
        <p:spPr>
          <a:xfrm>
            <a:off x="91342" y="1047750"/>
            <a:ext cx="8763000" cy="3785652"/>
          </a:xfrm>
          <a:prstGeom prst="rect">
            <a:avLst/>
          </a:prstGeom>
          <a:noFill/>
          <a:ln>
            <a:noFill/>
          </a:ln>
        </p:spPr>
        <p:txBody>
          <a:bodyPr wrap="square" rtlCol="0">
            <a:spAutoFit/>
          </a:bodyPr>
          <a:lstStyle/>
          <a:p>
            <a:r>
              <a:rPr lang="en-US" sz="2400" dirty="0">
                <a:latin typeface="Arial" panose="020B0604020202020204" pitchFamily="34" charset="0"/>
                <a:cs typeface="Arial" panose="020B0604020202020204" pitchFamily="34" charset="0"/>
              </a:rPr>
              <a:t>Developed to help clarify specific issues that arise within the CCRC Program that are not directly covered by Article 46 or 46-A and associated regulations.</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Provide State Agencies with guidance on the interpretation of Public Health Law and Regulations as it relates to specific issues and circumstances.  Citations are provided as support.</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Policy statements are adopted by the CCRC Council under the authority of Public Health Law § 4602(2)(g).</a:t>
            </a:r>
          </a:p>
        </p:txBody>
      </p:sp>
    </p:spTree>
    <p:extLst>
      <p:ext uri="{BB962C8B-B14F-4D97-AF65-F5344CB8AC3E}">
        <p14:creationId xmlns:p14="http://schemas.microsoft.com/office/powerpoint/2010/main" val="2932603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809750"/>
            <a:ext cx="4953000" cy="2554545"/>
          </a:xfrm>
          <a:prstGeom prst="rect">
            <a:avLst/>
          </a:prstGeom>
          <a:noFill/>
          <a:ln>
            <a:noFill/>
          </a:ln>
        </p:spPr>
        <p:txBody>
          <a:bodyPr wrap="square" rtlCol="0">
            <a:spAutoFit/>
          </a:bodyPr>
          <a:lstStyle/>
          <a:p>
            <a:r>
              <a:rPr lang="en-US" sz="4000" b="1" dirty="0">
                <a:solidFill>
                  <a:schemeClr val="bg1"/>
                </a:solidFill>
                <a:latin typeface="Arial" panose="020B0604020202020204" pitchFamily="34" charset="0"/>
                <a:cs typeface="Arial" panose="020B0604020202020204" pitchFamily="34" charset="0"/>
              </a:rPr>
              <a:t>A case study:</a:t>
            </a:r>
          </a:p>
          <a:p>
            <a:r>
              <a:rPr lang="en-US" sz="4000" b="1">
                <a:solidFill>
                  <a:schemeClr val="bg1"/>
                </a:solidFill>
                <a:latin typeface="Arial" panose="020B0604020202020204" pitchFamily="34" charset="0"/>
                <a:cs typeface="Arial" panose="020B0604020202020204" pitchFamily="34" charset="0"/>
              </a:rPr>
              <a:t>Non-resident </a:t>
            </a:r>
            <a:r>
              <a:rPr lang="en-US" sz="4000" b="1" dirty="0">
                <a:solidFill>
                  <a:schemeClr val="bg1"/>
                </a:solidFill>
                <a:latin typeface="Arial" panose="020B0604020202020204" pitchFamily="34" charset="0"/>
                <a:cs typeface="Arial" panose="020B0604020202020204" pitchFamily="34" charset="0"/>
              </a:rPr>
              <a:t>Admissions to ACF/SNF </a:t>
            </a:r>
          </a:p>
        </p:txBody>
      </p:sp>
    </p:spTree>
    <p:extLst>
      <p:ext uri="{BB962C8B-B14F-4D97-AF65-F5344CB8AC3E}">
        <p14:creationId xmlns:p14="http://schemas.microsoft.com/office/powerpoint/2010/main" val="2476491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4992" y="361950"/>
            <a:ext cx="8868508"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Direct or Non-Resident Admissions</a:t>
            </a:r>
          </a:p>
        </p:txBody>
      </p:sp>
      <p:sp>
        <p:nvSpPr>
          <p:cNvPr id="12" name="TextBox 11"/>
          <p:cNvSpPr txBox="1"/>
          <p:nvPr/>
        </p:nvSpPr>
        <p:spPr>
          <a:xfrm>
            <a:off x="190500" y="1123950"/>
            <a:ext cx="8763000" cy="3416320"/>
          </a:xfrm>
          <a:prstGeom prst="rect">
            <a:avLst/>
          </a:prstGeom>
          <a:noFill/>
          <a:ln>
            <a:noFill/>
          </a:ln>
        </p:spPr>
        <p:txBody>
          <a:bodyPr wrap="square" rtlCol="0">
            <a:spAutoFit/>
          </a:bodyPr>
          <a:lstStyle/>
          <a:p>
            <a:r>
              <a:rPr lang="en-US" sz="2400" dirty="0">
                <a:latin typeface="Arial" panose="020B0604020202020204" pitchFamily="34" charset="0"/>
                <a:cs typeface="Arial" panose="020B0604020202020204" pitchFamily="34" charset="0"/>
              </a:rPr>
              <a:t>Public Health Law, Regulations, and Policy Statements dictate the circumstances in which a CCRC can accept non CCRC contract holders to the CCRC’s Licensed Assisted Living and Skilled Nursing beds.</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The following example has been simplified for presentation purposes.  Actual Public Health Law, Regulation and Policy Statement citations should be reviewed to determine the appropriate action to be taken in a particular case.</a:t>
            </a:r>
          </a:p>
        </p:txBody>
      </p:sp>
    </p:spTree>
    <p:extLst>
      <p:ext uri="{BB962C8B-B14F-4D97-AF65-F5344CB8AC3E}">
        <p14:creationId xmlns:p14="http://schemas.microsoft.com/office/powerpoint/2010/main" val="3139371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4992" y="361950"/>
            <a:ext cx="8868508"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Direct or Non-Resident Admissions</a:t>
            </a:r>
          </a:p>
        </p:txBody>
      </p:sp>
      <p:sp>
        <p:nvSpPr>
          <p:cNvPr id="12" name="TextBox 11"/>
          <p:cNvSpPr txBox="1"/>
          <p:nvPr/>
        </p:nvSpPr>
        <p:spPr>
          <a:xfrm>
            <a:off x="190500" y="1123950"/>
            <a:ext cx="8763000" cy="3046988"/>
          </a:xfrm>
          <a:prstGeom prst="rect">
            <a:avLst/>
          </a:prstGeom>
          <a:noFill/>
          <a:ln>
            <a:noFill/>
          </a:ln>
        </p:spPr>
        <p:txBody>
          <a:bodyPr wrap="square" rtlCol="0">
            <a:spAutoFit/>
          </a:bodyPr>
          <a:lstStyle/>
          <a:p>
            <a:r>
              <a:rPr lang="en-US" sz="2400" b="1" u="sng" dirty="0">
                <a:latin typeface="Arial" panose="020B0604020202020204" pitchFamily="34" charset="0"/>
                <a:cs typeface="Arial" panose="020B0604020202020204" pitchFamily="34" charset="0"/>
              </a:rPr>
              <a:t>What does Public Health Law state?</a:t>
            </a:r>
          </a:p>
          <a:p>
            <a:r>
              <a:rPr lang="en-US" sz="2400" i="1" dirty="0">
                <a:latin typeface="Arial" panose="020B0604020202020204" pitchFamily="34" charset="0"/>
                <a:cs typeface="Arial" panose="020B0604020202020204" pitchFamily="34" charset="0"/>
              </a:rPr>
              <a:t>§4605(2)(a) &amp; (b):</a:t>
            </a:r>
          </a:p>
          <a:p>
            <a:r>
              <a:rPr lang="en-US" sz="2400" dirty="0">
                <a:latin typeface="Arial" panose="020B0604020202020204" pitchFamily="34" charset="0"/>
                <a:cs typeface="Arial" panose="020B0604020202020204" pitchFamily="34" charset="0"/>
              </a:rPr>
              <a:t>The commissioner, in consultation with the council, may authorize a CCRC to provide, for a limited period, ACF and SNF services to persons who are not residents of the community, provided, however, that the operator shall not discriminate in the admission, retention or care of any such persons based on payor source.</a:t>
            </a:r>
          </a:p>
        </p:txBody>
      </p:sp>
    </p:spTree>
    <p:extLst>
      <p:ext uri="{BB962C8B-B14F-4D97-AF65-F5344CB8AC3E}">
        <p14:creationId xmlns:p14="http://schemas.microsoft.com/office/powerpoint/2010/main" val="2509700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4992" y="361950"/>
            <a:ext cx="8868508"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Direct or Non-Resident Admissions</a:t>
            </a:r>
          </a:p>
        </p:txBody>
      </p:sp>
      <p:sp>
        <p:nvSpPr>
          <p:cNvPr id="12" name="TextBox 11"/>
          <p:cNvSpPr txBox="1"/>
          <p:nvPr/>
        </p:nvSpPr>
        <p:spPr>
          <a:xfrm>
            <a:off x="190500" y="819150"/>
            <a:ext cx="8763000" cy="4154984"/>
          </a:xfrm>
          <a:prstGeom prst="rect">
            <a:avLst/>
          </a:prstGeom>
          <a:noFill/>
          <a:ln>
            <a:noFill/>
          </a:ln>
        </p:spPr>
        <p:txBody>
          <a:bodyPr wrap="square" rtlCol="0">
            <a:spAutoFit/>
          </a:bodyPr>
          <a:lstStyle/>
          <a:p>
            <a:r>
              <a:rPr lang="en-US" sz="2400" b="1" u="sng" dirty="0">
                <a:latin typeface="Arial" panose="020B0604020202020204" pitchFamily="34" charset="0"/>
                <a:cs typeface="Arial" panose="020B0604020202020204" pitchFamily="34" charset="0"/>
              </a:rPr>
              <a:t>What does regulation state?</a:t>
            </a:r>
          </a:p>
          <a:p>
            <a:r>
              <a:rPr lang="en-US" sz="2400" i="1" dirty="0">
                <a:latin typeface="Arial" panose="020B0604020202020204" pitchFamily="34" charset="0"/>
                <a:cs typeface="Arial" panose="020B0604020202020204" pitchFamily="34" charset="0"/>
              </a:rPr>
              <a:t>10 NYCRR 900.8(b) &amp; (c)</a:t>
            </a:r>
          </a:p>
          <a:p>
            <a:r>
              <a:rPr lang="en-US" sz="2400" dirty="0">
                <a:latin typeface="Arial" panose="020B0604020202020204" pitchFamily="34" charset="0"/>
                <a:cs typeface="Arial" panose="020B0604020202020204" pitchFamily="34" charset="0"/>
              </a:rPr>
              <a:t>The commissioner, in consultation with the council, may authorize an operator to provide, for a period not to exceed seven years, ACF and SNF services to persons, who are not residents of the community, provided, however, that the operator shall not discriminate in the admissions, retention or care of any such persons based on payor source.  The operator may seek an extension of this authorization at the end of the seven year period upon written application to the commissioner.</a:t>
            </a:r>
          </a:p>
        </p:txBody>
      </p:sp>
    </p:spTree>
    <p:extLst>
      <p:ext uri="{BB962C8B-B14F-4D97-AF65-F5344CB8AC3E}">
        <p14:creationId xmlns:p14="http://schemas.microsoft.com/office/powerpoint/2010/main" val="36869955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4992" y="361950"/>
            <a:ext cx="8868508"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Direct or Non-Resident Admissions</a:t>
            </a:r>
          </a:p>
        </p:txBody>
      </p:sp>
      <p:sp>
        <p:nvSpPr>
          <p:cNvPr id="12" name="TextBox 11"/>
          <p:cNvSpPr txBox="1"/>
          <p:nvPr/>
        </p:nvSpPr>
        <p:spPr>
          <a:xfrm>
            <a:off x="190500" y="819150"/>
            <a:ext cx="8763000" cy="4154984"/>
          </a:xfrm>
          <a:prstGeom prst="rect">
            <a:avLst/>
          </a:prstGeom>
          <a:noFill/>
          <a:ln>
            <a:noFill/>
          </a:ln>
        </p:spPr>
        <p:txBody>
          <a:bodyPr wrap="square" rtlCol="0">
            <a:spAutoFit/>
          </a:bodyPr>
          <a:lstStyle/>
          <a:p>
            <a:r>
              <a:rPr lang="en-US" sz="2400" b="1" u="sng" dirty="0">
                <a:latin typeface="Arial" panose="020B0604020202020204" pitchFamily="34" charset="0"/>
                <a:cs typeface="Arial" panose="020B0604020202020204" pitchFamily="34" charset="0"/>
              </a:rPr>
              <a:t>What does Policy state?</a:t>
            </a:r>
          </a:p>
          <a:p>
            <a:r>
              <a:rPr lang="en-US" sz="2400" i="1" dirty="0">
                <a:latin typeface="Arial" panose="020B0604020202020204" pitchFamily="34" charset="0"/>
                <a:cs typeface="Arial" panose="020B0604020202020204" pitchFamily="34" charset="0"/>
              </a:rPr>
              <a:t>2009 Policy Statement</a:t>
            </a:r>
          </a:p>
          <a:p>
            <a:r>
              <a:rPr lang="en-US" sz="2400" dirty="0">
                <a:latin typeface="Arial" panose="020B0604020202020204" pitchFamily="34" charset="0"/>
                <a:cs typeface="Arial" panose="020B0604020202020204" pitchFamily="34" charset="0"/>
              </a:rPr>
              <a:t>No requests for annual extensions will be reviewed for the calendar year 2011.  Effective January 1, 2011, the Department will allow CCRCs/FFSCCRCs to admit non-residents to the community’s ACF/SNF up to a specified percentage of each facility’s capacity.  This percentage will decline over a five (5) year period.  At the end of this 5-year period, the ACF will be closed to new direct admissions.  The SNF may continue to admit new direct admissions in a limited capacity, up to 10% of authorized beds.</a:t>
            </a:r>
          </a:p>
        </p:txBody>
      </p:sp>
    </p:spTree>
    <p:extLst>
      <p:ext uri="{BB962C8B-B14F-4D97-AF65-F5344CB8AC3E}">
        <p14:creationId xmlns:p14="http://schemas.microsoft.com/office/powerpoint/2010/main" val="30154122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4992" y="361950"/>
            <a:ext cx="8868508"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Direct or Non-Resident Admissions</a:t>
            </a:r>
          </a:p>
        </p:txBody>
      </p:sp>
      <p:sp>
        <p:nvSpPr>
          <p:cNvPr id="12" name="TextBox 11"/>
          <p:cNvSpPr txBox="1"/>
          <p:nvPr/>
        </p:nvSpPr>
        <p:spPr>
          <a:xfrm>
            <a:off x="190500" y="1047750"/>
            <a:ext cx="8763000" cy="3416320"/>
          </a:xfrm>
          <a:prstGeom prst="rect">
            <a:avLst/>
          </a:prstGeom>
          <a:noFill/>
          <a:ln>
            <a:noFill/>
          </a:ln>
        </p:spPr>
        <p:txBody>
          <a:bodyPr wrap="square" rtlCol="0">
            <a:spAutoFit/>
          </a:bodyPr>
          <a:lstStyle/>
          <a:p>
            <a:r>
              <a:rPr lang="en-US" sz="2400" b="1" u="sng" dirty="0">
                <a:latin typeface="Arial" panose="020B0604020202020204" pitchFamily="34" charset="0"/>
                <a:cs typeface="Arial" panose="020B0604020202020204" pitchFamily="34" charset="0"/>
              </a:rPr>
              <a:t>Assessing issues in the industry</a:t>
            </a:r>
          </a:p>
          <a:p>
            <a:r>
              <a:rPr lang="en-US" sz="2400" dirty="0">
                <a:latin typeface="Arial" panose="020B0604020202020204" pitchFamily="34" charset="0"/>
                <a:cs typeface="Arial" panose="020B0604020202020204" pitchFamily="34" charset="0"/>
              </a:rPr>
              <a:t>In assessing an issue related to direct or non-resident admission, the Committee, Council, and State Agencies must first identify if the issue is related to specific criteria established in Public Health Law §4605(2)(a) &amp; (b), </a:t>
            </a:r>
            <a:r>
              <a:rPr lang="sv-SE" sz="2400" dirty="0">
                <a:latin typeface="Arial" panose="020B0604020202020204" pitchFamily="34" charset="0"/>
                <a:cs typeface="Arial" panose="020B0604020202020204" pitchFamily="34" charset="0"/>
              </a:rPr>
              <a:t>10 NYCRR 900.8(b) &amp; (c), or the 2009 Policy Statement.  </a:t>
            </a:r>
          </a:p>
          <a:p>
            <a:endParaRPr lang="sv-SE" sz="2400" dirty="0">
              <a:latin typeface="Arial" panose="020B0604020202020204" pitchFamily="34" charset="0"/>
              <a:cs typeface="Arial" panose="020B0604020202020204" pitchFamily="34" charset="0"/>
            </a:endParaRPr>
          </a:p>
          <a:p>
            <a:r>
              <a:rPr lang="sv-SE" sz="2400" dirty="0">
                <a:latin typeface="Arial" panose="020B0604020202020204" pitchFamily="34" charset="0"/>
                <a:cs typeface="Arial" panose="020B0604020202020204" pitchFamily="34" charset="0"/>
              </a:rPr>
              <a:t>The source of the criteria that creates the issue will dictate the path that is required to implement a potential solution.</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42279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809750"/>
            <a:ext cx="4572000" cy="707886"/>
          </a:xfrm>
          <a:prstGeom prst="rect">
            <a:avLst/>
          </a:prstGeom>
          <a:noFill/>
          <a:ln>
            <a:noFill/>
          </a:ln>
        </p:spPr>
        <p:txBody>
          <a:bodyPr wrap="square" rtlCol="0">
            <a:spAutoFit/>
          </a:bodyPr>
          <a:lstStyle/>
          <a:p>
            <a:r>
              <a:rPr lang="en-US" sz="4000" b="1" dirty="0">
                <a:solidFill>
                  <a:schemeClr val="bg1"/>
                </a:solidFill>
                <a:latin typeface="Arial" panose="020B0604020202020204" pitchFamily="34" charset="0"/>
                <a:cs typeface="Arial" panose="020B0604020202020204" pitchFamily="34" charset="0"/>
              </a:rPr>
              <a:t>Questions?</a:t>
            </a:r>
          </a:p>
        </p:txBody>
      </p:sp>
    </p:spTree>
    <p:extLst>
      <p:ext uri="{BB962C8B-B14F-4D97-AF65-F5344CB8AC3E}">
        <p14:creationId xmlns:p14="http://schemas.microsoft.com/office/powerpoint/2010/main" val="2797729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809750"/>
            <a:ext cx="4953000" cy="1323439"/>
          </a:xfrm>
          <a:prstGeom prst="rect">
            <a:avLst/>
          </a:prstGeom>
          <a:noFill/>
          <a:ln>
            <a:noFill/>
          </a:ln>
        </p:spPr>
        <p:txBody>
          <a:bodyPr wrap="square" rtlCol="0">
            <a:spAutoFit/>
          </a:bodyPr>
          <a:lstStyle/>
          <a:p>
            <a:r>
              <a:rPr lang="en-US" sz="4000" b="1" dirty="0">
                <a:solidFill>
                  <a:schemeClr val="bg1"/>
                </a:solidFill>
                <a:latin typeface="Arial" panose="020B0604020202020204" pitchFamily="34" charset="0"/>
                <a:cs typeface="Arial" panose="020B0604020202020204" pitchFamily="34" charset="0"/>
              </a:rPr>
              <a:t>Guiding Principals for the Committee</a:t>
            </a:r>
          </a:p>
        </p:txBody>
      </p:sp>
    </p:spTree>
    <p:extLst>
      <p:ext uri="{BB962C8B-B14F-4D97-AF65-F5344CB8AC3E}">
        <p14:creationId xmlns:p14="http://schemas.microsoft.com/office/powerpoint/2010/main" val="2957520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3092" y="438151"/>
            <a:ext cx="8868508" cy="1077218"/>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The committee was authorized under the </a:t>
            </a:r>
          </a:p>
          <a:p>
            <a:r>
              <a:rPr lang="en-US" sz="3200" b="1" dirty="0">
                <a:solidFill>
                  <a:srgbClr val="002D73"/>
                </a:solidFill>
                <a:latin typeface="Arial" panose="020B0604020202020204" pitchFamily="34" charset="0"/>
                <a:cs typeface="Arial" panose="020B0604020202020204" pitchFamily="34" charset="0"/>
              </a:rPr>
              <a:t>by-laws to the CCRC Council</a:t>
            </a:r>
          </a:p>
        </p:txBody>
      </p:sp>
      <p:sp>
        <p:nvSpPr>
          <p:cNvPr id="12" name="TextBox 11"/>
          <p:cNvSpPr txBox="1"/>
          <p:nvPr/>
        </p:nvSpPr>
        <p:spPr>
          <a:xfrm>
            <a:off x="123092" y="1496319"/>
            <a:ext cx="8763000" cy="3170099"/>
          </a:xfrm>
          <a:prstGeom prst="rect">
            <a:avLst/>
          </a:prstGeom>
          <a:noFill/>
          <a:ln>
            <a:noFill/>
          </a:ln>
        </p:spPr>
        <p:txBody>
          <a:bodyPr wrap="square" rtlCol="0">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a:t>
            </a:r>
            <a:r>
              <a:rPr lang="en-US" sz="2200" dirty="0">
                <a:latin typeface="Arial" panose="020B0604020202020204" pitchFamily="34" charset="0"/>
                <a:cs typeface="Arial" panose="020B0604020202020204" pitchFamily="34" charset="0"/>
              </a:rPr>
              <a:t>he Standing Committee was created by the Chair of the CCRC Council at the June 22, 2017 meeting</a:t>
            </a:r>
          </a:p>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Stated purpose was to review the regulatory framework for the CCRC program and to make recommendations to the Council</a:t>
            </a:r>
          </a:p>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The Committee was established with three initial voting members from the Council: Alicia Laible Kenyon, Brian Nealon, and James Davis.</a:t>
            </a:r>
          </a:p>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By-laws allow for non-Council members to serve on Committee through appointment by the CCRC Council Chair</a:t>
            </a:r>
          </a:p>
        </p:txBody>
      </p:sp>
    </p:spTree>
    <p:extLst>
      <p:ext uri="{BB962C8B-B14F-4D97-AF65-F5344CB8AC3E}">
        <p14:creationId xmlns:p14="http://schemas.microsoft.com/office/powerpoint/2010/main" val="504618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438150"/>
            <a:ext cx="8868508"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Authority of the Committee</a:t>
            </a:r>
          </a:p>
        </p:txBody>
      </p:sp>
      <p:sp>
        <p:nvSpPr>
          <p:cNvPr id="12" name="TextBox 11"/>
          <p:cNvSpPr txBox="1"/>
          <p:nvPr/>
        </p:nvSpPr>
        <p:spPr>
          <a:xfrm>
            <a:off x="76200" y="970439"/>
            <a:ext cx="8763000" cy="3816429"/>
          </a:xfrm>
          <a:prstGeom prst="rect">
            <a:avLst/>
          </a:prstGeom>
          <a:noFill/>
          <a:ln>
            <a:noFill/>
          </a:ln>
        </p:spPr>
        <p:txBody>
          <a:bodyPr wrap="square" rtlCol="0">
            <a:spAutoFit/>
          </a:bodyPr>
          <a:lstStyle/>
          <a:p>
            <a:r>
              <a:rPr lang="en-US" sz="2400" dirty="0">
                <a:latin typeface="Arial" panose="020B0604020202020204" pitchFamily="34" charset="0"/>
                <a:cs typeface="Arial" panose="020B0604020202020204" pitchFamily="34" charset="0"/>
              </a:rPr>
              <a:t>T</a:t>
            </a:r>
            <a:r>
              <a:rPr lang="en-US" sz="2200" dirty="0">
                <a:latin typeface="Arial" panose="020B0604020202020204" pitchFamily="34" charset="0"/>
                <a:cs typeface="Arial" panose="020B0604020202020204" pitchFamily="34" charset="0"/>
              </a:rPr>
              <a:t>he Regulatory and Framework Improvement Committee is charged with making recommendations to the full CCRC Council regarding the statutory framework for the CCRC Program.  The Council can consider Committee recommendations and take action under the Council’s statutory authority.</a:t>
            </a:r>
          </a:p>
          <a:p>
            <a:endParaRPr lang="en-US" sz="10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The Committee can solicit information from stakeholders, conduct research, and perform other means of fact finding to assist in its recommendations.</a:t>
            </a:r>
          </a:p>
          <a:p>
            <a:endParaRPr lang="en-US" sz="10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Committee meetings are subject to the Open Meetings Law; they are open to the public and broadcast over the Internet. </a:t>
            </a:r>
          </a:p>
        </p:txBody>
      </p:sp>
    </p:spTree>
    <p:extLst>
      <p:ext uri="{BB962C8B-B14F-4D97-AF65-F5344CB8AC3E}">
        <p14:creationId xmlns:p14="http://schemas.microsoft.com/office/powerpoint/2010/main" val="4222540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3092" y="438151"/>
            <a:ext cx="8868508"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Relevant Statutory Authority of the Council</a:t>
            </a:r>
          </a:p>
        </p:txBody>
      </p:sp>
      <p:sp>
        <p:nvSpPr>
          <p:cNvPr id="12" name="TextBox 11"/>
          <p:cNvSpPr txBox="1"/>
          <p:nvPr/>
        </p:nvSpPr>
        <p:spPr>
          <a:xfrm>
            <a:off x="128954" y="995898"/>
            <a:ext cx="8763000" cy="4185761"/>
          </a:xfrm>
          <a:prstGeom prst="rect">
            <a:avLst/>
          </a:prstGeom>
          <a:noFill/>
          <a:ln>
            <a:noFill/>
          </a:ln>
        </p:spPr>
        <p:txBody>
          <a:bodyPr wrap="square" rtlCol="0">
            <a:spAutoFit/>
          </a:bodyPr>
          <a:lstStyle/>
          <a:p>
            <a:r>
              <a:rPr lang="en-US" sz="2400" dirty="0">
                <a:latin typeface="Arial" panose="020B0604020202020204" pitchFamily="34" charset="0"/>
                <a:cs typeface="Arial" panose="020B0604020202020204" pitchFamily="34" charset="0"/>
              </a:rPr>
              <a:t>Under Public Health Law § 4602(2) the Council has the following powers and duties: </a:t>
            </a:r>
          </a:p>
          <a:p>
            <a:endParaRPr lang="en-US" sz="1000" dirty="0"/>
          </a:p>
          <a:p>
            <a:r>
              <a:rPr lang="en-US" sz="2400" dirty="0"/>
              <a:t>to require the reporting of such facts and information as the council may deem necessary to enforce the provisions of this article </a:t>
            </a:r>
          </a:p>
          <a:p>
            <a:endParaRPr lang="en-US" sz="1600" dirty="0"/>
          </a:p>
          <a:p>
            <a:r>
              <a:rPr lang="en-US" sz="2400" dirty="0"/>
              <a:t>to coordinate the oversight of operating communities and to assign review and regulatory responsibility for particular aspects of such communities to the appropriate agencies, consistent with their legal authority, to assure consistent state supervision without duplication of inspection or regulatory review</a:t>
            </a:r>
            <a:endParaRPr lang="en-US"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p:txBody>
      </p:sp>
      <p:cxnSp>
        <p:nvCxnSpPr>
          <p:cNvPr id="3" name="Straight Connector 2">
            <a:extLst>
              <a:ext uri="{FF2B5EF4-FFF2-40B4-BE49-F238E27FC236}">
                <a16:creationId xmlns:a16="http://schemas.microsoft.com/office/drawing/2014/main" id="{B05113AE-1C15-4E1A-9AD4-B1FF643240C4}"/>
              </a:ext>
            </a:extLst>
          </p:cNvPr>
          <p:cNvCxnSpPr/>
          <p:nvPr/>
        </p:nvCxnSpPr>
        <p:spPr>
          <a:xfrm>
            <a:off x="228600" y="1809750"/>
            <a:ext cx="8077200" cy="0"/>
          </a:xfrm>
          <a:prstGeom prst="line">
            <a:avLst/>
          </a:prstGeom>
          <a:ln w="19050" cmpd="thinThick">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3673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3092" y="438151"/>
            <a:ext cx="8868508"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Relevant Statutory Authority (cont.)</a:t>
            </a:r>
          </a:p>
        </p:txBody>
      </p:sp>
      <p:sp>
        <p:nvSpPr>
          <p:cNvPr id="12" name="TextBox 11"/>
          <p:cNvSpPr txBox="1"/>
          <p:nvPr/>
        </p:nvSpPr>
        <p:spPr>
          <a:xfrm>
            <a:off x="128954" y="995898"/>
            <a:ext cx="8763000" cy="3077766"/>
          </a:xfrm>
          <a:prstGeom prst="rect">
            <a:avLst/>
          </a:prstGeom>
          <a:noFill/>
          <a:ln>
            <a:noFill/>
          </a:ln>
        </p:spPr>
        <p:txBody>
          <a:bodyPr wrap="square" rtlCol="0">
            <a:spAutoFit/>
          </a:bodyPr>
          <a:lstStyle/>
          <a:p>
            <a:r>
              <a:rPr lang="en-US" sz="2400" dirty="0">
                <a:latin typeface="Arial" panose="020B0604020202020204" pitchFamily="34" charset="0"/>
                <a:cs typeface="Arial" panose="020B0604020202020204" pitchFamily="34" charset="0"/>
              </a:rPr>
              <a:t>Under Public Health Law § 4602(2) the Council has the following powers and duties: </a:t>
            </a:r>
          </a:p>
          <a:p>
            <a:endParaRPr lang="en-US" sz="1000" dirty="0"/>
          </a:p>
          <a:p>
            <a:r>
              <a:rPr lang="en-US" sz="2400" dirty="0"/>
              <a:t>to make such recommendations to the governor and the legislature as may be necessary to encourage or further regulate the development of continuing care retirement communities</a:t>
            </a:r>
          </a:p>
          <a:p>
            <a:endParaRPr lang="en-US" sz="1600" dirty="0"/>
          </a:p>
          <a:p>
            <a:r>
              <a:rPr lang="en-US" sz="2400" dirty="0"/>
              <a:t>to adopt rules and regulations and amendments thereto to effectuate the provisions of this article</a:t>
            </a:r>
            <a:endParaRPr lang="en-US" sz="2400" dirty="0">
              <a:latin typeface="Arial" panose="020B0604020202020204" pitchFamily="34" charset="0"/>
              <a:cs typeface="Arial" panose="020B0604020202020204" pitchFamily="34" charset="0"/>
            </a:endParaRPr>
          </a:p>
        </p:txBody>
      </p:sp>
      <p:cxnSp>
        <p:nvCxnSpPr>
          <p:cNvPr id="5" name="Straight Connector 4">
            <a:extLst>
              <a:ext uri="{FF2B5EF4-FFF2-40B4-BE49-F238E27FC236}">
                <a16:creationId xmlns:a16="http://schemas.microsoft.com/office/drawing/2014/main" id="{DDBCA545-3FE0-4B3A-8A1C-C8C33CE38042}"/>
              </a:ext>
            </a:extLst>
          </p:cNvPr>
          <p:cNvCxnSpPr/>
          <p:nvPr/>
        </p:nvCxnSpPr>
        <p:spPr>
          <a:xfrm>
            <a:off x="228600" y="1809750"/>
            <a:ext cx="8077200" cy="0"/>
          </a:xfrm>
          <a:prstGeom prst="line">
            <a:avLst/>
          </a:prstGeom>
          <a:ln w="19050" cmpd="thinThick">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8902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809750"/>
            <a:ext cx="4953000" cy="1938992"/>
          </a:xfrm>
          <a:prstGeom prst="rect">
            <a:avLst/>
          </a:prstGeom>
          <a:noFill/>
          <a:ln>
            <a:noFill/>
          </a:ln>
        </p:spPr>
        <p:txBody>
          <a:bodyPr wrap="square" rtlCol="0">
            <a:spAutoFit/>
          </a:bodyPr>
          <a:lstStyle/>
          <a:p>
            <a:r>
              <a:rPr lang="en-US" sz="4000" b="1" dirty="0">
                <a:solidFill>
                  <a:schemeClr val="bg1"/>
                </a:solidFill>
                <a:latin typeface="Arial" panose="020B0604020202020204" pitchFamily="34" charset="0"/>
                <a:cs typeface="Arial" panose="020B0604020202020204" pitchFamily="34" charset="0"/>
              </a:rPr>
              <a:t>Public Health Law,</a:t>
            </a:r>
          </a:p>
          <a:p>
            <a:r>
              <a:rPr lang="en-US" sz="4000" b="1" dirty="0">
                <a:solidFill>
                  <a:schemeClr val="bg1"/>
                </a:solidFill>
                <a:latin typeface="Arial" panose="020B0604020202020204" pitchFamily="34" charset="0"/>
                <a:cs typeface="Arial" panose="020B0604020202020204" pitchFamily="34" charset="0"/>
              </a:rPr>
              <a:t>Regulations,</a:t>
            </a:r>
          </a:p>
          <a:p>
            <a:r>
              <a:rPr lang="en-US" sz="4000" b="1" dirty="0">
                <a:solidFill>
                  <a:schemeClr val="bg1"/>
                </a:solidFill>
                <a:latin typeface="Arial" panose="020B0604020202020204" pitchFamily="34" charset="0"/>
                <a:cs typeface="Arial" panose="020B0604020202020204" pitchFamily="34" charset="0"/>
              </a:rPr>
              <a:t>and Policy</a:t>
            </a:r>
          </a:p>
        </p:txBody>
      </p:sp>
    </p:spTree>
    <p:extLst>
      <p:ext uri="{BB962C8B-B14F-4D97-AF65-F5344CB8AC3E}">
        <p14:creationId xmlns:p14="http://schemas.microsoft.com/office/powerpoint/2010/main" val="2149656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3092" y="438151"/>
            <a:ext cx="8868508" cy="1077218"/>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Three guiding sources for oversight of the CCRC Program</a:t>
            </a:r>
          </a:p>
        </p:txBody>
      </p:sp>
      <p:sp>
        <p:nvSpPr>
          <p:cNvPr id="12" name="TextBox 11"/>
          <p:cNvSpPr txBox="1"/>
          <p:nvPr/>
        </p:nvSpPr>
        <p:spPr>
          <a:xfrm>
            <a:off x="123092" y="1733550"/>
            <a:ext cx="8763000" cy="1508105"/>
          </a:xfrm>
          <a:prstGeom prst="rect">
            <a:avLst/>
          </a:prstGeom>
          <a:noFill/>
          <a:ln>
            <a:noFill/>
          </a:ln>
        </p:spPr>
        <p:txBody>
          <a:bodyPr wrap="square" rtlCol="0">
            <a:spAutoFit/>
          </a:bodyPr>
          <a:lstStyle/>
          <a:p>
            <a:pPr marL="457200" indent="-457200">
              <a:spcBef>
                <a:spcPts val="600"/>
              </a:spcBef>
              <a:spcAft>
                <a:spcPts val="600"/>
              </a:spcAft>
              <a:buFont typeface="+mj-lt"/>
              <a:buAutoNum type="arabicPeriod"/>
            </a:pPr>
            <a:r>
              <a:rPr lang="en-US" sz="2400" dirty="0">
                <a:latin typeface="Arial" panose="020B0604020202020204" pitchFamily="34" charset="0"/>
                <a:cs typeface="Arial" panose="020B0604020202020204" pitchFamily="34" charset="0"/>
              </a:rPr>
              <a:t>Public Health Law Article 46 and 46-A</a:t>
            </a:r>
          </a:p>
          <a:p>
            <a:pPr marL="457200" indent="-457200">
              <a:spcBef>
                <a:spcPts val="600"/>
              </a:spcBef>
              <a:spcAft>
                <a:spcPts val="600"/>
              </a:spcAft>
              <a:buFont typeface="+mj-lt"/>
              <a:buAutoNum type="arabicPeriod"/>
            </a:pPr>
            <a:r>
              <a:rPr lang="en-US" sz="2400" dirty="0">
                <a:latin typeface="Arial" panose="020B0604020202020204" pitchFamily="34" charset="0"/>
                <a:cs typeface="Arial" panose="020B0604020202020204" pitchFamily="34" charset="0"/>
              </a:rPr>
              <a:t>Regulations 10 NYCRR VII 900 thru 903</a:t>
            </a:r>
          </a:p>
          <a:p>
            <a:pPr marL="457200" indent="-457200">
              <a:spcBef>
                <a:spcPts val="600"/>
              </a:spcBef>
              <a:spcAft>
                <a:spcPts val="600"/>
              </a:spcAft>
              <a:buFont typeface="+mj-lt"/>
              <a:buAutoNum type="arabicPeriod"/>
            </a:pPr>
            <a:r>
              <a:rPr lang="en-US" sz="2400" dirty="0">
                <a:latin typeface="Arial" panose="020B0604020202020204" pitchFamily="34" charset="0"/>
                <a:cs typeface="Arial" panose="020B0604020202020204" pitchFamily="34" charset="0"/>
              </a:rPr>
              <a:t>Policy Statements</a:t>
            </a:r>
          </a:p>
        </p:txBody>
      </p:sp>
    </p:spTree>
    <p:extLst>
      <p:ext uri="{BB962C8B-B14F-4D97-AF65-F5344CB8AC3E}">
        <p14:creationId xmlns:p14="http://schemas.microsoft.com/office/powerpoint/2010/main" val="2486091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4992" y="361950"/>
            <a:ext cx="8868508" cy="584775"/>
          </a:xfrm>
          <a:prstGeom prst="rect">
            <a:avLst/>
          </a:prstGeom>
          <a:noFill/>
          <a:ln>
            <a:noFill/>
          </a:ln>
        </p:spPr>
        <p:txBody>
          <a:bodyPr wrap="square" rtlCol="0">
            <a:spAutoFit/>
          </a:bodyPr>
          <a:lstStyle/>
          <a:p>
            <a:pPr>
              <a:spcBef>
                <a:spcPts val="600"/>
              </a:spcBef>
              <a:spcAft>
                <a:spcPts val="600"/>
              </a:spcAft>
            </a:pPr>
            <a:r>
              <a:rPr lang="en-US" sz="3200" u="sng" dirty="0">
                <a:latin typeface="Arial" panose="020B0604020202020204" pitchFamily="34" charset="0"/>
                <a:cs typeface="Arial" panose="020B0604020202020204" pitchFamily="34" charset="0"/>
              </a:rPr>
              <a:t>Public Health Law Article 46 and 46-A</a:t>
            </a:r>
          </a:p>
        </p:txBody>
      </p:sp>
      <p:sp>
        <p:nvSpPr>
          <p:cNvPr id="12" name="TextBox 11"/>
          <p:cNvSpPr txBox="1"/>
          <p:nvPr/>
        </p:nvSpPr>
        <p:spPr>
          <a:xfrm>
            <a:off x="91342" y="1047750"/>
            <a:ext cx="8763000" cy="3046988"/>
          </a:xfrm>
          <a:prstGeom prst="rect">
            <a:avLst/>
          </a:prstGeom>
          <a:noFill/>
          <a:ln>
            <a:noFill/>
          </a:ln>
        </p:spPr>
        <p:txBody>
          <a:bodyPr wrap="square" rtlCol="0">
            <a:spAutoFit/>
          </a:bodyPr>
          <a:lstStyle/>
          <a:p>
            <a:r>
              <a:rPr lang="en-US" sz="2400" dirty="0">
                <a:latin typeface="Arial" panose="020B0604020202020204" pitchFamily="34" charset="0"/>
                <a:cs typeface="Arial" panose="020B0604020202020204" pitchFamily="34" charset="0"/>
              </a:rPr>
              <a:t>Public Health Law Article 46 and 46-A was created by State elected officials to grant the legal authority for the CCRC Program.</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Only the NYS Assembly, Senate and Governor can create Public Health Law.</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It is the highest level of authority for CCRC Program oversight.</a:t>
            </a:r>
          </a:p>
        </p:txBody>
      </p:sp>
    </p:spTree>
    <p:extLst>
      <p:ext uri="{BB962C8B-B14F-4D97-AF65-F5344CB8AC3E}">
        <p14:creationId xmlns:p14="http://schemas.microsoft.com/office/powerpoint/2010/main" val="2783135256"/>
      </p:ext>
    </p:extLst>
  </p:cSld>
  <p:clrMapOvr>
    <a:masterClrMapping/>
  </p:clrMapOvr>
</p:sld>
</file>

<file path=ppt/theme/theme1.xml><?xml version="1.0" encoding="utf-8"?>
<a:theme xmlns:a="http://schemas.openxmlformats.org/drawingml/2006/main" name="Cov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YSOO_DOH_Powerpoint.potx [Read-Only]" id="{8E0125E0-1BBF-4420-9F3B-B1409A21FE81}" vid="{458A19B8-1CCC-4128-97D7-014D7335DA24}"/>
    </a:ext>
  </a:extLst>
</a:theme>
</file>

<file path=ppt/theme/theme2.xml><?xml version="1.0" encoding="utf-8"?>
<a:theme xmlns:a="http://schemas.openxmlformats.org/drawingml/2006/main" name="Section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YSOO_DOH_Powerpoint.potx [Read-Only]" id="{8E0125E0-1BBF-4420-9F3B-B1409A21FE81}" vid="{83DB99B9-FBBF-4E58-AD34-A04AD5324ACD}"/>
    </a:ext>
  </a:extLst>
</a:theme>
</file>

<file path=ppt/theme/theme3.xml><?xml version="1.0" encoding="utf-8"?>
<a:theme xmlns:a="http://schemas.openxmlformats.org/drawingml/2006/main" name="Content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YSOO_DOH_Powerpoint.potx [Read-Only]" id="{8E0125E0-1BBF-4420-9F3B-B1409A21FE81}" vid="{115AF7B3-7B69-4BA1-AF2A-2543894A21B7}"/>
    </a:ext>
  </a:ext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YSOO_DOH_Powerpoint.potx [Read-Only]" id="{8E0125E0-1BBF-4420-9F3B-B1409A21FE81}" vid="{BCDA8C00-E1E8-4411-99FE-608C068F1049}"/>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NYSOO_DOH_Powerpoint</Template>
  <TotalTime>1381</TotalTime>
  <Words>1120</Words>
  <Application>Microsoft Office PowerPoint</Application>
  <PresentationFormat>On-screen Show (16:9)</PresentationFormat>
  <Paragraphs>86</Paragraphs>
  <Slides>19</Slides>
  <Notes>2</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19</vt:i4>
      </vt:variant>
    </vt:vector>
  </HeadingPairs>
  <TitlesOfParts>
    <vt:vector size="26" baseType="lpstr">
      <vt:lpstr>Arial</vt:lpstr>
      <vt:lpstr>Calibri</vt:lpstr>
      <vt:lpstr>Wingdings</vt:lpstr>
      <vt:lpstr>Cover Master</vt:lpstr>
      <vt:lpstr>Section Master</vt:lpstr>
      <vt:lpstr>Content Master</vt:lpstr>
      <vt:lpstr>2_Custom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New York State Department of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E. Heeran</dc:creator>
  <cp:lastModifiedBy>Heeran, Michael E (HEALTH)</cp:lastModifiedBy>
  <cp:revision>103</cp:revision>
  <dcterms:created xsi:type="dcterms:W3CDTF">2015-06-08T01:24:26Z</dcterms:created>
  <dcterms:modified xsi:type="dcterms:W3CDTF">2018-03-06T22:33:12Z</dcterms:modified>
</cp:coreProperties>
</file>